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07" r:id="rId3"/>
    <p:sldId id="306" r:id="rId4"/>
    <p:sldId id="308" r:id="rId5"/>
    <p:sldId id="270" r:id="rId6"/>
    <p:sldId id="260" r:id="rId7"/>
    <p:sldId id="261" r:id="rId8"/>
    <p:sldId id="262" r:id="rId9"/>
    <p:sldId id="271" r:id="rId10"/>
    <p:sldId id="298" r:id="rId11"/>
    <p:sldId id="299" r:id="rId12"/>
    <p:sldId id="300" r:id="rId13"/>
    <p:sldId id="316" r:id="rId14"/>
    <p:sldId id="309" r:id="rId15"/>
    <p:sldId id="305" r:id="rId16"/>
    <p:sldId id="310" r:id="rId17"/>
    <p:sldId id="301" r:id="rId18"/>
    <p:sldId id="302" r:id="rId19"/>
    <p:sldId id="304" r:id="rId20"/>
    <p:sldId id="297" r:id="rId21"/>
    <p:sldId id="303" r:id="rId22"/>
    <p:sldId id="273" r:id="rId23"/>
    <p:sldId id="296" r:id="rId24"/>
    <p:sldId id="314" r:id="rId25"/>
    <p:sldId id="31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84" y="2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35C306-DCA0-4EA5-A84F-B10FFE507F9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D923743D-63C1-423A-AF08-2EE0D4EA46AF}" type="pres">
      <dgm:prSet presAssocID="{E635C306-DCA0-4EA5-A84F-B10FFE507F90}" presName="linear" presStyleCnt="0">
        <dgm:presLayoutVars>
          <dgm:animLvl val="lvl"/>
          <dgm:resizeHandles val="exact"/>
        </dgm:presLayoutVars>
      </dgm:prSet>
      <dgm:spPr/>
    </dgm:pt>
  </dgm:ptLst>
  <dgm:cxnLst>
    <dgm:cxn modelId="{34E088F0-6106-4B6F-862A-1964EE3A5384}" type="presOf" srcId="{E635C306-DCA0-4EA5-A84F-B10FFE507F90}" destId="{D923743D-63C1-423A-AF08-2EE0D4EA46AF}"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B8FD77F-98DD-4AAC-9B80-EA0D7805DC7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7DCD3FE-F74C-4DE5-A6FD-EBB103F35D75}">
      <dgm:prSet/>
      <dgm:spPr>
        <a:solidFill>
          <a:schemeClr val="accent1"/>
        </a:solidFill>
      </dgm:spPr>
      <dgm:t>
        <a:bodyPr/>
        <a:lstStyle/>
        <a:p>
          <a:r>
            <a:rPr lang="en-GB" b="1" dirty="0"/>
            <a:t>Proactive follow-up arranged- </a:t>
          </a:r>
          <a:r>
            <a:rPr lang="en-GB" dirty="0"/>
            <a:t>disconnect provision of care  from symptoms</a:t>
          </a:r>
          <a:endParaRPr lang="en-US" dirty="0"/>
        </a:p>
      </dgm:t>
    </dgm:pt>
    <dgm:pt modelId="{73CD49D0-15D5-403A-91B6-B60B887EB476}" type="parTrans" cxnId="{42871A8B-033C-4D9D-AB5E-26FA921A6959}">
      <dgm:prSet/>
      <dgm:spPr/>
      <dgm:t>
        <a:bodyPr/>
        <a:lstStyle/>
        <a:p>
          <a:endParaRPr lang="en-US"/>
        </a:p>
      </dgm:t>
    </dgm:pt>
    <dgm:pt modelId="{9CAD8253-D798-407B-A174-FB88BE23C8D4}" type="sibTrans" cxnId="{42871A8B-033C-4D9D-AB5E-26FA921A6959}">
      <dgm:prSet/>
      <dgm:spPr/>
      <dgm:t>
        <a:bodyPr/>
        <a:lstStyle/>
        <a:p>
          <a:endParaRPr lang="en-US"/>
        </a:p>
      </dgm:t>
    </dgm:pt>
    <dgm:pt modelId="{C74E2B21-2F36-43FC-8443-D52EBF03BFF2}">
      <dgm:prSet/>
      <dgm:spPr>
        <a:solidFill>
          <a:schemeClr val="accent1"/>
        </a:solidFill>
      </dgm:spPr>
      <dgm:t>
        <a:bodyPr/>
        <a:lstStyle/>
        <a:p>
          <a:r>
            <a:rPr lang="en-GB" b="1" dirty="0"/>
            <a:t>Continuity</a:t>
          </a:r>
        </a:p>
        <a:p>
          <a:r>
            <a:rPr lang="en-GB" b="1" dirty="0"/>
            <a:t> </a:t>
          </a:r>
          <a:r>
            <a:rPr lang="en-GB" b="0" dirty="0"/>
            <a:t>ensure</a:t>
          </a:r>
          <a:r>
            <a:rPr lang="en-GB" b="1" dirty="0"/>
            <a:t> </a:t>
          </a:r>
          <a:r>
            <a:rPr lang="en-GB" dirty="0"/>
            <a:t>same 1-2 clinicians to allow for </a:t>
          </a:r>
          <a:r>
            <a:rPr lang="en-GB" b="1" dirty="0"/>
            <a:t>longitudinal therapeutic assessment </a:t>
          </a:r>
          <a:r>
            <a:rPr lang="en-GB" dirty="0"/>
            <a:t>and management, build trust and allow for changes of time</a:t>
          </a:r>
          <a:br>
            <a:rPr lang="en-GB" dirty="0"/>
          </a:br>
          <a:endParaRPr lang="en-US" dirty="0"/>
        </a:p>
      </dgm:t>
    </dgm:pt>
    <dgm:pt modelId="{B54C7F81-0D12-4519-B803-1CD80237B68D}" type="parTrans" cxnId="{E95D6A79-4DD7-4EF6-827D-71657690581D}">
      <dgm:prSet/>
      <dgm:spPr/>
      <dgm:t>
        <a:bodyPr/>
        <a:lstStyle/>
        <a:p>
          <a:endParaRPr lang="en-US"/>
        </a:p>
      </dgm:t>
    </dgm:pt>
    <dgm:pt modelId="{9C5C0D4C-95FF-431D-84FB-D5F0BE96F3F0}" type="sibTrans" cxnId="{E95D6A79-4DD7-4EF6-827D-71657690581D}">
      <dgm:prSet/>
      <dgm:spPr/>
      <dgm:t>
        <a:bodyPr/>
        <a:lstStyle/>
        <a:p>
          <a:endParaRPr lang="en-US"/>
        </a:p>
      </dgm:t>
    </dgm:pt>
    <dgm:pt modelId="{24171B0F-6B4F-41EC-8770-26406C6B584A}">
      <dgm:prSet phldrT="[Text]" phldr="0"/>
      <dgm:spPr>
        <a:solidFill>
          <a:schemeClr val="accent4"/>
        </a:solidFill>
      </dgm:spPr>
      <dgm:t>
        <a:bodyPr/>
        <a:lstStyle/>
        <a:p>
          <a:r>
            <a:rPr lang="en-GB" b="1" dirty="0"/>
            <a:t>Provide explanation for symptoms </a:t>
          </a:r>
        </a:p>
        <a:p>
          <a:r>
            <a:rPr lang="en-GB" dirty="0"/>
            <a:t>using  autoimmune, </a:t>
          </a:r>
        </a:p>
        <a:p>
          <a:r>
            <a:rPr lang="en-GB" dirty="0"/>
            <a:t>hypersensitive nervous system</a:t>
          </a:r>
        </a:p>
      </dgm:t>
    </dgm:pt>
    <dgm:pt modelId="{60493496-8B8B-42E5-9D60-714C45DAD181}" type="parTrans" cxnId="{82D7157E-D2EF-4788-B37F-D45AE7F94F13}">
      <dgm:prSet/>
      <dgm:spPr/>
      <dgm:t>
        <a:bodyPr/>
        <a:lstStyle/>
        <a:p>
          <a:endParaRPr lang="en-GB"/>
        </a:p>
      </dgm:t>
    </dgm:pt>
    <dgm:pt modelId="{5A814267-73DE-4075-AF1E-6F3FB607CD5F}" type="sibTrans" cxnId="{82D7157E-D2EF-4788-B37F-D45AE7F94F13}">
      <dgm:prSet/>
      <dgm:spPr/>
      <dgm:t>
        <a:bodyPr/>
        <a:lstStyle/>
        <a:p>
          <a:endParaRPr lang="en-GB"/>
        </a:p>
      </dgm:t>
    </dgm:pt>
    <dgm:pt modelId="{CCFF10CF-5C33-438F-BEB7-85E64CF0302E}">
      <dgm:prSet phldrT="[Text]" phldr="0"/>
      <dgm:spPr>
        <a:solidFill>
          <a:schemeClr val="accent6"/>
        </a:solidFill>
      </dgm:spPr>
      <dgm:t>
        <a:bodyPr/>
        <a:lstStyle/>
        <a:p>
          <a:r>
            <a:rPr lang="en-GB" b="1" dirty="0"/>
            <a:t>Consider whether any psychiatric comorbidity </a:t>
          </a:r>
          <a:r>
            <a:rPr lang="en-GB" dirty="0"/>
            <a:t>is required to be treated with medication or CBT referral</a:t>
          </a:r>
        </a:p>
      </dgm:t>
    </dgm:pt>
    <dgm:pt modelId="{D277D73C-73E6-43F8-A9A0-E2EAE6AC527F}" type="parTrans" cxnId="{F6942A2B-582C-48C0-B2CC-456ED144A4AA}">
      <dgm:prSet/>
      <dgm:spPr/>
      <dgm:t>
        <a:bodyPr/>
        <a:lstStyle/>
        <a:p>
          <a:endParaRPr lang="en-GB"/>
        </a:p>
      </dgm:t>
    </dgm:pt>
    <dgm:pt modelId="{158DA032-4981-4C81-8442-5A3DAFAF6051}" type="sibTrans" cxnId="{F6942A2B-582C-48C0-B2CC-456ED144A4AA}">
      <dgm:prSet/>
      <dgm:spPr/>
      <dgm:t>
        <a:bodyPr/>
        <a:lstStyle/>
        <a:p>
          <a:endParaRPr lang="en-GB"/>
        </a:p>
      </dgm:t>
    </dgm:pt>
    <dgm:pt modelId="{F5580F5B-E05A-42D6-B382-D670FC478108}">
      <dgm:prSet phldrT="[Text]" phldr="0"/>
      <dgm:spPr>
        <a:solidFill>
          <a:schemeClr val="accent4"/>
        </a:solidFill>
      </dgm:spPr>
      <dgm:t>
        <a:bodyPr/>
        <a:lstStyle/>
        <a:p>
          <a:r>
            <a:rPr lang="en-GB" b="1" dirty="0"/>
            <a:t>Believe and validate</a:t>
          </a:r>
        </a:p>
        <a:p>
          <a:r>
            <a:rPr lang="en-GB" dirty="0"/>
            <a:t>Be humble and remain curious  </a:t>
          </a:r>
        </a:p>
      </dgm:t>
    </dgm:pt>
    <dgm:pt modelId="{D00FBEF4-DB67-46D6-B287-C6C4E44C5638}" type="parTrans" cxnId="{CF94CD5F-1C35-4079-AF8E-B6BED4CD841E}">
      <dgm:prSet/>
      <dgm:spPr/>
      <dgm:t>
        <a:bodyPr/>
        <a:lstStyle/>
        <a:p>
          <a:endParaRPr lang="en-GB"/>
        </a:p>
      </dgm:t>
    </dgm:pt>
    <dgm:pt modelId="{5B924C05-72B3-4464-9BF8-B76CBB48F1C9}" type="sibTrans" cxnId="{CF94CD5F-1C35-4079-AF8E-B6BED4CD841E}">
      <dgm:prSet/>
      <dgm:spPr/>
      <dgm:t>
        <a:bodyPr/>
        <a:lstStyle/>
        <a:p>
          <a:endParaRPr lang="en-GB"/>
        </a:p>
      </dgm:t>
    </dgm:pt>
    <dgm:pt modelId="{2A060A29-A0FF-4A9E-8E45-7D6C7280A06E}">
      <dgm:prSet phldrT="[Text]" phldr="0"/>
      <dgm:spPr>
        <a:solidFill>
          <a:schemeClr val="accent4"/>
        </a:solidFill>
      </dgm:spPr>
      <dgm:t>
        <a:bodyPr/>
        <a:lstStyle/>
        <a:p>
          <a:r>
            <a:rPr lang="en-GB" b="1" dirty="0"/>
            <a:t>Personalised approach </a:t>
          </a:r>
        </a:p>
        <a:p>
          <a:r>
            <a:rPr lang="en-GB" dirty="0"/>
            <a:t>Offer diagnosis if person wants diagnosis</a:t>
          </a:r>
        </a:p>
        <a:p>
          <a:r>
            <a:rPr lang="en-GB" dirty="0"/>
            <a:t>Develop a shared and evolving formulation</a:t>
          </a:r>
        </a:p>
      </dgm:t>
    </dgm:pt>
    <dgm:pt modelId="{2D33885B-42B9-499D-AD64-E48A449303A0}" type="parTrans" cxnId="{CA776A3D-CA25-40BE-B283-07D888E28262}">
      <dgm:prSet/>
      <dgm:spPr/>
      <dgm:t>
        <a:bodyPr/>
        <a:lstStyle/>
        <a:p>
          <a:endParaRPr lang="en-GB"/>
        </a:p>
      </dgm:t>
    </dgm:pt>
    <dgm:pt modelId="{FE1C43A7-A4A8-4C13-A7CF-0760C2692B4C}" type="sibTrans" cxnId="{CA776A3D-CA25-40BE-B283-07D888E28262}">
      <dgm:prSet/>
      <dgm:spPr/>
      <dgm:t>
        <a:bodyPr/>
        <a:lstStyle/>
        <a:p>
          <a:endParaRPr lang="en-GB"/>
        </a:p>
      </dgm:t>
    </dgm:pt>
    <dgm:pt modelId="{BB2B1CD9-9D81-4A39-ABA9-A816A1D2C412}">
      <dgm:prSet phldrT="[Text]"/>
      <dgm:spPr>
        <a:solidFill>
          <a:schemeClr val="accent6"/>
        </a:solidFill>
      </dgm:spPr>
      <dgm:t>
        <a:bodyPr/>
        <a:lstStyle/>
        <a:p>
          <a:r>
            <a:rPr lang="en-GB" dirty="0"/>
            <a:t>Offer CBT or  compassion-focused therapy techniques          to co-create solutions</a:t>
          </a:r>
        </a:p>
      </dgm:t>
    </dgm:pt>
    <dgm:pt modelId="{8A4D5F7E-FCB9-4D8B-96E5-0875C3ED7ECE}" type="parTrans" cxnId="{642042CA-6519-48C7-9735-AFAB9B45A5D9}">
      <dgm:prSet/>
      <dgm:spPr/>
      <dgm:t>
        <a:bodyPr/>
        <a:lstStyle/>
        <a:p>
          <a:endParaRPr lang="en-GB"/>
        </a:p>
      </dgm:t>
    </dgm:pt>
    <dgm:pt modelId="{17D00C8A-610F-4E2B-9686-1219F8158078}" type="sibTrans" cxnId="{642042CA-6519-48C7-9735-AFAB9B45A5D9}">
      <dgm:prSet/>
      <dgm:spPr/>
      <dgm:t>
        <a:bodyPr/>
        <a:lstStyle/>
        <a:p>
          <a:endParaRPr lang="en-GB"/>
        </a:p>
      </dgm:t>
    </dgm:pt>
    <dgm:pt modelId="{604F7284-EC32-47FE-9710-1624355D9BC1}">
      <dgm:prSet phldrT="[Text]" phldr="0"/>
      <dgm:spPr/>
      <dgm:t>
        <a:bodyPr/>
        <a:lstStyle/>
        <a:p>
          <a:r>
            <a:rPr lang="en-GB" b="1" dirty="0"/>
            <a:t>Check baseline beliefs </a:t>
          </a:r>
        </a:p>
        <a:p>
          <a:r>
            <a:rPr lang="en-GB" b="1" dirty="0"/>
            <a:t>and views </a:t>
          </a:r>
        </a:p>
      </dgm:t>
    </dgm:pt>
    <dgm:pt modelId="{C3AC8B8A-AB4D-40BF-9F66-5E2CEEED4A73}" type="parTrans" cxnId="{B2D0C522-8FD2-4D91-B023-DE224C85245B}">
      <dgm:prSet/>
      <dgm:spPr/>
      <dgm:t>
        <a:bodyPr/>
        <a:lstStyle/>
        <a:p>
          <a:endParaRPr lang="en-GB"/>
        </a:p>
      </dgm:t>
    </dgm:pt>
    <dgm:pt modelId="{B0C8B670-80FB-4263-A1B3-FA06976690CE}" type="sibTrans" cxnId="{B2D0C522-8FD2-4D91-B023-DE224C85245B}">
      <dgm:prSet/>
      <dgm:spPr/>
      <dgm:t>
        <a:bodyPr/>
        <a:lstStyle/>
        <a:p>
          <a:endParaRPr lang="en-GB"/>
        </a:p>
      </dgm:t>
    </dgm:pt>
    <dgm:pt modelId="{646EBE4B-4396-41CB-8567-AF29DE54CAA9}">
      <dgm:prSet phldrT="[Text]" phldr="0"/>
      <dgm:spPr>
        <a:solidFill>
          <a:schemeClr val="accent2"/>
        </a:solidFill>
      </dgm:spPr>
      <dgm:t>
        <a:bodyPr/>
        <a:lstStyle/>
        <a:p>
          <a:r>
            <a:rPr lang="en-GB" b="1" dirty="0"/>
            <a:t>Equity and rare disease</a:t>
          </a:r>
        </a:p>
        <a:p>
          <a:r>
            <a:rPr lang="en-GB" b="1" dirty="0"/>
            <a:t> “mental screen”</a:t>
          </a:r>
        </a:p>
      </dgm:t>
    </dgm:pt>
    <dgm:pt modelId="{2DE75A26-033C-4975-96CF-11A72033C6D0}" type="parTrans" cxnId="{DB3A2E95-FB4B-47FC-B60A-FE8F60695CF4}">
      <dgm:prSet/>
      <dgm:spPr/>
      <dgm:t>
        <a:bodyPr/>
        <a:lstStyle/>
        <a:p>
          <a:endParaRPr lang="en-GB"/>
        </a:p>
      </dgm:t>
    </dgm:pt>
    <dgm:pt modelId="{DEBFB18B-74E0-4750-9FCC-530445C49796}" type="sibTrans" cxnId="{DB3A2E95-FB4B-47FC-B60A-FE8F60695CF4}">
      <dgm:prSet/>
      <dgm:spPr/>
      <dgm:t>
        <a:bodyPr/>
        <a:lstStyle/>
        <a:p>
          <a:endParaRPr lang="en-GB"/>
        </a:p>
      </dgm:t>
    </dgm:pt>
    <dgm:pt modelId="{AF2BEFDA-C67A-41F2-B866-B334746FCF17}" type="pres">
      <dgm:prSet presAssocID="{FB8FD77F-98DD-4AAC-9B80-EA0D7805DC7E}" presName="diagram" presStyleCnt="0">
        <dgm:presLayoutVars>
          <dgm:dir/>
          <dgm:resizeHandles val="exact"/>
        </dgm:presLayoutVars>
      </dgm:prSet>
      <dgm:spPr/>
    </dgm:pt>
    <dgm:pt modelId="{BDFB28EC-3EAA-4574-959D-A086326F8714}" type="pres">
      <dgm:prSet presAssocID="{604F7284-EC32-47FE-9710-1624355D9BC1}" presName="node" presStyleLbl="node1" presStyleIdx="0" presStyleCnt="9" custLinFactNeighborX="48841" custLinFactNeighborY="4506">
        <dgm:presLayoutVars>
          <dgm:bulletEnabled val="1"/>
        </dgm:presLayoutVars>
      </dgm:prSet>
      <dgm:spPr/>
    </dgm:pt>
    <dgm:pt modelId="{56225BE6-852D-4794-B35F-AFBF61F6DF13}" type="pres">
      <dgm:prSet presAssocID="{B0C8B670-80FB-4263-A1B3-FA06976690CE}" presName="sibTrans" presStyleCnt="0"/>
      <dgm:spPr/>
    </dgm:pt>
    <dgm:pt modelId="{AC027DAA-80DD-4B9F-BBE9-ED4FD9540719}" type="pres">
      <dgm:prSet presAssocID="{646EBE4B-4396-41CB-8567-AF29DE54CAA9}" presName="node" presStyleLbl="node1" presStyleIdx="1" presStyleCnt="9" custLinFactNeighborX="53263" custLinFactNeighborY="4506">
        <dgm:presLayoutVars>
          <dgm:bulletEnabled val="1"/>
        </dgm:presLayoutVars>
      </dgm:prSet>
      <dgm:spPr/>
    </dgm:pt>
    <dgm:pt modelId="{6042F9E7-9014-413B-BE3A-C3C06D5EE7CC}" type="pres">
      <dgm:prSet presAssocID="{DEBFB18B-74E0-4750-9FCC-530445C49796}" presName="sibTrans" presStyleCnt="0"/>
      <dgm:spPr/>
    </dgm:pt>
    <dgm:pt modelId="{F048766E-AB39-47FB-894D-56A281EAB9EB}" type="pres">
      <dgm:prSet presAssocID="{F5580F5B-E05A-42D6-B382-D670FC478108}" presName="node" presStyleLbl="node1" presStyleIdx="2" presStyleCnt="9" custLinFactX="-100000" custLinFactY="16667" custLinFactNeighborX="-118725" custLinFactNeighborY="100000">
        <dgm:presLayoutVars>
          <dgm:bulletEnabled val="1"/>
        </dgm:presLayoutVars>
      </dgm:prSet>
      <dgm:spPr/>
    </dgm:pt>
    <dgm:pt modelId="{55C5043C-A7CC-49BB-A1F2-834FD1F0B2D8}" type="pres">
      <dgm:prSet presAssocID="{5B924C05-72B3-4464-9BF8-B76CBB48F1C9}" presName="sibTrans" presStyleCnt="0"/>
      <dgm:spPr/>
    </dgm:pt>
    <dgm:pt modelId="{2A24B359-06DD-4E3F-87A1-6CE1BEF810AE}" type="pres">
      <dgm:prSet presAssocID="{24171B0F-6B4F-41EC-8770-26406C6B584A}" presName="node" presStyleLbl="node1" presStyleIdx="3" presStyleCnt="9" custLinFactX="100000" custLinFactNeighborX="117279" custLinFactNeighborY="0">
        <dgm:presLayoutVars>
          <dgm:bulletEnabled val="1"/>
        </dgm:presLayoutVars>
      </dgm:prSet>
      <dgm:spPr/>
    </dgm:pt>
    <dgm:pt modelId="{2C91763C-3F5C-46FA-8F00-43E20939349E}" type="pres">
      <dgm:prSet presAssocID="{5A814267-73DE-4075-AF1E-6F3FB607CD5F}" presName="sibTrans" presStyleCnt="0"/>
      <dgm:spPr/>
    </dgm:pt>
    <dgm:pt modelId="{91577109-AC63-4FE9-B281-60E193AA2153}" type="pres">
      <dgm:prSet presAssocID="{2A060A29-A0FF-4A9E-8E45-7D6C7280A06E}" presName="node" presStyleLbl="node1" presStyleIdx="4" presStyleCnt="9">
        <dgm:presLayoutVars>
          <dgm:bulletEnabled val="1"/>
        </dgm:presLayoutVars>
      </dgm:prSet>
      <dgm:spPr/>
    </dgm:pt>
    <dgm:pt modelId="{6ABA2262-78E5-40B2-B854-550E7057035D}" type="pres">
      <dgm:prSet presAssocID="{FE1C43A7-A4A8-4C13-A7CF-0760C2692B4C}" presName="sibTrans" presStyleCnt="0"/>
      <dgm:spPr/>
    </dgm:pt>
    <dgm:pt modelId="{A5F682C4-D307-4E8F-9983-B467254828A9}" type="pres">
      <dgm:prSet presAssocID="{CCFF10CF-5C33-438F-BEB7-85E64CF0302E}" presName="node" presStyleLbl="node1" presStyleIdx="5" presStyleCnt="9" custLinFactX="-62544" custLinFactY="4322" custLinFactNeighborX="-100000" custLinFactNeighborY="100000">
        <dgm:presLayoutVars>
          <dgm:bulletEnabled val="1"/>
        </dgm:presLayoutVars>
      </dgm:prSet>
      <dgm:spPr/>
    </dgm:pt>
    <dgm:pt modelId="{16029FEE-360C-4594-AA3E-AB3086BB0C32}" type="pres">
      <dgm:prSet presAssocID="{158DA032-4981-4C81-8442-5A3DAFAF6051}" presName="sibTrans" presStyleCnt="0"/>
      <dgm:spPr/>
    </dgm:pt>
    <dgm:pt modelId="{4A35A142-6A41-4A4D-AC30-229C8191E6A9}" type="pres">
      <dgm:prSet presAssocID="{BB2B1CD9-9D81-4A39-ABA9-A816A1D2C412}" presName="node" presStyleLbl="node1" presStyleIdx="6" presStyleCnt="9" custLinFactNeighborX="-46701" custLinFactNeighborY="-12278">
        <dgm:presLayoutVars>
          <dgm:bulletEnabled val="1"/>
        </dgm:presLayoutVars>
      </dgm:prSet>
      <dgm:spPr/>
    </dgm:pt>
    <dgm:pt modelId="{517CEBC7-D213-46A8-9E0D-1266EA137642}" type="pres">
      <dgm:prSet presAssocID="{17D00C8A-610F-4E2B-9686-1219F8158078}" presName="sibTrans" presStyleCnt="0"/>
      <dgm:spPr/>
    </dgm:pt>
    <dgm:pt modelId="{790304B0-9A6C-4598-A601-FF7F986CCEFB}" type="pres">
      <dgm:prSet presAssocID="{D7DCD3FE-F74C-4DE5-A6FD-EBB103F35D75}" presName="node" presStyleLbl="node1" presStyleIdx="7" presStyleCnt="9" custLinFactNeighborX="52873" custLinFactNeighborY="-11222">
        <dgm:presLayoutVars>
          <dgm:bulletEnabled val="1"/>
        </dgm:presLayoutVars>
      </dgm:prSet>
      <dgm:spPr/>
    </dgm:pt>
    <dgm:pt modelId="{C7647510-6CC1-4DA0-84F0-95E1FA9332F6}" type="pres">
      <dgm:prSet presAssocID="{9CAD8253-D798-407B-A174-FB88BE23C8D4}" presName="sibTrans" presStyleCnt="0"/>
      <dgm:spPr/>
    </dgm:pt>
    <dgm:pt modelId="{42F5C83B-EE50-4434-9BA6-80CF02B4272E}" type="pres">
      <dgm:prSet presAssocID="{C74E2B21-2F36-43FC-8443-D52EBF03BFF2}" presName="node" presStyleLbl="node1" presStyleIdx="8" presStyleCnt="9" custLinFactNeighborX="52243" custLinFactNeighborY="-12358">
        <dgm:presLayoutVars>
          <dgm:bulletEnabled val="1"/>
        </dgm:presLayoutVars>
      </dgm:prSet>
      <dgm:spPr/>
    </dgm:pt>
  </dgm:ptLst>
  <dgm:cxnLst>
    <dgm:cxn modelId="{BCC5351A-B3D9-45D6-BFEC-A52DF629927C}" type="presOf" srcId="{F5580F5B-E05A-42D6-B382-D670FC478108}" destId="{F048766E-AB39-47FB-894D-56A281EAB9EB}" srcOrd="0" destOrd="0" presId="urn:microsoft.com/office/officeart/2005/8/layout/default"/>
    <dgm:cxn modelId="{B2D0C522-8FD2-4D91-B023-DE224C85245B}" srcId="{FB8FD77F-98DD-4AAC-9B80-EA0D7805DC7E}" destId="{604F7284-EC32-47FE-9710-1624355D9BC1}" srcOrd="0" destOrd="0" parTransId="{C3AC8B8A-AB4D-40BF-9F66-5E2CEEED4A73}" sibTransId="{B0C8B670-80FB-4263-A1B3-FA06976690CE}"/>
    <dgm:cxn modelId="{F6942A2B-582C-48C0-B2CC-456ED144A4AA}" srcId="{FB8FD77F-98DD-4AAC-9B80-EA0D7805DC7E}" destId="{CCFF10CF-5C33-438F-BEB7-85E64CF0302E}" srcOrd="5" destOrd="0" parTransId="{D277D73C-73E6-43F8-A9A0-E2EAE6AC527F}" sibTransId="{158DA032-4981-4C81-8442-5A3DAFAF6051}"/>
    <dgm:cxn modelId="{A90DD22B-39E9-45A0-80C6-08D5F3A863E5}" type="presOf" srcId="{CCFF10CF-5C33-438F-BEB7-85E64CF0302E}" destId="{A5F682C4-D307-4E8F-9983-B467254828A9}" srcOrd="0" destOrd="0" presId="urn:microsoft.com/office/officeart/2005/8/layout/default"/>
    <dgm:cxn modelId="{CA776A3D-CA25-40BE-B283-07D888E28262}" srcId="{FB8FD77F-98DD-4AAC-9B80-EA0D7805DC7E}" destId="{2A060A29-A0FF-4A9E-8E45-7D6C7280A06E}" srcOrd="4" destOrd="0" parTransId="{2D33885B-42B9-499D-AD64-E48A449303A0}" sibTransId="{FE1C43A7-A4A8-4C13-A7CF-0760C2692B4C}"/>
    <dgm:cxn modelId="{CF94CD5F-1C35-4079-AF8E-B6BED4CD841E}" srcId="{FB8FD77F-98DD-4AAC-9B80-EA0D7805DC7E}" destId="{F5580F5B-E05A-42D6-B382-D670FC478108}" srcOrd="2" destOrd="0" parTransId="{D00FBEF4-DB67-46D6-B287-C6C4E44C5638}" sibTransId="{5B924C05-72B3-4464-9BF8-B76CBB48F1C9}"/>
    <dgm:cxn modelId="{FEF74861-8D70-4EB8-A0DD-ECB6030E9D05}" type="presOf" srcId="{2A060A29-A0FF-4A9E-8E45-7D6C7280A06E}" destId="{91577109-AC63-4FE9-B281-60E193AA2153}" srcOrd="0" destOrd="0" presId="urn:microsoft.com/office/officeart/2005/8/layout/default"/>
    <dgm:cxn modelId="{1E487546-04E0-4B0B-B07B-38DE9924B479}" type="presOf" srcId="{24171B0F-6B4F-41EC-8770-26406C6B584A}" destId="{2A24B359-06DD-4E3F-87A1-6CE1BEF810AE}" srcOrd="0" destOrd="0" presId="urn:microsoft.com/office/officeart/2005/8/layout/default"/>
    <dgm:cxn modelId="{0ECCD178-C936-47D4-8A36-30B7C80FDC69}" type="presOf" srcId="{D7DCD3FE-F74C-4DE5-A6FD-EBB103F35D75}" destId="{790304B0-9A6C-4598-A601-FF7F986CCEFB}" srcOrd="0" destOrd="0" presId="urn:microsoft.com/office/officeart/2005/8/layout/default"/>
    <dgm:cxn modelId="{FBFE0B59-B586-4E65-8386-7E8AE7F3FA9A}" type="presOf" srcId="{C74E2B21-2F36-43FC-8443-D52EBF03BFF2}" destId="{42F5C83B-EE50-4434-9BA6-80CF02B4272E}" srcOrd="0" destOrd="0" presId="urn:microsoft.com/office/officeart/2005/8/layout/default"/>
    <dgm:cxn modelId="{E95D6A79-4DD7-4EF6-827D-71657690581D}" srcId="{FB8FD77F-98DD-4AAC-9B80-EA0D7805DC7E}" destId="{C74E2B21-2F36-43FC-8443-D52EBF03BFF2}" srcOrd="8" destOrd="0" parTransId="{B54C7F81-0D12-4519-B803-1CD80237B68D}" sibTransId="{9C5C0D4C-95FF-431D-84FB-D5F0BE96F3F0}"/>
    <dgm:cxn modelId="{F2FD837A-164B-430A-9016-1538F5D242A2}" type="presOf" srcId="{646EBE4B-4396-41CB-8567-AF29DE54CAA9}" destId="{AC027DAA-80DD-4B9F-BBE9-ED4FD9540719}" srcOrd="0" destOrd="0" presId="urn:microsoft.com/office/officeart/2005/8/layout/default"/>
    <dgm:cxn modelId="{82D7157E-D2EF-4788-B37F-D45AE7F94F13}" srcId="{FB8FD77F-98DD-4AAC-9B80-EA0D7805DC7E}" destId="{24171B0F-6B4F-41EC-8770-26406C6B584A}" srcOrd="3" destOrd="0" parTransId="{60493496-8B8B-42E5-9D60-714C45DAD181}" sibTransId="{5A814267-73DE-4075-AF1E-6F3FB607CD5F}"/>
    <dgm:cxn modelId="{42871A8B-033C-4D9D-AB5E-26FA921A6959}" srcId="{FB8FD77F-98DD-4AAC-9B80-EA0D7805DC7E}" destId="{D7DCD3FE-F74C-4DE5-A6FD-EBB103F35D75}" srcOrd="7" destOrd="0" parTransId="{73CD49D0-15D5-403A-91B6-B60B887EB476}" sibTransId="{9CAD8253-D798-407B-A174-FB88BE23C8D4}"/>
    <dgm:cxn modelId="{9BCD3B92-17EF-48CB-9E30-EF57AC5124EF}" type="presOf" srcId="{FB8FD77F-98DD-4AAC-9B80-EA0D7805DC7E}" destId="{AF2BEFDA-C67A-41F2-B866-B334746FCF17}" srcOrd="0" destOrd="0" presId="urn:microsoft.com/office/officeart/2005/8/layout/default"/>
    <dgm:cxn modelId="{DB3A2E95-FB4B-47FC-B60A-FE8F60695CF4}" srcId="{FB8FD77F-98DD-4AAC-9B80-EA0D7805DC7E}" destId="{646EBE4B-4396-41CB-8567-AF29DE54CAA9}" srcOrd="1" destOrd="0" parTransId="{2DE75A26-033C-4975-96CF-11A72033C6D0}" sibTransId="{DEBFB18B-74E0-4750-9FCC-530445C49796}"/>
    <dgm:cxn modelId="{A3CF7AAC-D8F0-419C-AB76-E26AF61DB3F0}" type="presOf" srcId="{BB2B1CD9-9D81-4A39-ABA9-A816A1D2C412}" destId="{4A35A142-6A41-4A4D-AC30-229C8191E6A9}" srcOrd="0" destOrd="0" presId="urn:microsoft.com/office/officeart/2005/8/layout/default"/>
    <dgm:cxn modelId="{AAA1E4B3-35A2-461A-91A9-CDC7CB7357FF}" type="presOf" srcId="{604F7284-EC32-47FE-9710-1624355D9BC1}" destId="{BDFB28EC-3EAA-4574-959D-A086326F8714}" srcOrd="0" destOrd="0" presId="urn:microsoft.com/office/officeart/2005/8/layout/default"/>
    <dgm:cxn modelId="{642042CA-6519-48C7-9735-AFAB9B45A5D9}" srcId="{FB8FD77F-98DD-4AAC-9B80-EA0D7805DC7E}" destId="{BB2B1CD9-9D81-4A39-ABA9-A816A1D2C412}" srcOrd="6" destOrd="0" parTransId="{8A4D5F7E-FCB9-4D8B-96E5-0875C3ED7ECE}" sibTransId="{17D00C8A-610F-4E2B-9686-1219F8158078}"/>
    <dgm:cxn modelId="{80762FBC-A164-466D-9324-BC0FE41BEBC0}" type="presParOf" srcId="{AF2BEFDA-C67A-41F2-B866-B334746FCF17}" destId="{BDFB28EC-3EAA-4574-959D-A086326F8714}" srcOrd="0" destOrd="0" presId="urn:microsoft.com/office/officeart/2005/8/layout/default"/>
    <dgm:cxn modelId="{0CDEC92D-1EBC-4FF1-B70D-803E9E11A845}" type="presParOf" srcId="{AF2BEFDA-C67A-41F2-B866-B334746FCF17}" destId="{56225BE6-852D-4794-B35F-AFBF61F6DF13}" srcOrd="1" destOrd="0" presId="urn:microsoft.com/office/officeart/2005/8/layout/default"/>
    <dgm:cxn modelId="{FF083341-9365-4BAA-8110-0B1FB0849F79}" type="presParOf" srcId="{AF2BEFDA-C67A-41F2-B866-B334746FCF17}" destId="{AC027DAA-80DD-4B9F-BBE9-ED4FD9540719}" srcOrd="2" destOrd="0" presId="urn:microsoft.com/office/officeart/2005/8/layout/default"/>
    <dgm:cxn modelId="{8FC6A18C-8F34-4191-839B-30824E08B08C}" type="presParOf" srcId="{AF2BEFDA-C67A-41F2-B866-B334746FCF17}" destId="{6042F9E7-9014-413B-BE3A-C3C06D5EE7CC}" srcOrd="3" destOrd="0" presId="urn:microsoft.com/office/officeart/2005/8/layout/default"/>
    <dgm:cxn modelId="{8ADBA46D-F9F3-46BB-AE88-4544A9C9DBFD}" type="presParOf" srcId="{AF2BEFDA-C67A-41F2-B866-B334746FCF17}" destId="{F048766E-AB39-47FB-894D-56A281EAB9EB}" srcOrd="4" destOrd="0" presId="urn:microsoft.com/office/officeart/2005/8/layout/default"/>
    <dgm:cxn modelId="{646ABD2C-197C-4E7F-95F0-16CF31C94769}" type="presParOf" srcId="{AF2BEFDA-C67A-41F2-B866-B334746FCF17}" destId="{55C5043C-A7CC-49BB-A1F2-834FD1F0B2D8}" srcOrd="5" destOrd="0" presId="urn:microsoft.com/office/officeart/2005/8/layout/default"/>
    <dgm:cxn modelId="{FA850BF8-E707-4048-ABA1-FE0DAEBBA2CE}" type="presParOf" srcId="{AF2BEFDA-C67A-41F2-B866-B334746FCF17}" destId="{2A24B359-06DD-4E3F-87A1-6CE1BEF810AE}" srcOrd="6" destOrd="0" presId="urn:microsoft.com/office/officeart/2005/8/layout/default"/>
    <dgm:cxn modelId="{23B8F7A7-5A82-462F-93CE-4F476ED512B1}" type="presParOf" srcId="{AF2BEFDA-C67A-41F2-B866-B334746FCF17}" destId="{2C91763C-3F5C-46FA-8F00-43E20939349E}" srcOrd="7" destOrd="0" presId="urn:microsoft.com/office/officeart/2005/8/layout/default"/>
    <dgm:cxn modelId="{8A955B8B-CA5B-482C-B780-FA5DE7D262F2}" type="presParOf" srcId="{AF2BEFDA-C67A-41F2-B866-B334746FCF17}" destId="{91577109-AC63-4FE9-B281-60E193AA2153}" srcOrd="8" destOrd="0" presId="urn:microsoft.com/office/officeart/2005/8/layout/default"/>
    <dgm:cxn modelId="{C09EB97B-B79D-4334-9A4B-B38D34D71307}" type="presParOf" srcId="{AF2BEFDA-C67A-41F2-B866-B334746FCF17}" destId="{6ABA2262-78E5-40B2-B854-550E7057035D}" srcOrd="9" destOrd="0" presId="urn:microsoft.com/office/officeart/2005/8/layout/default"/>
    <dgm:cxn modelId="{24631549-4DDF-41D4-9629-3541131DD294}" type="presParOf" srcId="{AF2BEFDA-C67A-41F2-B866-B334746FCF17}" destId="{A5F682C4-D307-4E8F-9983-B467254828A9}" srcOrd="10" destOrd="0" presId="urn:microsoft.com/office/officeart/2005/8/layout/default"/>
    <dgm:cxn modelId="{433EEE5D-A622-4264-AC0A-E33765FD5694}" type="presParOf" srcId="{AF2BEFDA-C67A-41F2-B866-B334746FCF17}" destId="{16029FEE-360C-4594-AA3E-AB3086BB0C32}" srcOrd="11" destOrd="0" presId="urn:microsoft.com/office/officeart/2005/8/layout/default"/>
    <dgm:cxn modelId="{427563C5-02ED-4DEC-BFD5-2CDF251BC779}" type="presParOf" srcId="{AF2BEFDA-C67A-41F2-B866-B334746FCF17}" destId="{4A35A142-6A41-4A4D-AC30-229C8191E6A9}" srcOrd="12" destOrd="0" presId="urn:microsoft.com/office/officeart/2005/8/layout/default"/>
    <dgm:cxn modelId="{4B5C5AEB-ED58-4882-B4FB-3CF806CE08CE}" type="presParOf" srcId="{AF2BEFDA-C67A-41F2-B866-B334746FCF17}" destId="{517CEBC7-D213-46A8-9E0D-1266EA137642}" srcOrd="13" destOrd="0" presId="urn:microsoft.com/office/officeart/2005/8/layout/default"/>
    <dgm:cxn modelId="{711DEA1D-6933-4E40-9E24-910A5CC79CD5}" type="presParOf" srcId="{AF2BEFDA-C67A-41F2-B866-B334746FCF17}" destId="{790304B0-9A6C-4598-A601-FF7F986CCEFB}" srcOrd="14" destOrd="0" presId="urn:microsoft.com/office/officeart/2005/8/layout/default"/>
    <dgm:cxn modelId="{D5C285ED-F858-430B-9C96-638172A4491B}" type="presParOf" srcId="{AF2BEFDA-C67A-41F2-B866-B334746FCF17}" destId="{C7647510-6CC1-4DA0-84F0-95E1FA9332F6}" srcOrd="15" destOrd="0" presId="urn:microsoft.com/office/officeart/2005/8/layout/default"/>
    <dgm:cxn modelId="{99D500C9-3653-4B21-8D95-E80D6599D2A3}" type="presParOf" srcId="{AF2BEFDA-C67A-41F2-B866-B334746FCF17}" destId="{42F5C83B-EE50-4434-9BA6-80CF02B4272E}"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9746702-72E6-40A5-9640-BFDCEA23594A}" type="doc">
      <dgm:prSet loTypeId="urn:microsoft.com/office/officeart/2008/layout/LinedList" loCatId="list" qsTypeId="urn:microsoft.com/office/officeart/2005/8/quickstyle/simple2" qsCatId="simple" csTypeId="urn:microsoft.com/office/officeart/2005/8/colors/accent2_2" csCatId="accent2" phldr="1"/>
      <dgm:spPr/>
      <dgm:t>
        <a:bodyPr/>
        <a:lstStyle/>
        <a:p>
          <a:endParaRPr lang="en-US"/>
        </a:p>
      </dgm:t>
    </dgm:pt>
    <dgm:pt modelId="{A7FF57E5-B93C-467D-B2AF-327D5A5A6721}">
      <dgm:prSet/>
      <dgm:spPr/>
      <dgm:t>
        <a:bodyPr/>
        <a:lstStyle/>
        <a:p>
          <a:r>
            <a:rPr lang="en-US"/>
            <a:t>Am I over-investigating?</a:t>
          </a:r>
        </a:p>
      </dgm:t>
    </dgm:pt>
    <dgm:pt modelId="{90172D50-807C-45F2-AE34-6A767FDC0273}" type="parTrans" cxnId="{A22F4C46-EFD1-45D0-927D-393745E2F1CD}">
      <dgm:prSet/>
      <dgm:spPr/>
      <dgm:t>
        <a:bodyPr/>
        <a:lstStyle/>
        <a:p>
          <a:endParaRPr lang="en-US"/>
        </a:p>
      </dgm:t>
    </dgm:pt>
    <dgm:pt modelId="{C137AE75-B8F4-4D13-845D-E02F678ED680}" type="sibTrans" cxnId="{A22F4C46-EFD1-45D0-927D-393745E2F1CD}">
      <dgm:prSet/>
      <dgm:spPr/>
      <dgm:t>
        <a:bodyPr/>
        <a:lstStyle/>
        <a:p>
          <a:endParaRPr lang="en-US"/>
        </a:p>
      </dgm:t>
    </dgm:pt>
    <dgm:pt modelId="{8851377C-5107-4F19-AB3A-A5B802BE3A3A}">
      <dgm:prSet/>
      <dgm:spPr/>
      <dgm:t>
        <a:bodyPr/>
        <a:lstStyle/>
        <a:p>
          <a:r>
            <a:rPr lang="en-US" dirty="0"/>
            <a:t>Am I missing </a:t>
          </a:r>
          <a:r>
            <a:rPr lang="en-US" b="1" dirty="0"/>
            <a:t>biological factors (e.g. hormonal, underrepresentation in research)?</a:t>
          </a:r>
          <a:endParaRPr lang="en-US" dirty="0"/>
        </a:p>
      </dgm:t>
    </dgm:pt>
    <dgm:pt modelId="{DA7DEBB4-435D-4AE8-9697-B069FC7E3B96}" type="parTrans" cxnId="{81980944-66D8-4AC6-A06E-E2546200DA00}">
      <dgm:prSet/>
      <dgm:spPr/>
      <dgm:t>
        <a:bodyPr/>
        <a:lstStyle/>
        <a:p>
          <a:endParaRPr lang="en-US"/>
        </a:p>
      </dgm:t>
    </dgm:pt>
    <dgm:pt modelId="{E35D0CD4-B7A1-4CF6-BE9A-681C55C01863}" type="sibTrans" cxnId="{81980944-66D8-4AC6-A06E-E2546200DA00}">
      <dgm:prSet/>
      <dgm:spPr/>
      <dgm:t>
        <a:bodyPr/>
        <a:lstStyle/>
        <a:p>
          <a:endParaRPr lang="en-US"/>
        </a:p>
      </dgm:t>
    </dgm:pt>
    <dgm:pt modelId="{53A887B8-1919-40E1-B928-44615F9BDE58}">
      <dgm:prSet/>
      <dgm:spPr/>
      <dgm:t>
        <a:bodyPr/>
        <a:lstStyle/>
        <a:p>
          <a:r>
            <a:rPr lang="en-US" dirty="0"/>
            <a:t>Am I misinterpreting/missing </a:t>
          </a:r>
          <a:r>
            <a:rPr lang="en-US" b="1" dirty="0"/>
            <a:t>neurodivergent communication or sensory sensitivities?</a:t>
          </a:r>
          <a:endParaRPr lang="en-US" dirty="0"/>
        </a:p>
      </dgm:t>
    </dgm:pt>
    <dgm:pt modelId="{12E9408F-A85B-472B-9FAF-C03431BFE6C7}" type="parTrans" cxnId="{88216DB7-79A5-4584-92C1-DD3E33F55964}">
      <dgm:prSet/>
      <dgm:spPr/>
      <dgm:t>
        <a:bodyPr/>
        <a:lstStyle/>
        <a:p>
          <a:endParaRPr lang="en-US"/>
        </a:p>
      </dgm:t>
    </dgm:pt>
    <dgm:pt modelId="{A660941D-8B9F-4E63-B249-B79515ABABE4}" type="sibTrans" cxnId="{88216DB7-79A5-4584-92C1-DD3E33F55964}">
      <dgm:prSet/>
      <dgm:spPr/>
      <dgm:t>
        <a:bodyPr/>
        <a:lstStyle/>
        <a:p>
          <a:endParaRPr lang="en-US"/>
        </a:p>
      </dgm:t>
    </dgm:pt>
    <dgm:pt modelId="{78B701C8-1106-4922-A9EA-B35734123403}">
      <dgm:prSet/>
      <dgm:spPr/>
      <dgm:t>
        <a:bodyPr/>
        <a:lstStyle/>
        <a:p>
          <a:r>
            <a:rPr lang="en-US"/>
            <a:t>Am I dismissing a plausible rare condition too early?</a:t>
          </a:r>
        </a:p>
      </dgm:t>
    </dgm:pt>
    <dgm:pt modelId="{8D13C68A-1DD5-4A36-B2E2-6451878B7D1A}" type="parTrans" cxnId="{7500C34B-F8DB-41B6-89F0-1230EF0DB7CF}">
      <dgm:prSet/>
      <dgm:spPr/>
      <dgm:t>
        <a:bodyPr/>
        <a:lstStyle/>
        <a:p>
          <a:endParaRPr lang="en-US"/>
        </a:p>
      </dgm:t>
    </dgm:pt>
    <dgm:pt modelId="{7357D1C4-A866-4BF1-96ED-F9213D1BE67A}" type="sibTrans" cxnId="{7500C34B-F8DB-41B6-89F0-1230EF0DB7CF}">
      <dgm:prSet/>
      <dgm:spPr/>
      <dgm:t>
        <a:bodyPr/>
        <a:lstStyle/>
        <a:p>
          <a:endParaRPr lang="en-US"/>
        </a:p>
      </dgm:t>
    </dgm:pt>
    <dgm:pt modelId="{BEED47E8-45BC-474D-BEB3-EC25F0BBD47D}">
      <dgm:prSet/>
      <dgm:spPr/>
      <dgm:t>
        <a:bodyPr/>
        <a:lstStyle/>
        <a:p>
          <a:r>
            <a:rPr lang="en-US"/>
            <a:t>Am I </a:t>
          </a:r>
          <a:r>
            <a:rPr lang="en-US" b="1"/>
            <a:t>underestimating symptoms due to cultural or racial bias?</a:t>
          </a:r>
          <a:endParaRPr lang="en-US"/>
        </a:p>
      </dgm:t>
    </dgm:pt>
    <dgm:pt modelId="{90993F1F-E534-47CB-9E1B-956E318F9A1E}" type="parTrans" cxnId="{810D8D66-9F53-4724-A651-18CD0F2F9760}">
      <dgm:prSet/>
      <dgm:spPr/>
      <dgm:t>
        <a:bodyPr/>
        <a:lstStyle/>
        <a:p>
          <a:endParaRPr lang="en-US"/>
        </a:p>
      </dgm:t>
    </dgm:pt>
    <dgm:pt modelId="{FEA9720A-189C-4738-9BF7-AD669F540D24}" type="sibTrans" cxnId="{810D8D66-9F53-4724-A651-18CD0F2F9760}">
      <dgm:prSet/>
      <dgm:spPr/>
      <dgm:t>
        <a:bodyPr/>
        <a:lstStyle/>
        <a:p>
          <a:endParaRPr lang="en-US"/>
        </a:p>
      </dgm:t>
    </dgm:pt>
    <dgm:pt modelId="{B4E00D79-6CFC-4E6B-AC84-840F60F60753}">
      <dgm:prSet/>
      <dgm:spPr/>
      <dgm:t>
        <a:bodyPr/>
        <a:lstStyle/>
        <a:p>
          <a:r>
            <a:rPr lang="en-US" dirty="0"/>
            <a:t>Have I ensured the patient </a:t>
          </a:r>
          <a:r>
            <a:rPr lang="en-US" b="1" dirty="0"/>
            <a:t>felt heard and understood?</a:t>
          </a:r>
          <a:endParaRPr lang="en-US" dirty="0"/>
        </a:p>
      </dgm:t>
    </dgm:pt>
    <dgm:pt modelId="{3C0A32A8-CDCE-4B23-A607-5AC11A3A9924}" type="parTrans" cxnId="{68B0EFEC-9EF6-4DCD-BA0F-D20BC97CBC87}">
      <dgm:prSet/>
      <dgm:spPr/>
      <dgm:t>
        <a:bodyPr/>
        <a:lstStyle/>
        <a:p>
          <a:endParaRPr lang="en-US"/>
        </a:p>
      </dgm:t>
    </dgm:pt>
    <dgm:pt modelId="{23CBC256-0631-4AE5-9DB4-593FB5C416D0}" type="sibTrans" cxnId="{68B0EFEC-9EF6-4DCD-BA0F-D20BC97CBC87}">
      <dgm:prSet/>
      <dgm:spPr/>
      <dgm:t>
        <a:bodyPr/>
        <a:lstStyle/>
        <a:p>
          <a:endParaRPr lang="en-US"/>
        </a:p>
      </dgm:t>
    </dgm:pt>
    <dgm:pt modelId="{C4383853-CA1E-4788-8D42-CB2AFC881F7F}">
      <dgm:prSet phldrT="[Text]" phldr="0"/>
      <dgm:spPr/>
      <dgm:t>
        <a:bodyPr/>
        <a:lstStyle/>
        <a:p>
          <a:r>
            <a:rPr lang="en-GB" dirty="0"/>
            <a:t>Am I sure that my </a:t>
          </a:r>
          <a:r>
            <a:rPr lang="en-GB" b="1" dirty="0"/>
            <a:t>Evidence Based Medicine doesn’t have gaps </a:t>
          </a:r>
          <a:r>
            <a:rPr lang="en-GB" dirty="0"/>
            <a:t>in the way the research was done?</a:t>
          </a:r>
        </a:p>
      </dgm:t>
    </dgm:pt>
    <dgm:pt modelId="{8AA2DD36-A8FC-4ED8-859A-D9F24BF1C62F}" type="parTrans" cxnId="{AE219BA5-07C2-45DB-8FFC-0AC11D923EA5}">
      <dgm:prSet/>
      <dgm:spPr/>
      <dgm:t>
        <a:bodyPr/>
        <a:lstStyle/>
        <a:p>
          <a:endParaRPr lang="en-GB"/>
        </a:p>
      </dgm:t>
    </dgm:pt>
    <dgm:pt modelId="{0E4183E7-B229-429F-9726-F724684721B3}" type="sibTrans" cxnId="{AE219BA5-07C2-45DB-8FFC-0AC11D923EA5}">
      <dgm:prSet/>
      <dgm:spPr/>
      <dgm:t>
        <a:bodyPr/>
        <a:lstStyle/>
        <a:p>
          <a:endParaRPr lang="en-GB"/>
        </a:p>
      </dgm:t>
    </dgm:pt>
    <dgm:pt modelId="{196E44EC-EC9E-4D4B-B873-45C23B51389F}" type="pres">
      <dgm:prSet presAssocID="{19746702-72E6-40A5-9640-BFDCEA23594A}" presName="vert0" presStyleCnt="0">
        <dgm:presLayoutVars>
          <dgm:dir/>
          <dgm:animOne val="branch"/>
          <dgm:animLvl val="lvl"/>
        </dgm:presLayoutVars>
      </dgm:prSet>
      <dgm:spPr/>
    </dgm:pt>
    <dgm:pt modelId="{4EB6DBA1-6C1F-49D0-8EA8-D37111ED15D8}" type="pres">
      <dgm:prSet presAssocID="{A7FF57E5-B93C-467D-B2AF-327D5A5A6721}" presName="thickLine" presStyleLbl="alignNode1" presStyleIdx="0" presStyleCnt="7"/>
      <dgm:spPr/>
    </dgm:pt>
    <dgm:pt modelId="{82E70119-E722-483B-A203-24CE3EF970AE}" type="pres">
      <dgm:prSet presAssocID="{A7FF57E5-B93C-467D-B2AF-327D5A5A6721}" presName="horz1" presStyleCnt="0"/>
      <dgm:spPr/>
    </dgm:pt>
    <dgm:pt modelId="{823E03E5-EA04-4BB1-A987-B63C03BD9335}" type="pres">
      <dgm:prSet presAssocID="{A7FF57E5-B93C-467D-B2AF-327D5A5A6721}" presName="tx1" presStyleLbl="revTx" presStyleIdx="0" presStyleCnt="7"/>
      <dgm:spPr/>
    </dgm:pt>
    <dgm:pt modelId="{D888EBD2-316D-4438-A984-C3095406C357}" type="pres">
      <dgm:prSet presAssocID="{A7FF57E5-B93C-467D-B2AF-327D5A5A6721}" presName="vert1" presStyleCnt="0"/>
      <dgm:spPr/>
    </dgm:pt>
    <dgm:pt modelId="{5C2C8D06-90DC-4E8A-9A93-691A46EADD09}" type="pres">
      <dgm:prSet presAssocID="{8851377C-5107-4F19-AB3A-A5B802BE3A3A}" presName="thickLine" presStyleLbl="alignNode1" presStyleIdx="1" presStyleCnt="7"/>
      <dgm:spPr/>
    </dgm:pt>
    <dgm:pt modelId="{7E352BDE-9ABA-4201-B476-9C90F6A54962}" type="pres">
      <dgm:prSet presAssocID="{8851377C-5107-4F19-AB3A-A5B802BE3A3A}" presName="horz1" presStyleCnt="0"/>
      <dgm:spPr/>
    </dgm:pt>
    <dgm:pt modelId="{3CE9210E-5519-4C80-BE97-C24A6618C238}" type="pres">
      <dgm:prSet presAssocID="{8851377C-5107-4F19-AB3A-A5B802BE3A3A}" presName="tx1" presStyleLbl="revTx" presStyleIdx="1" presStyleCnt="7"/>
      <dgm:spPr/>
    </dgm:pt>
    <dgm:pt modelId="{4178EB12-6F89-467E-B069-47190A09B12C}" type="pres">
      <dgm:prSet presAssocID="{8851377C-5107-4F19-AB3A-A5B802BE3A3A}" presName="vert1" presStyleCnt="0"/>
      <dgm:spPr/>
    </dgm:pt>
    <dgm:pt modelId="{D7ECA27D-18FB-44B9-8A6E-050D59FDB506}" type="pres">
      <dgm:prSet presAssocID="{53A887B8-1919-40E1-B928-44615F9BDE58}" presName="thickLine" presStyleLbl="alignNode1" presStyleIdx="2" presStyleCnt="7"/>
      <dgm:spPr/>
    </dgm:pt>
    <dgm:pt modelId="{6D9B23B4-51BC-47B2-A285-0F647556F019}" type="pres">
      <dgm:prSet presAssocID="{53A887B8-1919-40E1-B928-44615F9BDE58}" presName="horz1" presStyleCnt="0"/>
      <dgm:spPr/>
    </dgm:pt>
    <dgm:pt modelId="{8B66CFC8-E142-4700-BE49-9AF85962ED06}" type="pres">
      <dgm:prSet presAssocID="{53A887B8-1919-40E1-B928-44615F9BDE58}" presName="tx1" presStyleLbl="revTx" presStyleIdx="2" presStyleCnt="7"/>
      <dgm:spPr/>
    </dgm:pt>
    <dgm:pt modelId="{AFC5B16E-DFCC-4F4A-8A06-C53B7C8774CB}" type="pres">
      <dgm:prSet presAssocID="{53A887B8-1919-40E1-B928-44615F9BDE58}" presName="vert1" presStyleCnt="0"/>
      <dgm:spPr/>
    </dgm:pt>
    <dgm:pt modelId="{75758D48-FD1D-45E2-952C-CBD87D3AE675}" type="pres">
      <dgm:prSet presAssocID="{78B701C8-1106-4922-A9EA-B35734123403}" presName="thickLine" presStyleLbl="alignNode1" presStyleIdx="3" presStyleCnt="7"/>
      <dgm:spPr/>
    </dgm:pt>
    <dgm:pt modelId="{023C56D6-1C8F-420E-B2BD-836129389F0E}" type="pres">
      <dgm:prSet presAssocID="{78B701C8-1106-4922-A9EA-B35734123403}" presName="horz1" presStyleCnt="0"/>
      <dgm:spPr/>
    </dgm:pt>
    <dgm:pt modelId="{AA35CC46-9B66-4E61-B331-493E07ADBF7C}" type="pres">
      <dgm:prSet presAssocID="{78B701C8-1106-4922-A9EA-B35734123403}" presName="tx1" presStyleLbl="revTx" presStyleIdx="3" presStyleCnt="7"/>
      <dgm:spPr/>
    </dgm:pt>
    <dgm:pt modelId="{5FFBCB6E-E3B5-4B1C-BF1B-DE8B60DB808D}" type="pres">
      <dgm:prSet presAssocID="{78B701C8-1106-4922-A9EA-B35734123403}" presName="vert1" presStyleCnt="0"/>
      <dgm:spPr/>
    </dgm:pt>
    <dgm:pt modelId="{9F7990FF-5CFD-4F0B-948E-FEFCDA8546C9}" type="pres">
      <dgm:prSet presAssocID="{BEED47E8-45BC-474D-BEB3-EC25F0BBD47D}" presName="thickLine" presStyleLbl="alignNode1" presStyleIdx="4" presStyleCnt="7"/>
      <dgm:spPr/>
    </dgm:pt>
    <dgm:pt modelId="{3F39D41D-1678-4668-8A8C-5C21C20AB4E8}" type="pres">
      <dgm:prSet presAssocID="{BEED47E8-45BC-474D-BEB3-EC25F0BBD47D}" presName="horz1" presStyleCnt="0"/>
      <dgm:spPr/>
    </dgm:pt>
    <dgm:pt modelId="{D3E9D810-7F75-4AE7-83F2-00B48A74EA56}" type="pres">
      <dgm:prSet presAssocID="{BEED47E8-45BC-474D-BEB3-EC25F0BBD47D}" presName="tx1" presStyleLbl="revTx" presStyleIdx="4" presStyleCnt="7"/>
      <dgm:spPr/>
    </dgm:pt>
    <dgm:pt modelId="{CB0B0DA7-CBD1-460E-AAF3-64C32FC52C5B}" type="pres">
      <dgm:prSet presAssocID="{BEED47E8-45BC-474D-BEB3-EC25F0BBD47D}" presName="vert1" presStyleCnt="0"/>
      <dgm:spPr/>
    </dgm:pt>
    <dgm:pt modelId="{BB3A6EDA-BD79-495D-95D1-55C4A8D4137B}" type="pres">
      <dgm:prSet presAssocID="{C4383853-CA1E-4788-8D42-CB2AFC881F7F}" presName="thickLine" presStyleLbl="alignNode1" presStyleIdx="5" presStyleCnt="7"/>
      <dgm:spPr/>
    </dgm:pt>
    <dgm:pt modelId="{5243FCFE-55D3-4774-9D25-105AFDD85947}" type="pres">
      <dgm:prSet presAssocID="{C4383853-CA1E-4788-8D42-CB2AFC881F7F}" presName="horz1" presStyleCnt="0"/>
      <dgm:spPr/>
    </dgm:pt>
    <dgm:pt modelId="{721E710B-79ED-4FD1-9B37-52FE536A405B}" type="pres">
      <dgm:prSet presAssocID="{C4383853-CA1E-4788-8D42-CB2AFC881F7F}" presName="tx1" presStyleLbl="revTx" presStyleIdx="5" presStyleCnt="7"/>
      <dgm:spPr/>
    </dgm:pt>
    <dgm:pt modelId="{47A45CA5-0A53-49E4-9A20-0016E798244E}" type="pres">
      <dgm:prSet presAssocID="{C4383853-CA1E-4788-8D42-CB2AFC881F7F}" presName="vert1" presStyleCnt="0"/>
      <dgm:spPr/>
    </dgm:pt>
    <dgm:pt modelId="{3D8ED639-33E2-4754-AE43-8A7FF8586762}" type="pres">
      <dgm:prSet presAssocID="{B4E00D79-6CFC-4E6B-AC84-840F60F60753}" presName="thickLine" presStyleLbl="alignNode1" presStyleIdx="6" presStyleCnt="7"/>
      <dgm:spPr/>
    </dgm:pt>
    <dgm:pt modelId="{1D5A94AC-4440-44C9-841E-FF0E0CDEF1EA}" type="pres">
      <dgm:prSet presAssocID="{B4E00D79-6CFC-4E6B-AC84-840F60F60753}" presName="horz1" presStyleCnt="0"/>
      <dgm:spPr/>
    </dgm:pt>
    <dgm:pt modelId="{421DF733-7916-466C-99B5-3683CBB61D3D}" type="pres">
      <dgm:prSet presAssocID="{B4E00D79-6CFC-4E6B-AC84-840F60F60753}" presName="tx1" presStyleLbl="revTx" presStyleIdx="6" presStyleCnt="7"/>
      <dgm:spPr/>
    </dgm:pt>
    <dgm:pt modelId="{EA3E67AF-29DD-451B-B5B6-DF934F332F28}" type="pres">
      <dgm:prSet presAssocID="{B4E00D79-6CFC-4E6B-AC84-840F60F60753}" presName="vert1" presStyleCnt="0"/>
      <dgm:spPr/>
    </dgm:pt>
  </dgm:ptLst>
  <dgm:cxnLst>
    <dgm:cxn modelId="{51CB672F-4943-46FB-9B0F-29F162AB6E1F}" type="presOf" srcId="{8851377C-5107-4F19-AB3A-A5B802BE3A3A}" destId="{3CE9210E-5519-4C80-BE97-C24A6618C238}" srcOrd="0" destOrd="0" presId="urn:microsoft.com/office/officeart/2008/layout/LinedList"/>
    <dgm:cxn modelId="{65214D3C-C53D-4965-A3C1-5B8DEE7D4534}" type="presOf" srcId="{C4383853-CA1E-4788-8D42-CB2AFC881F7F}" destId="{721E710B-79ED-4FD1-9B37-52FE536A405B}" srcOrd="0" destOrd="0" presId="urn:microsoft.com/office/officeart/2008/layout/LinedList"/>
    <dgm:cxn modelId="{2BD92260-F76A-4B4B-8A1F-3345374658C0}" type="presOf" srcId="{A7FF57E5-B93C-467D-B2AF-327D5A5A6721}" destId="{823E03E5-EA04-4BB1-A987-B63C03BD9335}" srcOrd="0" destOrd="0" presId="urn:microsoft.com/office/officeart/2008/layout/LinedList"/>
    <dgm:cxn modelId="{81980944-66D8-4AC6-A06E-E2546200DA00}" srcId="{19746702-72E6-40A5-9640-BFDCEA23594A}" destId="{8851377C-5107-4F19-AB3A-A5B802BE3A3A}" srcOrd="1" destOrd="0" parTransId="{DA7DEBB4-435D-4AE8-9697-B069FC7E3B96}" sibTransId="{E35D0CD4-B7A1-4CF6-BE9A-681C55C01863}"/>
    <dgm:cxn modelId="{A22F4C46-EFD1-45D0-927D-393745E2F1CD}" srcId="{19746702-72E6-40A5-9640-BFDCEA23594A}" destId="{A7FF57E5-B93C-467D-B2AF-327D5A5A6721}" srcOrd="0" destOrd="0" parTransId="{90172D50-807C-45F2-AE34-6A767FDC0273}" sibTransId="{C137AE75-B8F4-4D13-845D-E02F678ED680}"/>
    <dgm:cxn modelId="{810D8D66-9F53-4724-A651-18CD0F2F9760}" srcId="{19746702-72E6-40A5-9640-BFDCEA23594A}" destId="{BEED47E8-45BC-474D-BEB3-EC25F0BBD47D}" srcOrd="4" destOrd="0" parTransId="{90993F1F-E534-47CB-9E1B-956E318F9A1E}" sibTransId="{FEA9720A-189C-4738-9BF7-AD669F540D24}"/>
    <dgm:cxn modelId="{7500C34B-F8DB-41B6-89F0-1230EF0DB7CF}" srcId="{19746702-72E6-40A5-9640-BFDCEA23594A}" destId="{78B701C8-1106-4922-A9EA-B35734123403}" srcOrd="3" destOrd="0" parTransId="{8D13C68A-1DD5-4A36-B2E2-6451878B7D1A}" sibTransId="{7357D1C4-A866-4BF1-96ED-F9213D1BE67A}"/>
    <dgm:cxn modelId="{B0530554-A496-492B-8650-C9BB6CF500A5}" type="presOf" srcId="{78B701C8-1106-4922-A9EA-B35734123403}" destId="{AA35CC46-9B66-4E61-B331-493E07ADBF7C}" srcOrd="0" destOrd="0" presId="urn:microsoft.com/office/officeart/2008/layout/LinedList"/>
    <dgm:cxn modelId="{790A8285-7BAC-487D-B2EF-06C18341345E}" type="presOf" srcId="{53A887B8-1919-40E1-B928-44615F9BDE58}" destId="{8B66CFC8-E142-4700-BE49-9AF85962ED06}" srcOrd="0" destOrd="0" presId="urn:microsoft.com/office/officeart/2008/layout/LinedList"/>
    <dgm:cxn modelId="{9B388D86-8251-488D-806C-D38FD354FDD0}" type="presOf" srcId="{B4E00D79-6CFC-4E6B-AC84-840F60F60753}" destId="{421DF733-7916-466C-99B5-3683CBB61D3D}" srcOrd="0" destOrd="0" presId="urn:microsoft.com/office/officeart/2008/layout/LinedList"/>
    <dgm:cxn modelId="{AE219BA5-07C2-45DB-8FFC-0AC11D923EA5}" srcId="{19746702-72E6-40A5-9640-BFDCEA23594A}" destId="{C4383853-CA1E-4788-8D42-CB2AFC881F7F}" srcOrd="5" destOrd="0" parTransId="{8AA2DD36-A8FC-4ED8-859A-D9F24BF1C62F}" sibTransId="{0E4183E7-B229-429F-9726-F724684721B3}"/>
    <dgm:cxn modelId="{81D147B2-0F7A-4B71-B0C2-570EAC1AAF63}" type="presOf" srcId="{19746702-72E6-40A5-9640-BFDCEA23594A}" destId="{196E44EC-EC9E-4D4B-B873-45C23B51389F}" srcOrd="0" destOrd="0" presId="urn:microsoft.com/office/officeart/2008/layout/LinedList"/>
    <dgm:cxn modelId="{88216DB7-79A5-4584-92C1-DD3E33F55964}" srcId="{19746702-72E6-40A5-9640-BFDCEA23594A}" destId="{53A887B8-1919-40E1-B928-44615F9BDE58}" srcOrd="2" destOrd="0" parTransId="{12E9408F-A85B-472B-9FAF-C03431BFE6C7}" sibTransId="{A660941D-8B9F-4E63-B249-B79515ABABE4}"/>
    <dgm:cxn modelId="{68B0EFEC-9EF6-4DCD-BA0F-D20BC97CBC87}" srcId="{19746702-72E6-40A5-9640-BFDCEA23594A}" destId="{B4E00D79-6CFC-4E6B-AC84-840F60F60753}" srcOrd="6" destOrd="0" parTransId="{3C0A32A8-CDCE-4B23-A607-5AC11A3A9924}" sibTransId="{23CBC256-0631-4AE5-9DB4-593FB5C416D0}"/>
    <dgm:cxn modelId="{CCA165F2-0890-4981-BC69-630DE9A3AA9E}" type="presOf" srcId="{BEED47E8-45BC-474D-BEB3-EC25F0BBD47D}" destId="{D3E9D810-7F75-4AE7-83F2-00B48A74EA56}" srcOrd="0" destOrd="0" presId="urn:microsoft.com/office/officeart/2008/layout/LinedList"/>
    <dgm:cxn modelId="{4724394C-F4D3-4786-8790-8F4E540D5204}" type="presParOf" srcId="{196E44EC-EC9E-4D4B-B873-45C23B51389F}" destId="{4EB6DBA1-6C1F-49D0-8EA8-D37111ED15D8}" srcOrd="0" destOrd="0" presId="urn:microsoft.com/office/officeart/2008/layout/LinedList"/>
    <dgm:cxn modelId="{D682EACF-2D0D-46C6-A2A9-2E5321FB6C68}" type="presParOf" srcId="{196E44EC-EC9E-4D4B-B873-45C23B51389F}" destId="{82E70119-E722-483B-A203-24CE3EF970AE}" srcOrd="1" destOrd="0" presId="urn:microsoft.com/office/officeart/2008/layout/LinedList"/>
    <dgm:cxn modelId="{48FC5973-2D81-4D8D-AFC7-67C5ADF4C288}" type="presParOf" srcId="{82E70119-E722-483B-A203-24CE3EF970AE}" destId="{823E03E5-EA04-4BB1-A987-B63C03BD9335}" srcOrd="0" destOrd="0" presId="urn:microsoft.com/office/officeart/2008/layout/LinedList"/>
    <dgm:cxn modelId="{CC840C94-A2D9-4D52-9C20-354DA10D145D}" type="presParOf" srcId="{82E70119-E722-483B-A203-24CE3EF970AE}" destId="{D888EBD2-316D-4438-A984-C3095406C357}" srcOrd="1" destOrd="0" presId="urn:microsoft.com/office/officeart/2008/layout/LinedList"/>
    <dgm:cxn modelId="{BF9829BB-DEBB-45E9-801D-0F1331A96108}" type="presParOf" srcId="{196E44EC-EC9E-4D4B-B873-45C23B51389F}" destId="{5C2C8D06-90DC-4E8A-9A93-691A46EADD09}" srcOrd="2" destOrd="0" presId="urn:microsoft.com/office/officeart/2008/layout/LinedList"/>
    <dgm:cxn modelId="{CEA574AE-DFD3-4DB1-8F65-979AF5FAA5AB}" type="presParOf" srcId="{196E44EC-EC9E-4D4B-B873-45C23B51389F}" destId="{7E352BDE-9ABA-4201-B476-9C90F6A54962}" srcOrd="3" destOrd="0" presId="urn:microsoft.com/office/officeart/2008/layout/LinedList"/>
    <dgm:cxn modelId="{78FBA8AC-AADA-431F-979E-F68DBCED9CF4}" type="presParOf" srcId="{7E352BDE-9ABA-4201-B476-9C90F6A54962}" destId="{3CE9210E-5519-4C80-BE97-C24A6618C238}" srcOrd="0" destOrd="0" presId="urn:microsoft.com/office/officeart/2008/layout/LinedList"/>
    <dgm:cxn modelId="{7BBD4AE7-6AED-4C54-92F5-2C8B0D1A65D5}" type="presParOf" srcId="{7E352BDE-9ABA-4201-B476-9C90F6A54962}" destId="{4178EB12-6F89-467E-B069-47190A09B12C}" srcOrd="1" destOrd="0" presId="urn:microsoft.com/office/officeart/2008/layout/LinedList"/>
    <dgm:cxn modelId="{5DFCE62D-F305-474A-8189-35E2F3186F28}" type="presParOf" srcId="{196E44EC-EC9E-4D4B-B873-45C23B51389F}" destId="{D7ECA27D-18FB-44B9-8A6E-050D59FDB506}" srcOrd="4" destOrd="0" presId="urn:microsoft.com/office/officeart/2008/layout/LinedList"/>
    <dgm:cxn modelId="{9D3E4B14-4549-481C-A6D2-9977A1FB559B}" type="presParOf" srcId="{196E44EC-EC9E-4D4B-B873-45C23B51389F}" destId="{6D9B23B4-51BC-47B2-A285-0F647556F019}" srcOrd="5" destOrd="0" presId="urn:microsoft.com/office/officeart/2008/layout/LinedList"/>
    <dgm:cxn modelId="{AAB6B034-52E2-44DE-B5EB-AE8A6376BAC3}" type="presParOf" srcId="{6D9B23B4-51BC-47B2-A285-0F647556F019}" destId="{8B66CFC8-E142-4700-BE49-9AF85962ED06}" srcOrd="0" destOrd="0" presId="urn:microsoft.com/office/officeart/2008/layout/LinedList"/>
    <dgm:cxn modelId="{977A0D22-9106-49FA-8524-B12CEFFDB44C}" type="presParOf" srcId="{6D9B23B4-51BC-47B2-A285-0F647556F019}" destId="{AFC5B16E-DFCC-4F4A-8A06-C53B7C8774CB}" srcOrd="1" destOrd="0" presId="urn:microsoft.com/office/officeart/2008/layout/LinedList"/>
    <dgm:cxn modelId="{83E54EA5-3E75-4B60-92A3-D1222B8D779D}" type="presParOf" srcId="{196E44EC-EC9E-4D4B-B873-45C23B51389F}" destId="{75758D48-FD1D-45E2-952C-CBD87D3AE675}" srcOrd="6" destOrd="0" presId="urn:microsoft.com/office/officeart/2008/layout/LinedList"/>
    <dgm:cxn modelId="{BBCC1A54-A13B-42D6-9472-F6EDE66FE5E0}" type="presParOf" srcId="{196E44EC-EC9E-4D4B-B873-45C23B51389F}" destId="{023C56D6-1C8F-420E-B2BD-836129389F0E}" srcOrd="7" destOrd="0" presId="urn:microsoft.com/office/officeart/2008/layout/LinedList"/>
    <dgm:cxn modelId="{5218E83D-51DD-48A2-9D84-7521D260FA8C}" type="presParOf" srcId="{023C56D6-1C8F-420E-B2BD-836129389F0E}" destId="{AA35CC46-9B66-4E61-B331-493E07ADBF7C}" srcOrd="0" destOrd="0" presId="urn:microsoft.com/office/officeart/2008/layout/LinedList"/>
    <dgm:cxn modelId="{6F780242-89CA-4CD2-AEA9-9BA2664E39C0}" type="presParOf" srcId="{023C56D6-1C8F-420E-B2BD-836129389F0E}" destId="{5FFBCB6E-E3B5-4B1C-BF1B-DE8B60DB808D}" srcOrd="1" destOrd="0" presId="urn:microsoft.com/office/officeart/2008/layout/LinedList"/>
    <dgm:cxn modelId="{49265544-AC51-4DE5-8545-F2878EFD10EA}" type="presParOf" srcId="{196E44EC-EC9E-4D4B-B873-45C23B51389F}" destId="{9F7990FF-5CFD-4F0B-948E-FEFCDA8546C9}" srcOrd="8" destOrd="0" presId="urn:microsoft.com/office/officeart/2008/layout/LinedList"/>
    <dgm:cxn modelId="{093BCEF0-BF58-4F60-A8FB-19412DED3152}" type="presParOf" srcId="{196E44EC-EC9E-4D4B-B873-45C23B51389F}" destId="{3F39D41D-1678-4668-8A8C-5C21C20AB4E8}" srcOrd="9" destOrd="0" presId="urn:microsoft.com/office/officeart/2008/layout/LinedList"/>
    <dgm:cxn modelId="{65E571BD-912E-49D7-8D20-06C7C9EFCF5F}" type="presParOf" srcId="{3F39D41D-1678-4668-8A8C-5C21C20AB4E8}" destId="{D3E9D810-7F75-4AE7-83F2-00B48A74EA56}" srcOrd="0" destOrd="0" presId="urn:microsoft.com/office/officeart/2008/layout/LinedList"/>
    <dgm:cxn modelId="{DB2071DD-9A7D-4525-9F38-C6062B1EE37D}" type="presParOf" srcId="{3F39D41D-1678-4668-8A8C-5C21C20AB4E8}" destId="{CB0B0DA7-CBD1-460E-AAF3-64C32FC52C5B}" srcOrd="1" destOrd="0" presId="urn:microsoft.com/office/officeart/2008/layout/LinedList"/>
    <dgm:cxn modelId="{1ED64A3D-082A-4D3D-909C-E564C82C3B1B}" type="presParOf" srcId="{196E44EC-EC9E-4D4B-B873-45C23B51389F}" destId="{BB3A6EDA-BD79-495D-95D1-55C4A8D4137B}" srcOrd="10" destOrd="0" presId="urn:microsoft.com/office/officeart/2008/layout/LinedList"/>
    <dgm:cxn modelId="{DB09163A-D7E3-478E-85B4-DFDFDA822F85}" type="presParOf" srcId="{196E44EC-EC9E-4D4B-B873-45C23B51389F}" destId="{5243FCFE-55D3-4774-9D25-105AFDD85947}" srcOrd="11" destOrd="0" presId="urn:microsoft.com/office/officeart/2008/layout/LinedList"/>
    <dgm:cxn modelId="{5B849795-43C5-4948-85F5-5DBBE1D2AF04}" type="presParOf" srcId="{5243FCFE-55D3-4774-9D25-105AFDD85947}" destId="{721E710B-79ED-4FD1-9B37-52FE536A405B}" srcOrd="0" destOrd="0" presId="urn:microsoft.com/office/officeart/2008/layout/LinedList"/>
    <dgm:cxn modelId="{95F324C3-A751-4ACA-AF08-A8A33E0B8CA2}" type="presParOf" srcId="{5243FCFE-55D3-4774-9D25-105AFDD85947}" destId="{47A45CA5-0A53-49E4-9A20-0016E798244E}" srcOrd="1" destOrd="0" presId="urn:microsoft.com/office/officeart/2008/layout/LinedList"/>
    <dgm:cxn modelId="{2387C57F-D9CB-4976-BAFA-26B05A4539CF}" type="presParOf" srcId="{196E44EC-EC9E-4D4B-B873-45C23B51389F}" destId="{3D8ED639-33E2-4754-AE43-8A7FF8586762}" srcOrd="12" destOrd="0" presId="urn:microsoft.com/office/officeart/2008/layout/LinedList"/>
    <dgm:cxn modelId="{01163D59-86EA-4A3C-8EDD-41B833E69539}" type="presParOf" srcId="{196E44EC-EC9E-4D4B-B873-45C23B51389F}" destId="{1D5A94AC-4440-44C9-841E-FF0E0CDEF1EA}" srcOrd="13" destOrd="0" presId="urn:microsoft.com/office/officeart/2008/layout/LinedList"/>
    <dgm:cxn modelId="{F948FD59-EB09-464F-8411-40AA85E95398}" type="presParOf" srcId="{1D5A94AC-4440-44C9-841E-FF0E0CDEF1EA}" destId="{421DF733-7916-466C-99B5-3683CBB61D3D}" srcOrd="0" destOrd="0" presId="urn:microsoft.com/office/officeart/2008/layout/LinedList"/>
    <dgm:cxn modelId="{5E19F83F-D757-4808-AFF5-56CE98514095}" type="presParOf" srcId="{1D5A94AC-4440-44C9-841E-FF0E0CDEF1EA}" destId="{EA3E67AF-29DD-451B-B5B6-DF934F332F2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35C306-DCA0-4EA5-A84F-B10FFE507F9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551FD1E-6920-42BC-8C05-6E2E1133DD37}">
      <dgm:prSet/>
      <dgm:spPr/>
      <dgm:t>
        <a:bodyPr/>
        <a:lstStyle/>
        <a:p>
          <a:r>
            <a:rPr lang="en-GB" b="0" i="0"/>
            <a:t>Up to 5.5 times more males than females are used in cell and animal research </a:t>
          </a:r>
          <a:endParaRPr lang="en-US"/>
        </a:p>
      </dgm:t>
    </dgm:pt>
    <dgm:pt modelId="{67DB48B2-D524-47F6-8CD5-A9A79F84F6EF}" type="parTrans" cxnId="{847166C7-D8B2-4E5F-A37A-1401D37FCABF}">
      <dgm:prSet/>
      <dgm:spPr/>
      <dgm:t>
        <a:bodyPr/>
        <a:lstStyle/>
        <a:p>
          <a:endParaRPr lang="en-US"/>
        </a:p>
      </dgm:t>
    </dgm:pt>
    <dgm:pt modelId="{6BCCA302-F640-410E-97DD-F15D64D31A9C}" type="sibTrans" cxnId="{847166C7-D8B2-4E5F-A37A-1401D37FCABF}">
      <dgm:prSet/>
      <dgm:spPr/>
      <dgm:t>
        <a:bodyPr/>
        <a:lstStyle/>
        <a:p>
          <a:endParaRPr lang="en-US"/>
        </a:p>
      </dgm:t>
    </dgm:pt>
    <dgm:pt modelId="{E1CF1EC9-7AF8-4206-B993-4E9E58ABE438}">
      <dgm:prSet/>
      <dgm:spPr/>
      <dgm:t>
        <a:bodyPr/>
        <a:lstStyle/>
        <a:p>
          <a:r>
            <a:rPr lang="en-GB" b="0" i="0" dirty="0"/>
            <a:t>In phase I clinical trials, around 20% of participants are women </a:t>
          </a:r>
          <a:endParaRPr lang="en-US" dirty="0"/>
        </a:p>
      </dgm:t>
    </dgm:pt>
    <dgm:pt modelId="{85FB34DB-F74C-45D3-BCD0-45CD38ACA96B}" type="parTrans" cxnId="{393DB6ED-C9D1-48BD-9514-3AEEA965BC3A}">
      <dgm:prSet/>
      <dgm:spPr/>
      <dgm:t>
        <a:bodyPr/>
        <a:lstStyle/>
        <a:p>
          <a:endParaRPr lang="en-US"/>
        </a:p>
      </dgm:t>
    </dgm:pt>
    <dgm:pt modelId="{4FC62928-C026-48DC-8B78-BC5DD2D53AC8}" type="sibTrans" cxnId="{393DB6ED-C9D1-48BD-9514-3AEEA965BC3A}">
      <dgm:prSet/>
      <dgm:spPr/>
      <dgm:t>
        <a:bodyPr/>
        <a:lstStyle/>
        <a:p>
          <a:endParaRPr lang="en-US"/>
        </a:p>
      </dgm:t>
    </dgm:pt>
    <dgm:pt modelId="{69B254ED-A330-4B18-BBE1-2AC4D5DE7BA8}">
      <dgm:prSet/>
      <dgm:spPr/>
      <dgm:t>
        <a:bodyPr/>
        <a:lstStyle/>
        <a:p>
          <a:r>
            <a:rPr lang="en-GB" b="0" i="0"/>
            <a:t>MESSAGE’s preliminary research in 2021 showed that none of the 17 largest UK medical research funders, nor the UK’s key regulatory bodies, required researchers to account for sex and gender in their studies.</a:t>
          </a:r>
          <a:endParaRPr lang="en-US"/>
        </a:p>
      </dgm:t>
    </dgm:pt>
    <dgm:pt modelId="{BE302C71-614A-4123-B43E-27E0103EE89C}" type="parTrans" cxnId="{71E1300D-1995-4F5B-B7C9-BA85B836D147}">
      <dgm:prSet/>
      <dgm:spPr/>
      <dgm:t>
        <a:bodyPr/>
        <a:lstStyle/>
        <a:p>
          <a:endParaRPr lang="en-US"/>
        </a:p>
      </dgm:t>
    </dgm:pt>
    <dgm:pt modelId="{AB238868-BD53-40BE-9167-05D3662C424B}" type="sibTrans" cxnId="{71E1300D-1995-4F5B-B7C9-BA85B836D147}">
      <dgm:prSet/>
      <dgm:spPr/>
      <dgm:t>
        <a:bodyPr/>
        <a:lstStyle/>
        <a:p>
          <a:endParaRPr lang="en-US"/>
        </a:p>
      </dgm:t>
    </dgm:pt>
    <dgm:pt modelId="{C8878CAB-8BF6-4CB4-AE43-30D6EA3CFE06}">
      <dgm:prSet/>
      <dgm:spPr/>
      <dgm:t>
        <a:bodyPr/>
        <a:lstStyle/>
        <a:p>
          <a:r>
            <a:rPr lang="en-GB" b="0" i="0"/>
            <a:t>A growing amount of evidence is highlighting how sex and gender can affect health outcomes – it is clear that something must change.</a:t>
          </a:r>
          <a:endParaRPr lang="en-US" dirty="0"/>
        </a:p>
      </dgm:t>
    </dgm:pt>
    <dgm:pt modelId="{8C8EFDD0-8CBE-4A0A-8AB0-7D594D716FC4}" type="parTrans" cxnId="{8B9DE942-2491-442F-B314-7468CBD5CAEE}">
      <dgm:prSet/>
      <dgm:spPr/>
      <dgm:t>
        <a:bodyPr/>
        <a:lstStyle/>
        <a:p>
          <a:endParaRPr lang="en-US"/>
        </a:p>
      </dgm:t>
    </dgm:pt>
    <dgm:pt modelId="{DC5A5D26-14D3-4DD7-919A-50652447ECBA}" type="sibTrans" cxnId="{8B9DE942-2491-442F-B314-7468CBD5CAEE}">
      <dgm:prSet/>
      <dgm:spPr/>
      <dgm:t>
        <a:bodyPr/>
        <a:lstStyle/>
        <a:p>
          <a:endParaRPr lang="en-US"/>
        </a:p>
      </dgm:t>
    </dgm:pt>
    <dgm:pt modelId="{D923743D-63C1-423A-AF08-2EE0D4EA46AF}" type="pres">
      <dgm:prSet presAssocID="{E635C306-DCA0-4EA5-A84F-B10FFE507F90}" presName="linear" presStyleCnt="0">
        <dgm:presLayoutVars>
          <dgm:animLvl val="lvl"/>
          <dgm:resizeHandles val="exact"/>
        </dgm:presLayoutVars>
      </dgm:prSet>
      <dgm:spPr/>
    </dgm:pt>
    <dgm:pt modelId="{69D9C39A-82CC-4FF0-A7F6-FBC594231738}" type="pres">
      <dgm:prSet presAssocID="{E551FD1E-6920-42BC-8C05-6E2E1133DD37}" presName="parentText" presStyleLbl="node1" presStyleIdx="0" presStyleCnt="4">
        <dgm:presLayoutVars>
          <dgm:chMax val="0"/>
          <dgm:bulletEnabled val="1"/>
        </dgm:presLayoutVars>
      </dgm:prSet>
      <dgm:spPr/>
    </dgm:pt>
    <dgm:pt modelId="{1FD7EF46-9405-4945-A585-2E0994505B27}" type="pres">
      <dgm:prSet presAssocID="{6BCCA302-F640-410E-97DD-F15D64D31A9C}" presName="spacer" presStyleCnt="0"/>
      <dgm:spPr/>
    </dgm:pt>
    <dgm:pt modelId="{BE627C6C-F09B-491C-AD1C-E6CA966AB1C9}" type="pres">
      <dgm:prSet presAssocID="{E1CF1EC9-7AF8-4206-B993-4E9E58ABE438}" presName="parentText" presStyleLbl="node1" presStyleIdx="1" presStyleCnt="4">
        <dgm:presLayoutVars>
          <dgm:chMax val="0"/>
          <dgm:bulletEnabled val="1"/>
        </dgm:presLayoutVars>
      </dgm:prSet>
      <dgm:spPr/>
    </dgm:pt>
    <dgm:pt modelId="{B291F505-47F9-4C55-A218-C2C1A32B588D}" type="pres">
      <dgm:prSet presAssocID="{4FC62928-C026-48DC-8B78-BC5DD2D53AC8}" presName="spacer" presStyleCnt="0"/>
      <dgm:spPr/>
    </dgm:pt>
    <dgm:pt modelId="{EE9C2862-8831-4EFA-933B-57E5B947C62B}" type="pres">
      <dgm:prSet presAssocID="{69B254ED-A330-4B18-BBE1-2AC4D5DE7BA8}" presName="parentText" presStyleLbl="node1" presStyleIdx="2" presStyleCnt="4">
        <dgm:presLayoutVars>
          <dgm:chMax val="0"/>
          <dgm:bulletEnabled val="1"/>
        </dgm:presLayoutVars>
      </dgm:prSet>
      <dgm:spPr/>
    </dgm:pt>
    <dgm:pt modelId="{02AC77CA-E848-424D-AAFF-94D4535C2399}" type="pres">
      <dgm:prSet presAssocID="{AB238868-BD53-40BE-9167-05D3662C424B}" presName="spacer" presStyleCnt="0"/>
      <dgm:spPr/>
    </dgm:pt>
    <dgm:pt modelId="{E8E0B8A1-4688-48E2-92A5-0F086659E55A}" type="pres">
      <dgm:prSet presAssocID="{C8878CAB-8BF6-4CB4-AE43-30D6EA3CFE06}" presName="parentText" presStyleLbl="node1" presStyleIdx="3" presStyleCnt="4">
        <dgm:presLayoutVars>
          <dgm:chMax val="0"/>
          <dgm:bulletEnabled val="1"/>
        </dgm:presLayoutVars>
      </dgm:prSet>
      <dgm:spPr/>
    </dgm:pt>
  </dgm:ptLst>
  <dgm:cxnLst>
    <dgm:cxn modelId="{71E1300D-1995-4F5B-B7C9-BA85B836D147}" srcId="{E635C306-DCA0-4EA5-A84F-B10FFE507F90}" destId="{69B254ED-A330-4B18-BBE1-2AC4D5DE7BA8}" srcOrd="2" destOrd="0" parTransId="{BE302C71-614A-4123-B43E-27E0103EE89C}" sibTransId="{AB238868-BD53-40BE-9167-05D3662C424B}"/>
    <dgm:cxn modelId="{152DE360-59C7-4822-9B98-8C7D17DB5BFE}" type="presOf" srcId="{69B254ED-A330-4B18-BBE1-2AC4D5DE7BA8}" destId="{EE9C2862-8831-4EFA-933B-57E5B947C62B}" srcOrd="0" destOrd="0" presId="urn:microsoft.com/office/officeart/2005/8/layout/vList2"/>
    <dgm:cxn modelId="{8B9DE942-2491-442F-B314-7468CBD5CAEE}" srcId="{E635C306-DCA0-4EA5-A84F-B10FFE507F90}" destId="{C8878CAB-8BF6-4CB4-AE43-30D6EA3CFE06}" srcOrd="3" destOrd="0" parTransId="{8C8EFDD0-8CBE-4A0A-8AB0-7D594D716FC4}" sibTransId="{DC5A5D26-14D3-4DD7-919A-50652447ECBA}"/>
    <dgm:cxn modelId="{BF5BF756-E5B0-437C-A8D7-DF66875D293D}" type="presOf" srcId="{E635C306-DCA0-4EA5-A84F-B10FFE507F90}" destId="{D923743D-63C1-423A-AF08-2EE0D4EA46AF}" srcOrd="0" destOrd="0" presId="urn:microsoft.com/office/officeart/2005/8/layout/vList2"/>
    <dgm:cxn modelId="{355E9E58-D10F-4598-A365-85387F8439D9}" type="presOf" srcId="{E1CF1EC9-7AF8-4206-B993-4E9E58ABE438}" destId="{BE627C6C-F09B-491C-AD1C-E6CA966AB1C9}" srcOrd="0" destOrd="0" presId="urn:microsoft.com/office/officeart/2005/8/layout/vList2"/>
    <dgm:cxn modelId="{390A038F-8D50-464F-80FD-90032C776474}" type="presOf" srcId="{E551FD1E-6920-42BC-8C05-6E2E1133DD37}" destId="{69D9C39A-82CC-4FF0-A7F6-FBC594231738}" srcOrd="0" destOrd="0" presId="urn:microsoft.com/office/officeart/2005/8/layout/vList2"/>
    <dgm:cxn modelId="{847166C7-D8B2-4E5F-A37A-1401D37FCABF}" srcId="{E635C306-DCA0-4EA5-A84F-B10FFE507F90}" destId="{E551FD1E-6920-42BC-8C05-6E2E1133DD37}" srcOrd="0" destOrd="0" parTransId="{67DB48B2-D524-47F6-8CD5-A9A79F84F6EF}" sibTransId="{6BCCA302-F640-410E-97DD-F15D64D31A9C}"/>
    <dgm:cxn modelId="{393DB6ED-C9D1-48BD-9514-3AEEA965BC3A}" srcId="{E635C306-DCA0-4EA5-A84F-B10FFE507F90}" destId="{E1CF1EC9-7AF8-4206-B993-4E9E58ABE438}" srcOrd="1" destOrd="0" parTransId="{85FB34DB-F74C-45D3-BCD0-45CD38ACA96B}" sibTransId="{4FC62928-C026-48DC-8B78-BC5DD2D53AC8}"/>
    <dgm:cxn modelId="{5FB5D5F1-CEA0-49B5-B253-ABE4226F0607}" type="presOf" srcId="{C8878CAB-8BF6-4CB4-AE43-30D6EA3CFE06}" destId="{E8E0B8A1-4688-48E2-92A5-0F086659E55A}" srcOrd="0" destOrd="0" presId="urn:microsoft.com/office/officeart/2005/8/layout/vList2"/>
    <dgm:cxn modelId="{7A94F1EE-045B-4EFB-96D8-D5DA0C9FDB00}" type="presParOf" srcId="{D923743D-63C1-423A-AF08-2EE0D4EA46AF}" destId="{69D9C39A-82CC-4FF0-A7F6-FBC594231738}" srcOrd="0" destOrd="0" presId="urn:microsoft.com/office/officeart/2005/8/layout/vList2"/>
    <dgm:cxn modelId="{F005FCDF-4B60-428C-AD31-8BD4627F658E}" type="presParOf" srcId="{D923743D-63C1-423A-AF08-2EE0D4EA46AF}" destId="{1FD7EF46-9405-4945-A585-2E0994505B27}" srcOrd="1" destOrd="0" presId="urn:microsoft.com/office/officeart/2005/8/layout/vList2"/>
    <dgm:cxn modelId="{6E2C989A-CE27-43C1-8233-E09757DCE037}" type="presParOf" srcId="{D923743D-63C1-423A-AF08-2EE0D4EA46AF}" destId="{BE627C6C-F09B-491C-AD1C-E6CA966AB1C9}" srcOrd="2" destOrd="0" presId="urn:microsoft.com/office/officeart/2005/8/layout/vList2"/>
    <dgm:cxn modelId="{EEFD0519-432B-4B30-8ECD-BC1FD5268D52}" type="presParOf" srcId="{D923743D-63C1-423A-AF08-2EE0D4EA46AF}" destId="{B291F505-47F9-4C55-A218-C2C1A32B588D}" srcOrd="3" destOrd="0" presId="urn:microsoft.com/office/officeart/2005/8/layout/vList2"/>
    <dgm:cxn modelId="{ED788801-55E8-41BC-B1BE-EB5CB1C3429F}" type="presParOf" srcId="{D923743D-63C1-423A-AF08-2EE0D4EA46AF}" destId="{EE9C2862-8831-4EFA-933B-57E5B947C62B}" srcOrd="4" destOrd="0" presId="urn:microsoft.com/office/officeart/2005/8/layout/vList2"/>
    <dgm:cxn modelId="{F87AD257-6208-4DC8-8E17-E6125ABC6181}" type="presParOf" srcId="{D923743D-63C1-423A-AF08-2EE0D4EA46AF}" destId="{02AC77CA-E848-424D-AAFF-94D4535C2399}" srcOrd="5" destOrd="0" presId="urn:microsoft.com/office/officeart/2005/8/layout/vList2"/>
    <dgm:cxn modelId="{0B2864B3-809F-4F17-8138-1C3F09237AA1}" type="presParOf" srcId="{D923743D-63C1-423A-AF08-2EE0D4EA46AF}" destId="{E8E0B8A1-4688-48E2-92A5-0F086659E55A}" srcOrd="6"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E69B1D-55CF-47E9-B222-FF8A171490A9}"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100F6216-EEF6-476A-B723-D1DBAA77FA94}">
      <dgm:prSet/>
      <dgm:spPr/>
      <dgm:t>
        <a:bodyPr/>
        <a:lstStyle/>
        <a:p>
          <a:r>
            <a:rPr lang="en-GB" dirty="0"/>
            <a:t>1. </a:t>
          </a:r>
          <a:r>
            <a:rPr lang="en-GB" b="1" dirty="0"/>
            <a:t>National implementation </a:t>
          </a:r>
          <a:r>
            <a:rPr lang="en-GB" dirty="0"/>
            <a:t>of initiatives that lay the foundation for improvement in women’s mental health. </a:t>
          </a:r>
          <a:endParaRPr lang="en-US" dirty="0"/>
        </a:p>
      </dgm:t>
    </dgm:pt>
    <dgm:pt modelId="{5BF97D30-2709-4512-BDCB-671D36D97461}" type="parTrans" cxnId="{51520BC1-5225-4CB0-9D5D-D7EF90168E54}">
      <dgm:prSet/>
      <dgm:spPr/>
      <dgm:t>
        <a:bodyPr/>
        <a:lstStyle/>
        <a:p>
          <a:endParaRPr lang="en-US"/>
        </a:p>
      </dgm:t>
    </dgm:pt>
    <dgm:pt modelId="{A5A2C057-5F64-4B91-96B1-E874CC290DA8}" type="sibTrans" cxnId="{51520BC1-5225-4CB0-9D5D-D7EF90168E54}">
      <dgm:prSet/>
      <dgm:spPr/>
      <dgm:t>
        <a:bodyPr/>
        <a:lstStyle/>
        <a:p>
          <a:endParaRPr lang="en-US"/>
        </a:p>
      </dgm:t>
    </dgm:pt>
    <dgm:pt modelId="{F5FEC4D0-1DFD-433E-9DEC-3F1CB8BF6BCE}">
      <dgm:prSet/>
      <dgm:spPr/>
      <dgm:t>
        <a:bodyPr/>
        <a:lstStyle/>
        <a:p>
          <a:r>
            <a:rPr lang="en-GB" dirty="0"/>
            <a:t>2. Acknowledge and respond to </a:t>
          </a:r>
          <a:r>
            <a:rPr lang="en-GB" b="1" dirty="0"/>
            <a:t>gender-based violence</a:t>
          </a:r>
          <a:r>
            <a:rPr lang="en-GB" dirty="0"/>
            <a:t> as a major </a:t>
          </a:r>
          <a:r>
            <a:rPr lang="en-GB" b="1" dirty="0"/>
            <a:t>public health issue </a:t>
          </a:r>
          <a:r>
            <a:rPr lang="en-GB" dirty="0"/>
            <a:t>for women </a:t>
          </a:r>
          <a:endParaRPr lang="en-US" dirty="0"/>
        </a:p>
      </dgm:t>
    </dgm:pt>
    <dgm:pt modelId="{B3C9004B-AC17-4EC8-8C9C-E8A3A582EF27}" type="parTrans" cxnId="{5423B94F-B2B8-4D4F-965E-2E1DF15BDCBC}">
      <dgm:prSet/>
      <dgm:spPr/>
      <dgm:t>
        <a:bodyPr/>
        <a:lstStyle/>
        <a:p>
          <a:endParaRPr lang="en-US"/>
        </a:p>
      </dgm:t>
    </dgm:pt>
    <dgm:pt modelId="{1B657AEF-D428-4816-A469-C99F337A5252}" type="sibTrans" cxnId="{5423B94F-B2B8-4D4F-965E-2E1DF15BDCBC}">
      <dgm:prSet/>
      <dgm:spPr/>
      <dgm:t>
        <a:bodyPr/>
        <a:lstStyle/>
        <a:p>
          <a:endParaRPr lang="en-US"/>
        </a:p>
      </dgm:t>
    </dgm:pt>
    <dgm:pt modelId="{DA15F16C-5D58-4C78-B2E3-5AE97BA41657}">
      <dgm:prSet/>
      <dgm:spPr/>
      <dgm:t>
        <a:bodyPr/>
        <a:lstStyle/>
        <a:p>
          <a:r>
            <a:rPr lang="en-GB" dirty="0"/>
            <a:t>3 Create safe, </a:t>
          </a:r>
          <a:r>
            <a:rPr lang="en-GB" b="1" dirty="0"/>
            <a:t>trauma-informed </a:t>
          </a:r>
          <a:r>
            <a:rPr lang="en-GB" dirty="0"/>
            <a:t>and therapeutic mental health services for women </a:t>
          </a:r>
          <a:endParaRPr lang="en-US" dirty="0"/>
        </a:p>
      </dgm:t>
    </dgm:pt>
    <dgm:pt modelId="{3883E576-FBD4-4C50-A454-0A23ADFF5DED}" type="parTrans" cxnId="{0E3BA258-06B7-4990-88B3-6DE42233CC8A}">
      <dgm:prSet/>
      <dgm:spPr/>
      <dgm:t>
        <a:bodyPr/>
        <a:lstStyle/>
        <a:p>
          <a:endParaRPr lang="en-US"/>
        </a:p>
      </dgm:t>
    </dgm:pt>
    <dgm:pt modelId="{A3987234-6396-474B-9FA7-E18BA86DCE85}" type="sibTrans" cxnId="{0E3BA258-06B7-4990-88B3-6DE42233CC8A}">
      <dgm:prSet/>
      <dgm:spPr/>
      <dgm:t>
        <a:bodyPr/>
        <a:lstStyle/>
        <a:p>
          <a:endParaRPr lang="en-US"/>
        </a:p>
      </dgm:t>
    </dgm:pt>
    <dgm:pt modelId="{D3199C3B-EA15-4F90-99DB-0DBD2EFDCDC9}">
      <dgm:prSet/>
      <dgm:spPr/>
      <dgm:t>
        <a:bodyPr/>
        <a:lstStyle/>
        <a:p>
          <a:r>
            <a:rPr lang="en-GB" dirty="0"/>
            <a:t>4. </a:t>
          </a:r>
          <a:r>
            <a:rPr lang="en-GB" b="1" dirty="0"/>
            <a:t>Improve physical health outcomes </a:t>
          </a:r>
          <a:r>
            <a:rPr lang="en-GB" dirty="0"/>
            <a:t>for women with severe mental illness (SMI) and/or trauma histories </a:t>
          </a:r>
          <a:endParaRPr lang="en-US" dirty="0"/>
        </a:p>
      </dgm:t>
    </dgm:pt>
    <dgm:pt modelId="{E0AD60B4-4A88-4EA9-981E-0E184BB16DE0}" type="parTrans" cxnId="{D701ED61-D29E-4757-AA11-44956E15C1AD}">
      <dgm:prSet/>
      <dgm:spPr/>
      <dgm:t>
        <a:bodyPr/>
        <a:lstStyle/>
        <a:p>
          <a:endParaRPr lang="en-US"/>
        </a:p>
      </dgm:t>
    </dgm:pt>
    <dgm:pt modelId="{AE8D85EB-47D5-4668-9A00-6B3426B507F1}" type="sibTrans" cxnId="{D701ED61-D29E-4757-AA11-44956E15C1AD}">
      <dgm:prSet/>
      <dgm:spPr/>
      <dgm:t>
        <a:bodyPr/>
        <a:lstStyle/>
        <a:p>
          <a:endParaRPr lang="en-US"/>
        </a:p>
      </dgm:t>
    </dgm:pt>
    <dgm:pt modelId="{FAAA31AE-39D8-45E9-B369-2B3C4B60E56C}">
      <dgm:prSet/>
      <dgm:spPr/>
      <dgm:t>
        <a:bodyPr/>
        <a:lstStyle/>
        <a:p>
          <a:r>
            <a:rPr lang="en-GB" dirty="0"/>
            <a:t>5. Support a </a:t>
          </a:r>
          <a:r>
            <a:rPr lang="en-GB" b="1" dirty="0"/>
            <a:t>workforce </a:t>
          </a:r>
          <a:r>
            <a:rPr lang="en-GB" dirty="0"/>
            <a:t>equipped to deliver women-centred care.</a:t>
          </a:r>
          <a:endParaRPr lang="en-US" dirty="0"/>
        </a:p>
      </dgm:t>
    </dgm:pt>
    <dgm:pt modelId="{66A22961-B5B1-40F0-863A-0A5F928EB1D7}" type="parTrans" cxnId="{8BBF69C8-11AE-40B5-858E-B8819B6A87EC}">
      <dgm:prSet/>
      <dgm:spPr/>
      <dgm:t>
        <a:bodyPr/>
        <a:lstStyle/>
        <a:p>
          <a:endParaRPr lang="en-US"/>
        </a:p>
      </dgm:t>
    </dgm:pt>
    <dgm:pt modelId="{8BEDBE4E-705F-40B3-AE3B-BC24F6F2F034}" type="sibTrans" cxnId="{8BBF69C8-11AE-40B5-858E-B8819B6A87EC}">
      <dgm:prSet/>
      <dgm:spPr/>
      <dgm:t>
        <a:bodyPr/>
        <a:lstStyle/>
        <a:p>
          <a:endParaRPr lang="en-US"/>
        </a:p>
      </dgm:t>
    </dgm:pt>
    <dgm:pt modelId="{0E08A430-B4A4-4C2C-A2FE-E3941A667AF7}" type="pres">
      <dgm:prSet presAssocID="{CCE69B1D-55CF-47E9-B222-FF8A171490A9}" presName="diagram" presStyleCnt="0">
        <dgm:presLayoutVars>
          <dgm:dir/>
          <dgm:resizeHandles val="exact"/>
        </dgm:presLayoutVars>
      </dgm:prSet>
      <dgm:spPr/>
    </dgm:pt>
    <dgm:pt modelId="{C2D7B99D-1423-47D9-A9DC-CC126BC15C4C}" type="pres">
      <dgm:prSet presAssocID="{100F6216-EEF6-476A-B723-D1DBAA77FA94}" presName="node" presStyleLbl="node1" presStyleIdx="0" presStyleCnt="5">
        <dgm:presLayoutVars>
          <dgm:bulletEnabled val="1"/>
        </dgm:presLayoutVars>
      </dgm:prSet>
      <dgm:spPr/>
    </dgm:pt>
    <dgm:pt modelId="{AFFDB542-EDF6-4FDB-B647-622EC78991FB}" type="pres">
      <dgm:prSet presAssocID="{A5A2C057-5F64-4B91-96B1-E874CC290DA8}" presName="sibTrans" presStyleCnt="0"/>
      <dgm:spPr/>
    </dgm:pt>
    <dgm:pt modelId="{6C706490-562E-410D-BA42-57CE86063E82}" type="pres">
      <dgm:prSet presAssocID="{F5FEC4D0-1DFD-433E-9DEC-3F1CB8BF6BCE}" presName="node" presStyleLbl="node1" presStyleIdx="1" presStyleCnt="5">
        <dgm:presLayoutVars>
          <dgm:bulletEnabled val="1"/>
        </dgm:presLayoutVars>
      </dgm:prSet>
      <dgm:spPr/>
    </dgm:pt>
    <dgm:pt modelId="{2A438E05-C6B8-414F-BB45-9909F6F048CA}" type="pres">
      <dgm:prSet presAssocID="{1B657AEF-D428-4816-A469-C99F337A5252}" presName="sibTrans" presStyleCnt="0"/>
      <dgm:spPr/>
    </dgm:pt>
    <dgm:pt modelId="{1CD94EA3-F143-471F-9DD3-735DFCF344BA}" type="pres">
      <dgm:prSet presAssocID="{DA15F16C-5D58-4C78-B2E3-5AE97BA41657}" presName="node" presStyleLbl="node1" presStyleIdx="2" presStyleCnt="5">
        <dgm:presLayoutVars>
          <dgm:bulletEnabled val="1"/>
        </dgm:presLayoutVars>
      </dgm:prSet>
      <dgm:spPr/>
    </dgm:pt>
    <dgm:pt modelId="{A4CD91A7-2EFE-4CA1-B7DF-7105E758840B}" type="pres">
      <dgm:prSet presAssocID="{A3987234-6396-474B-9FA7-E18BA86DCE85}" presName="sibTrans" presStyleCnt="0"/>
      <dgm:spPr/>
    </dgm:pt>
    <dgm:pt modelId="{5FA6BE2B-73AA-4CA6-834A-E6662D075D6E}" type="pres">
      <dgm:prSet presAssocID="{D3199C3B-EA15-4F90-99DB-0DBD2EFDCDC9}" presName="node" presStyleLbl="node1" presStyleIdx="3" presStyleCnt="5">
        <dgm:presLayoutVars>
          <dgm:bulletEnabled val="1"/>
        </dgm:presLayoutVars>
      </dgm:prSet>
      <dgm:spPr/>
    </dgm:pt>
    <dgm:pt modelId="{C48A4951-71F8-4584-8E27-DADED5496247}" type="pres">
      <dgm:prSet presAssocID="{AE8D85EB-47D5-4668-9A00-6B3426B507F1}" presName="sibTrans" presStyleCnt="0"/>
      <dgm:spPr/>
    </dgm:pt>
    <dgm:pt modelId="{40350088-A161-4701-8E2F-5B5DDB63705B}" type="pres">
      <dgm:prSet presAssocID="{FAAA31AE-39D8-45E9-B369-2B3C4B60E56C}" presName="node" presStyleLbl="node1" presStyleIdx="4" presStyleCnt="5">
        <dgm:presLayoutVars>
          <dgm:bulletEnabled val="1"/>
        </dgm:presLayoutVars>
      </dgm:prSet>
      <dgm:spPr/>
    </dgm:pt>
  </dgm:ptLst>
  <dgm:cxnLst>
    <dgm:cxn modelId="{AB5D1820-3C4B-4139-AF05-DF5D7DE31D7B}" type="presOf" srcId="{100F6216-EEF6-476A-B723-D1DBAA77FA94}" destId="{C2D7B99D-1423-47D9-A9DC-CC126BC15C4C}" srcOrd="0" destOrd="0" presId="urn:microsoft.com/office/officeart/2005/8/layout/default"/>
    <dgm:cxn modelId="{F8BB4F37-7258-40EE-AE0A-107F7CD95AD0}" type="presOf" srcId="{F5FEC4D0-1DFD-433E-9DEC-3F1CB8BF6BCE}" destId="{6C706490-562E-410D-BA42-57CE86063E82}" srcOrd="0" destOrd="0" presId="urn:microsoft.com/office/officeart/2005/8/layout/default"/>
    <dgm:cxn modelId="{62468541-C04E-4327-BE75-16AC24500B78}" type="presOf" srcId="{DA15F16C-5D58-4C78-B2E3-5AE97BA41657}" destId="{1CD94EA3-F143-471F-9DD3-735DFCF344BA}" srcOrd="0" destOrd="0" presId="urn:microsoft.com/office/officeart/2005/8/layout/default"/>
    <dgm:cxn modelId="{D701ED61-D29E-4757-AA11-44956E15C1AD}" srcId="{CCE69B1D-55CF-47E9-B222-FF8A171490A9}" destId="{D3199C3B-EA15-4F90-99DB-0DBD2EFDCDC9}" srcOrd="3" destOrd="0" parTransId="{E0AD60B4-4A88-4EA9-981E-0E184BB16DE0}" sibTransId="{AE8D85EB-47D5-4668-9A00-6B3426B507F1}"/>
    <dgm:cxn modelId="{1107A067-3085-49D4-808D-4D18C24ECBD5}" type="presOf" srcId="{FAAA31AE-39D8-45E9-B369-2B3C4B60E56C}" destId="{40350088-A161-4701-8E2F-5B5DDB63705B}" srcOrd="0" destOrd="0" presId="urn:microsoft.com/office/officeart/2005/8/layout/default"/>
    <dgm:cxn modelId="{5423B94F-B2B8-4D4F-965E-2E1DF15BDCBC}" srcId="{CCE69B1D-55CF-47E9-B222-FF8A171490A9}" destId="{F5FEC4D0-1DFD-433E-9DEC-3F1CB8BF6BCE}" srcOrd="1" destOrd="0" parTransId="{B3C9004B-AC17-4EC8-8C9C-E8A3A582EF27}" sibTransId="{1B657AEF-D428-4816-A469-C99F337A5252}"/>
    <dgm:cxn modelId="{E4E86D53-B4B7-4DED-AD05-C3C711B978A1}" type="presOf" srcId="{CCE69B1D-55CF-47E9-B222-FF8A171490A9}" destId="{0E08A430-B4A4-4C2C-A2FE-E3941A667AF7}" srcOrd="0" destOrd="0" presId="urn:microsoft.com/office/officeart/2005/8/layout/default"/>
    <dgm:cxn modelId="{0E3BA258-06B7-4990-88B3-6DE42233CC8A}" srcId="{CCE69B1D-55CF-47E9-B222-FF8A171490A9}" destId="{DA15F16C-5D58-4C78-B2E3-5AE97BA41657}" srcOrd="2" destOrd="0" parTransId="{3883E576-FBD4-4C50-A454-0A23ADFF5DED}" sibTransId="{A3987234-6396-474B-9FA7-E18BA86DCE85}"/>
    <dgm:cxn modelId="{8AA45B9C-06C3-41A1-827E-93BA1FB3BE29}" type="presOf" srcId="{D3199C3B-EA15-4F90-99DB-0DBD2EFDCDC9}" destId="{5FA6BE2B-73AA-4CA6-834A-E6662D075D6E}" srcOrd="0" destOrd="0" presId="urn:microsoft.com/office/officeart/2005/8/layout/default"/>
    <dgm:cxn modelId="{51520BC1-5225-4CB0-9D5D-D7EF90168E54}" srcId="{CCE69B1D-55CF-47E9-B222-FF8A171490A9}" destId="{100F6216-EEF6-476A-B723-D1DBAA77FA94}" srcOrd="0" destOrd="0" parTransId="{5BF97D30-2709-4512-BDCB-671D36D97461}" sibTransId="{A5A2C057-5F64-4B91-96B1-E874CC290DA8}"/>
    <dgm:cxn modelId="{8BBF69C8-11AE-40B5-858E-B8819B6A87EC}" srcId="{CCE69B1D-55CF-47E9-B222-FF8A171490A9}" destId="{FAAA31AE-39D8-45E9-B369-2B3C4B60E56C}" srcOrd="4" destOrd="0" parTransId="{66A22961-B5B1-40F0-863A-0A5F928EB1D7}" sibTransId="{8BEDBE4E-705F-40B3-AE3B-BC24F6F2F034}"/>
    <dgm:cxn modelId="{53AF223F-C899-43A6-A04B-1A06502AEF82}" type="presParOf" srcId="{0E08A430-B4A4-4C2C-A2FE-E3941A667AF7}" destId="{C2D7B99D-1423-47D9-A9DC-CC126BC15C4C}" srcOrd="0" destOrd="0" presId="urn:microsoft.com/office/officeart/2005/8/layout/default"/>
    <dgm:cxn modelId="{EF024315-E42D-4649-8A7F-174DE315BB17}" type="presParOf" srcId="{0E08A430-B4A4-4C2C-A2FE-E3941A667AF7}" destId="{AFFDB542-EDF6-4FDB-B647-622EC78991FB}" srcOrd="1" destOrd="0" presId="urn:microsoft.com/office/officeart/2005/8/layout/default"/>
    <dgm:cxn modelId="{886F4B17-6D02-4C1B-B7E3-01F862331B62}" type="presParOf" srcId="{0E08A430-B4A4-4C2C-A2FE-E3941A667AF7}" destId="{6C706490-562E-410D-BA42-57CE86063E82}" srcOrd="2" destOrd="0" presId="urn:microsoft.com/office/officeart/2005/8/layout/default"/>
    <dgm:cxn modelId="{6310567A-E51E-4955-B235-AD2856EB22FB}" type="presParOf" srcId="{0E08A430-B4A4-4C2C-A2FE-E3941A667AF7}" destId="{2A438E05-C6B8-414F-BB45-9909F6F048CA}" srcOrd="3" destOrd="0" presId="urn:microsoft.com/office/officeart/2005/8/layout/default"/>
    <dgm:cxn modelId="{F06F53DA-48C0-46C3-A6B8-57E366CB5603}" type="presParOf" srcId="{0E08A430-B4A4-4C2C-A2FE-E3941A667AF7}" destId="{1CD94EA3-F143-471F-9DD3-735DFCF344BA}" srcOrd="4" destOrd="0" presId="urn:microsoft.com/office/officeart/2005/8/layout/default"/>
    <dgm:cxn modelId="{1A856325-7ABB-4B4E-8C4D-CBDDB97DE1C0}" type="presParOf" srcId="{0E08A430-B4A4-4C2C-A2FE-E3941A667AF7}" destId="{A4CD91A7-2EFE-4CA1-B7DF-7105E758840B}" srcOrd="5" destOrd="0" presId="urn:microsoft.com/office/officeart/2005/8/layout/default"/>
    <dgm:cxn modelId="{A30D9FBF-11BB-4E28-83D8-00AE1E33174B}" type="presParOf" srcId="{0E08A430-B4A4-4C2C-A2FE-E3941A667AF7}" destId="{5FA6BE2B-73AA-4CA6-834A-E6662D075D6E}" srcOrd="6" destOrd="0" presId="urn:microsoft.com/office/officeart/2005/8/layout/default"/>
    <dgm:cxn modelId="{1EABDE11-D51E-457A-B278-250FA051F574}" type="presParOf" srcId="{0E08A430-B4A4-4C2C-A2FE-E3941A667AF7}" destId="{C48A4951-71F8-4584-8E27-DADED5496247}" srcOrd="7" destOrd="0" presId="urn:microsoft.com/office/officeart/2005/8/layout/default"/>
    <dgm:cxn modelId="{7F8B9BBA-F886-46E7-BF19-D405CB1473D9}" type="presParOf" srcId="{0E08A430-B4A4-4C2C-A2FE-E3941A667AF7}" destId="{40350088-A161-4701-8E2F-5B5DDB63705B}"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2C6FEB-582B-49DE-AB8C-993FB7443171}" type="doc">
      <dgm:prSet loTypeId="urn:microsoft.com/office/officeart/2005/8/layout/rings+Icon" loCatId="relationship" qsTypeId="urn:microsoft.com/office/officeart/2005/8/quickstyle/simple1" qsCatId="simple" csTypeId="urn:microsoft.com/office/officeart/2005/8/colors/colorful1" csCatId="colorful" phldr="1"/>
      <dgm:spPr/>
      <dgm:t>
        <a:bodyPr/>
        <a:lstStyle/>
        <a:p>
          <a:endParaRPr lang="en-GB"/>
        </a:p>
      </dgm:t>
    </dgm:pt>
    <dgm:pt modelId="{7A674510-13F3-438C-8F7F-12F59149AC83}">
      <dgm:prSet phldrT="[Text]" phldr="0"/>
      <dgm:spPr/>
      <dgm:t>
        <a:bodyPr/>
        <a:lstStyle/>
        <a:p>
          <a:r>
            <a:rPr lang="en-GB" dirty="0"/>
            <a:t>Sensory sensitivities </a:t>
          </a:r>
        </a:p>
      </dgm:t>
    </dgm:pt>
    <dgm:pt modelId="{90418F44-561D-4AB5-9C0D-26837A6B4925}" type="parTrans" cxnId="{5CFBD061-051B-4641-8469-A1B32E8AE483}">
      <dgm:prSet/>
      <dgm:spPr/>
      <dgm:t>
        <a:bodyPr/>
        <a:lstStyle/>
        <a:p>
          <a:endParaRPr lang="en-GB"/>
        </a:p>
      </dgm:t>
    </dgm:pt>
    <dgm:pt modelId="{03704E7C-F05D-4A8E-A1EF-D8D43E58E1F7}" type="sibTrans" cxnId="{5CFBD061-051B-4641-8469-A1B32E8AE483}">
      <dgm:prSet/>
      <dgm:spPr/>
      <dgm:t>
        <a:bodyPr/>
        <a:lstStyle/>
        <a:p>
          <a:endParaRPr lang="en-GB"/>
        </a:p>
      </dgm:t>
    </dgm:pt>
    <dgm:pt modelId="{A51D6C14-90BA-47F8-B99A-E591951170D8}">
      <dgm:prSet phldrT="[Text]" phldr="0"/>
      <dgm:spPr/>
      <dgm:t>
        <a:bodyPr/>
        <a:lstStyle/>
        <a:p>
          <a:r>
            <a:rPr lang="en-GB" dirty="0"/>
            <a:t>Social interactions</a:t>
          </a:r>
        </a:p>
      </dgm:t>
    </dgm:pt>
    <dgm:pt modelId="{B35DA345-1FD4-4D3B-92EF-D00AD85196C9}" type="parTrans" cxnId="{F68A6DE6-8A1D-42AA-996E-A4FA9CEE6A21}">
      <dgm:prSet/>
      <dgm:spPr/>
      <dgm:t>
        <a:bodyPr/>
        <a:lstStyle/>
        <a:p>
          <a:endParaRPr lang="en-GB"/>
        </a:p>
      </dgm:t>
    </dgm:pt>
    <dgm:pt modelId="{CC0937C0-12DE-4D24-AEF8-8FC1CEAF3E37}" type="sibTrans" cxnId="{F68A6DE6-8A1D-42AA-996E-A4FA9CEE6A21}">
      <dgm:prSet/>
      <dgm:spPr/>
      <dgm:t>
        <a:bodyPr/>
        <a:lstStyle/>
        <a:p>
          <a:endParaRPr lang="en-GB"/>
        </a:p>
      </dgm:t>
    </dgm:pt>
    <dgm:pt modelId="{A2A63C22-B87A-42B0-AB9C-221BDD17F3C4}">
      <dgm:prSet phldrT="[Text]" phldr="0"/>
      <dgm:spPr/>
      <dgm:t>
        <a:bodyPr/>
        <a:lstStyle/>
        <a:p>
          <a:r>
            <a:rPr lang="en-GB" dirty="0"/>
            <a:t>Repetitive behaviours and special interests</a:t>
          </a:r>
        </a:p>
      </dgm:t>
    </dgm:pt>
    <dgm:pt modelId="{253C6B10-EAEF-44ED-BC91-D2C516EF07CF}" type="parTrans" cxnId="{8BB78522-77A6-4092-A8C3-37A87C3B0BB9}">
      <dgm:prSet/>
      <dgm:spPr/>
      <dgm:t>
        <a:bodyPr/>
        <a:lstStyle/>
        <a:p>
          <a:endParaRPr lang="en-GB"/>
        </a:p>
      </dgm:t>
    </dgm:pt>
    <dgm:pt modelId="{4034A8B4-E1AA-4749-BD73-83D3FD162990}" type="sibTrans" cxnId="{8BB78522-77A6-4092-A8C3-37A87C3B0BB9}">
      <dgm:prSet/>
      <dgm:spPr/>
      <dgm:t>
        <a:bodyPr/>
        <a:lstStyle/>
        <a:p>
          <a:endParaRPr lang="en-GB"/>
        </a:p>
      </dgm:t>
    </dgm:pt>
    <dgm:pt modelId="{0732C002-E8EB-4200-96F9-A626555E84CB}" type="pres">
      <dgm:prSet presAssocID="{EA2C6FEB-582B-49DE-AB8C-993FB7443171}" presName="Name0" presStyleCnt="0">
        <dgm:presLayoutVars>
          <dgm:chMax val="7"/>
          <dgm:dir/>
          <dgm:resizeHandles val="exact"/>
        </dgm:presLayoutVars>
      </dgm:prSet>
      <dgm:spPr/>
    </dgm:pt>
    <dgm:pt modelId="{B66572A9-4754-48DB-B9EB-0439525D629E}" type="pres">
      <dgm:prSet presAssocID="{EA2C6FEB-582B-49DE-AB8C-993FB7443171}" presName="ellipse1" presStyleLbl="vennNode1" presStyleIdx="0" presStyleCnt="3">
        <dgm:presLayoutVars>
          <dgm:bulletEnabled val="1"/>
        </dgm:presLayoutVars>
      </dgm:prSet>
      <dgm:spPr/>
    </dgm:pt>
    <dgm:pt modelId="{4A63304F-D7CB-490E-AEC9-CBBC9960EA4B}" type="pres">
      <dgm:prSet presAssocID="{EA2C6FEB-582B-49DE-AB8C-993FB7443171}" presName="ellipse2" presStyleLbl="vennNode1" presStyleIdx="1" presStyleCnt="3" custLinFactNeighborX="-474" custLinFactNeighborY="-2244">
        <dgm:presLayoutVars>
          <dgm:bulletEnabled val="1"/>
        </dgm:presLayoutVars>
      </dgm:prSet>
      <dgm:spPr/>
    </dgm:pt>
    <dgm:pt modelId="{A511C76E-8C7F-4C0F-A331-E391BC48DDFD}" type="pres">
      <dgm:prSet presAssocID="{EA2C6FEB-582B-49DE-AB8C-993FB7443171}" presName="ellipse3" presStyleLbl="vennNode1" presStyleIdx="2" presStyleCnt="3" custLinFactNeighborX="2924" custLinFactNeighborY="-100">
        <dgm:presLayoutVars>
          <dgm:bulletEnabled val="1"/>
        </dgm:presLayoutVars>
      </dgm:prSet>
      <dgm:spPr/>
    </dgm:pt>
  </dgm:ptLst>
  <dgm:cxnLst>
    <dgm:cxn modelId="{5BABF809-544A-4BC0-A1A9-78B930E006A5}" type="presOf" srcId="{A2A63C22-B87A-42B0-AB9C-221BDD17F3C4}" destId="{A511C76E-8C7F-4C0F-A331-E391BC48DDFD}" srcOrd="0" destOrd="0" presId="urn:microsoft.com/office/officeart/2005/8/layout/rings+Icon"/>
    <dgm:cxn modelId="{8BB78522-77A6-4092-A8C3-37A87C3B0BB9}" srcId="{EA2C6FEB-582B-49DE-AB8C-993FB7443171}" destId="{A2A63C22-B87A-42B0-AB9C-221BDD17F3C4}" srcOrd="2" destOrd="0" parTransId="{253C6B10-EAEF-44ED-BC91-D2C516EF07CF}" sibTransId="{4034A8B4-E1AA-4749-BD73-83D3FD162990}"/>
    <dgm:cxn modelId="{5CFBD061-051B-4641-8469-A1B32E8AE483}" srcId="{EA2C6FEB-582B-49DE-AB8C-993FB7443171}" destId="{7A674510-13F3-438C-8F7F-12F59149AC83}" srcOrd="0" destOrd="0" parTransId="{90418F44-561D-4AB5-9C0D-26837A6B4925}" sibTransId="{03704E7C-F05D-4A8E-A1EF-D8D43E58E1F7}"/>
    <dgm:cxn modelId="{363DE16E-39A1-41F8-A247-51C712322C25}" type="presOf" srcId="{7A674510-13F3-438C-8F7F-12F59149AC83}" destId="{B66572A9-4754-48DB-B9EB-0439525D629E}" srcOrd="0" destOrd="0" presId="urn:microsoft.com/office/officeart/2005/8/layout/rings+Icon"/>
    <dgm:cxn modelId="{31350588-60C9-4C77-A97B-E37FC38F1D7D}" type="presOf" srcId="{EA2C6FEB-582B-49DE-AB8C-993FB7443171}" destId="{0732C002-E8EB-4200-96F9-A626555E84CB}" srcOrd="0" destOrd="0" presId="urn:microsoft.com/office/officeart/2005/8/layout/rings+Icon"/>
    <dgm:cxn modelId="{3EA43FC8-787B-4336-9EF6-0AE8F9AABC07}" type="presOf" srcId="{A51D6C14-90BA-47F8-B99A-E591951170D8}" destId="{4A63304F-D7CB-490E-AEC9-CBBC9960EA4B}" srcOrd="0" destOrd="0" presId="urn:microsoft.com/office/officeart/2005/8/layout/rings+Icon"/>
    <dgm:cxn modelId="{F68A6DE6-8A1D-42AA-996E-A4FA9CEE6A21}" srcId="{EA2C6FEB-582B-49DE-AB8C-993FB7443171}" destId="{A51D6C14-90BA-47F8-B99A-E591951170D8}" srcOrd="1" destOrd="0" parTransId="{B35DA345-1FD4-4D3B-92EF-D00AD85196C9}" sibTransId="{CC0937C0-12DE-4D24-AEF8-8FC1CEAF3E37}"/>
    <dgm:cxn modelId="{0EB0B2E6-9D9F-4365-8FC0-4B72706BC1F2}" type="presParOf" srcId="{0732C002-E8EB-4200-96F9-A626555E84CB}" destId="{B66572A9-4754-48DB-B9EB-0439525D629E}" srcOrd="0" destOrd="0" presId="urn:microsoft.com/office/officeart/2005/8/layout/rings+Icon"/>
    <dgm:cxn modelId="{C6E60603-C885-43EE-B809-56706469CCB2}" type="presParOf" srcId="{0732C002-E8EB-4200-96F9-A626555E84CB}" destId="{4A63304F-D7CB-490E-AEC9-CBBC9960EA4B}" srcOrd="1" destOrd="0" presId="urn:microsoft.com/office/officeart/2005/8/layout/rings+Icon"/>
    <dgm:cxn modelId="{C519B465-6A62-4B76-84E3-7A6CDC798659}" type="presParOf" srcId="{0732C002-E8EB-4200-96F9-A626555E84CB}" destId="{A511C76E-8C7F-4C0F-A331-E391BC48DDFD}" srcOrd="2"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A2C6FEB-582B-49DE-AB8C-993FB7443171}" type="doc">
      <dgm:prSet loTypeId="urn:microsoft.com/office/officeart/2005/8/layout/rings+Icon" loCatId="relationship" qsTypeId="urn:microsoft.com/office/officeart/2005/8/quickstyle/simple1" qsCatId="simple" csTypeId="urn:microsoft.com/office/officeart/2005/8/colors/colorful1" csCatId="colorful" phldr="1"/>
      <dgm:spPr/>
      <dgm:t>
        <a:bodyPr/>
        <a:lstStyle/>
        <a:p>
          <a:endParaRPr lang="en-GB"/>
        </a:p>
      </dgm:t>
    </dgm:pt>
    <dgm:pt modelId="{7A674510-13F3-438C-8F7F-12F59149AC83}">
      <dgm:prSet phldrT="[Text]" phldr="0"/>
      <dgm:spPr/>
      <dgm:t>
        <a:bodyPr/>
        <a:lstStyle/>
        <a:p>
          <a:r>
            <a:rPr lang="en-GB" dirty="0"/>
            <a:t>Sensory sensitivities </a:t>
          </a:r>
        </a:p>
      </dgm:t>
    </dgm:pt>
    <dgm:pt modelId="{90418F44-561D-4AB5-9C0D-26837A6B4925}" type="parTrans" cxnId="{5CFBD061-051B-4641-8469-A1B32E8AE483}">
      <dgm:prSet/>
      <dgm:spPr/>
      <dgm:t>
        <a:bodyPr/>
        <a:lstStyle/>
        <a:p>
          <a:endParaRPr lang="en-GB"/>
        </a:p>
      </dgm:t>
    </dgm:pt>
    <dgm:pt modelId="{03704E7C-F05D-4A8E-A1EF-D8D43E58E1F7}" type="sibTrans" cxnId="{5CFBD061-051B-4641-8469-A1B32E8AE483}">
      <dgm:prSet/>
      <dgm:spPr/>
      <dgm:t>
        <a:bodyPr/>
        <a:lstStyle/>
        <a:p>
          <a:endParaRPr lang="en-GB"/>
        </a:p>
      </dgm:t>
    </dgm:pt>
    <dgm:pt modelId="{A51D6C14-90BA-47F8-B99A-E591951170D8}">
      <dgm:prSet phldrT="[Text]" phldr="0"/>
      <dgm:spPr/>
      <dgm:t>
        <a:bodyPr/>
        <a:lstStyle/>
        <a:p>
          <a:r>
            <a:rPr lang="en-GB" dirty="0"/>
            <a:t>Social interactions</a:t>
          </a:r>
        </a:p>
      </dgm:t>
    </dgm:pt>
    <dgm:pt modelId="{B35DA345-1FD4-4D3B-92EF-D00AD85196C9}" type="parTrans" cxnId="{F68A6DE6-8A1D-42AA-996E-A4FA9CEE6A21}">
      <dgm:prSet/>
      <dgm:spPr/>
      <dgm:t>
        <a:bodyPr/>
        <a:lstStyle/>
        <a:p>
          <a:endParaRPr lang="en-GB"/>
        </a:p>
      </dgm:t>
    </dgm:pt>
    <dgm:pt modelId="{CC0937C0-12DE-4D24-AEF8-8FC1CEAF3E37}" type="sibTrans" cxnId="{F68A6DE6-8A1D-42AA-996E-A4FA9CEE6A21}">
      <dgm:prSet/>
      <dgm:spPr/>
      <dgm:t>
        <a:bodyPr/>
        <a:lstStyle/>
        <a:p>
          <a:endParaRPr lang="en-GB"/>
        </a:p>
      </dgm:t>
    </dgm:pt>
    <dgm:pt modelId="{A2A63C22-B87A-42B0-AB9C-221BDD17F3C4}">
      <dgm:prSet phldrT="[Text]" phldr="0"/>
      <dgm:spPr/>
      <dgm:t>
        <a:bodyPr/>
        <a:lstStyle/>
        <a:p>
          <a:r>
            <a:rPr lang="en-GB" dirty="0"/>
            <a:t>Repetitive behaviours and special interests</a:t>
          </a:r>
        </a:p>
      </dgm:t>
    </dgm:pt>
    <dgm:pt modelId="{253C6B10-EAEF-44ED-BC91-D2C516EF07CF}" type="parTrans" cxnId="{8BB78522-77A6-4092-A8C3-37A87C3B0BB9}">
      <dgm:prSet/>
      <dgm:spPr/>
      <dgm:t>
        <a:bodyPr/>
        <a:lstStyle/>
        <a:p>
          <a:endParaRPr lang="en-GB"/>
        </a:p>
      </dgm:t>
    </dgm:pt>
    <dgm:pt modelId="{4034A8B4-E1AA-4749-BD73-83D3FD162990}" type="sibTrans" cxnId="{8BB78522-77A6-4092-A8C3-37A87C3B0BB9}">
      <dgm:prSet/>
      <dgm:spPr/>
      <dgm:t>
        <a:bodyPr/>
        <a:lstStyle/>
        <a:p>
          <a:endParaRPr lang="en-GB"/>
        </a:p>
      </dgm:t>
    </dgm:pt>
    <dgm:pt modelId="{0732C002-E8EB-4200-96F9-A626555E84CB}" type="pres">
      <dgm:prSet presAssocID="{EA2C6FEB-582B-49DE-AB8C-993FB7443171}" presName="Name0" presStyleCnt="0">
        <dgm:presLayoutVars>
          <dgm:chMax val="7"/>
          <dgm:dir/>
          <dgm:resizeHandles val="exact"/>
        </dgm:presLayoutVars>
      </dgm:prSet>
      <dgm:spPr/>
    </dgm:pt>
    <dgm:pt modelId="{B66572A9-4754-48DB-B9EB-0439525D629E}" type="pres">
      <dgm:prSet presAssocID="{EA2C6FEB-582B-49DE-AB8C-993FB7443171}" presName="ellipse1" presStyleLbl="vennNode1" presStyleIdx="0" presStyleCnt="3">
        <dgm:presLayoutVars>
          <dgm:bulletEnabled val="1"/>
        </dgm:presLayoutVars>
      </dgm:prSet>
      <dgm:spPr/>
    </dgm:pt>
    <dgm:pt modelId="{4A63304F-D7CB-490E-AEC9-CBBC9960EA4B}" type="pres">
      <dgm:prSet presAssocID="{EA2C6FEB-582B-49DE-AB8C-993FB7443171}" presName="ellipse2" presStyleLbl="vennNode1" presStyleIdx="1" presStyleCnt="3" custLinFactNeighborX="-474" custLinFactNeighborY="-2244">
        <dgm:presLayoutVars>
          <dgm:bulletEnabled val="1"/>
        </dgm:presLayoutVars>
      </dgm:prSet>
      <dgm:spPr/>
    </dgm:pt>
    <dgm:pt modelId="{A511C76E-8C7F-4C0F-A331-E391BC48DDFD}" type="pres">
      <dgm:prSet presAssocID="{EA2C6FEB-582B-49DE-AB8C-993FB7443171}" presName="ellipse3" presStyleLbl="vennNode1" presStyleIdx="2" presStyleCnt="3" custLinFactNeighborX="2924" custLinFactNeighborY="-100">
        <dgm:presLayoutVars>
          <dgm:bulletEnabled val="1"/>
        </dgm:presLayoutVars>
      </dgm:prSet>
      <dgm:spPr/>
    </dgm:pt>
  </dgm:ptLst>
  <dgm:cxnLst>
    <dgm:cxn modelId="{5BABF809-544A-4BC0-A1A9-78B930E006A5}" type="presOf" srcId="{A2A63C22-B87A-42B0-AB9C-221BDD17F3C4}" destId="{A511C76E-8C7F-4C0F-A331-E391BC48DDFD}" srcOrd="0" destOrd="0" presId="urn:microsoft.com/office/officeart/2005/8/layout/rings+Icon"/>
    <dgm:cxn modelId="{8BB78522-77A6-4092-A8C3-37A87C3B0BB9}" srcId="{EA2C6FEB-582B-49DE-AB8C-993FB7443171}" destId="{A2A63C22-B87A-42B0-AB9C-221BDD17F3C4}" srcOrd="2" destOrd="0" parTransId="{253C6B10-EAEF-44ED-BC91-D2C516EF07CF}" sibTransId="{4034A8B4-E1AA-4749-BD73-83D3FD162990}"/>
    <dgm:cxn modelId="{5CFBD061-051B-4641-8469-A1B32E8AE483}" srcId="{EA2C6FEB-582B-49DE-AB8C-993FB7443171}" destId="{7A674510-13F3-438C-8F7F-12F59149AC83}" srcOrd="0" destOrd="0" parTransId="{90418F44-561D-4AB5-9C0D-26837A6B4925}" sibTransId="{03704E7C-F05D-4A8E-A1EF-D8D43E58E1F7}"/>
    <dgm:cxn modelId="{363DE16E-39A1-41F8-A247-51C712322C25}" type="presOf" srcId="{7A674510-13F3-438C-8F7F-12F59149AC83}" destId="{B66572A9-4754-48DB-B9EB-0439525D629E}" srcOrd="0" destOrd="0" presId="urn:microsoft.com/office/officeart/2005/8/layout/rings+Icon"/>
    <dgm:cxn modelId="{31350588-60C9-4C77-A97B-E37FC38F1D7D}" type="presOf" srcId="{EA2C6FEB-582B-49DE-AB8C-993FB7443171}" destId="{0732C002-E8EB-4200-96F9-A626555E84CB}" srcOrd="0" destOrd="0" presId="urn:microsoft.com/office/officeart/2005/8/layout/rings+Icon"/>
    <dgm:cxn modelId="{3EA43FC8-787B-4336-9EF6-0AE8F9AABC07}" type="presOf" srcId="{A51D6C14-90BA-47F8-B99A-E591951170D8}" destId="{4A63304F-D7CB-490E-AEC9-CBBC9960EA4B}" srcOrd="0" destOrd="0" presId="urn:microsoft.com/office/officeart/2005/8/layout/rings+Icon"/>
    <dgm:cxn modelId="{F68A6DE6-8A1D-42AA-996E-A4FA9CEE6A21}" srcId="{EA2C6FEB-582B-49DE-AB8C-993FB7443171}" destId="{A51D6C14-90BA-47F8-B99A-E591951170D8}" srcOrd="1" destOrd="0" parTransId="{B35DA345-1FD4-4D3B-92EF-D00AD85196C9}" sibTransId="{CC0937C0-12DE-4D24-AEF8-8FC1CEAF3E37}"/>
    <dgm:cxn modelId="{0EB0B2E6-9D9F-4365-8FC0-4B72706BC1F2}" type="presParOf" srcId="{0732C002-E8EB-4200-96F9-A626555E84CB}" destId="{B66572A9-4754-48DB-B9EB-0439525D629E}" srcOrd="0" destOrd="0" presId="urn:microsoft.com/office/officeart/2005/8/layout/rings+Icon"/>
    <dgm:cxn modelId="{C6E60603-C885-43EE-B809-56706469CCB2}" type="presParOf" srcId="{0732C002-E8EB-4200-96F9-A626555E84CB}" destId="{4A63304F-D7CB-490E-AEC9-CBBC9960EA4B}" srcOrd="1" destOrd="0" presId="urn:microsoft.com/office/officeart/2005/8/layout/rings+Icon"/>
    <dgm:cxn modelId="{C519B465-6A62-4B76-84E3-7A6CDC798659}" type="presParOf" srcId="{0732C002-E8EB-4200-96F9-A626555E84CB}" destId="{A511C76E-8C7F-4C0F-A331-E391BC48DDFD}" srcOrd="2"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A2C6FEB-582B-49DE-AB8C-993FB7443171}" type="doc">
      <dgm:prSet loTypeId="urn:microsoft.com/office/officeart/2005/8/layout/rings+Icon" loCatId="relationship" qsTypeId="urn:microsoft.com/office/officeart/2005/8/quickstyle/simple1" qsCatId="simple" csTypeId="urn:microsoft.com/office/officeart/2005/8/colors/accent1_4" csCatId="accent1" phldr="1"/>
      <dgm:spPr/>
      <dgm:t>
        <a:bodyPr/>
        <a:lstStyle/>
        <a:p>
          <a:endParaRPr lang="en-GB"/>
        </a:p>
      </dgm:t>
    </dgm:pt>
    <dgm:pt modelId="{7A674510-13F3-438C-8F7F-12F59149AC83}">
      <dgm:prSet phldrT="[Text]" phldr="0"/>
      <dgm:spPr/>
      <dgm:t>
        <a:bodyPr/>
        <a:lstStyle/>
        <a:p>
          <a:r>
            <a:rPr lang="en-GB" dirty="0"/>
            <a:t>Inattention</a:t>
          </a:r>
        </a:p>
      </dgm:t>
    </dgm:pt>
    <dgm:pt modelId="{90418F44-561D-4AB5-9C0D-26837A6B4925}" type="parTrans" cxnId="{5CFBD061-051B-4641-8469-A1B32E8AE483}">
      <dgm:prSet/>
      <dgm:spPr/>
      <dgm:t>
        <a:bodyPr/>
        <a:lstStyle/>
        <a:p>
          <a:endParaRPr lang="en-GB"/>
        </a:p>
      </dgm:t>
    </dgm:pt>
    <dgm:pt modelId="{03704E7C-F05D-4A8E-A1EF-D8D43E58E1F7}" type="sibTrans" cxnId="{5CFBD061-051B-4641-8469-A1B32E8AE483}">
      <dgm:prSet/>
      <dgm:spPr/>
      <dgm:t>
        <a:bodyPr/>
        <a:lstStyle/>
        <a:p>
          <a:endParaRPr lang="en-GB"/>
        </a:p>
      </dgm:t>
    </dgm:pt>
    <dgm:pt modelId="{A51D6C14-90BA-47F8-B99A-E591951170D8}">
      <dgm:prSet phldrT="[Text]" phldr="0"/>
      <dgm:spPr/>
      <dgm:t>
        <a:bodyPr/>
        <a:lstStyle/>
        <a:p>
          <a:r>
            <a:rPr lang="en-GB" dirty="0"/>
            <a:t>Hyperactivity</a:t>
          </a:r>
        </a:p>
      </dgm:t>
    </dgm:pt>
    <dgm:pt modelId="{B35DA345-1FD4-4D3B-92EF-D00AD85196C9}" type="parTrans" cxnId="{F68A6DE6-8A1D-42AA-996E-A4FA9CEE6A21}">
      <dgm:prSet/>
      <dgm:spPr/>
      <dgm:t>
        <a:bodyPr/>
        <a:lstStyle/>
        <a:p>
          <a:endParaRPr lang="en-GB"/>
        </a:p>
      </dgm:t>
    </dgm:pt>
    <dgm:pt modelId="{CC0937C0-12DE-4D24-AEF8-8FC1CEAF3E37}" type="sibTrans" cxnId="{F68A6DE6-8A1D-42AA-996E-A4FA9CEE6A21}">
      <dgm:prSet/>
      <dgm:spPr/>
      <dgm:t>
        <a:bodyPr/>
        <a:lstStyle/>
        <a:p>
          <a:endParaRPr lang="en-GB"/>
        </a:p>
      </dgm:t>
    </dgm:pt>
    <dgm:pt modelId="{A2A63C22-B87A-42B0-AB9C-221BDD17F3C4}">
      <dgm:prSet phldrT="[Text]" phldr="0"/>
      <dgm:spPr/>
      <dgm:t>
        <a:bodyPr/>
        <a:lstStyle/>
        <a:p>
          <a:r>
            <a:rPr lang="en-GB" dirty="0"/>
            <a:t>Impulsivity</a:t>
          </a:r>
        </a:p>
      </dgm:t>
    </dgm:pt>
    <dgm:pt modelId="{253C6B10-EAEF-44ED-BC91-D2C516EF07CF}" type="parTrans" cxnId="{8BB78522-77A6-4092-A8C3-37A87C3B0BB9}">
      <dgm:prSet/>
      <dgm:spPr/>
      <dgm:t>
        <a:bodyPr/>
        <a:lstStyle/>
        <a:p>
          <a:endParaRPr lang="en-GB"/>
        </a:p>
      </dgm:t>
    </dgm:pt>
    <dgm:pt modelId="{4034A8B4-E1AA-4749-BD73-83D3FD162990}" type="sibTrans" cxnId="{8BB78522-77A6-4092-A8C3-37A87C3B0BB9}">
      <dgm:prSet/>
      <dgm:spPr/>
      <dgm:t>
        <a:bodyPr/>
        <a:lstStyle/>
        <a:p>
          <a:endParaRPr lang="en-GB"/>
        </a:p>
      </dgm:t>
    </dgm:pt>
    <dgm:pt modelId="{0732C002-E8EB-4200-96F9-A626555E84CB}" type="pres">
      <dgm:prSet presAssocID="{EA2C6FEB-582B-49DE-AB8C-993FB7443171}" presName="Name0" presStyleCnt="0">
        <dgm:presLayoutVars>
          <dgm:chMax val="7"/>
          <dgm:dir/>
          <dgm:resizeHandles val="exact"/>
        </dgm:presLayoutVars>
      </dgm:prSet>
      <dgm:spPr/>
    </dgm:pt>
    <dgm:pt modelId="{B66572A9-4754-48DB-B9EB-0439525D629E}" type="pres">
      <dgm:prSet presAssocID="{EA2C6FEB-582B-49DE-AB8C-993FB7443171}" presName="ellipse1" presStyleLbl="vennNode1" presStyleIdx="0" presStyleCnt="3">
        <dgm:presLayoutVars>
          <dgm:bulletEnabled val="1"/>
        </dgm:presLayoutVars>
      </dgm:prSet>
      <dgm:spPr/>
    </dgm:pt>
    <dgm:pt modelId="{4A63304F-D7CB-490E-AEC9-CBBC9960EA4B}" type="pres">
      <dgm:prSet presAssocID="{EA2C6FEB-582B-49DE-AB8C-993FB7443171}" presName="ellipse2" presStyleLbl="vennNode1" presStyleIdx="1" presStyleCnt="3" custLinFactNeighborX="-474" custLinFactNeighborY="-2244">
        <dgm:presLayoutVars>
          <dgm:bulletEnabled val="1"/>
        </dgm:presLayoutVars>
      </dgm:prSet>
      <dgm:spPr/>
    </dgm:pt>
    <dgm:pt modelId="{A511C76E-8C7F-4C0F-A331-E391BC48DDFD}" type="pres">
      <dgm:prSet presAssocID="{EA2C6FEB-582B-49DE-AB8C-993FB7443171}" presName="ellipse3" presStyleLbl="vennNode1" presStyleIdx="2" presStyleCnt="3" custLinFactNeighborX="2924" custLinFactNeighborY="-100">
        <dgm:presLayoutVars>
          <dgm:bulletEnabled val="1"/>
        </dgm:presLayoutVars>
      </dgm:prSet>
      <dgm:spPr/>
    </dgm:pt>
  </dgm:ptLst>
  <dgm:cxnLst>
    <dgm:cxn modelId="{5BABF809-544A-4BC0-A1A9-78B930E006A5}" type="presOf" srcId="{A2A63C22-B87A-42B0-AB9C-221BDD17F3C4}" destId="{A511C76E-8C7F-4C0F-A331-E391BC48DDFD}" srcOrd="0" destOrd="0" presId="urn:microsoft.com/office/officeart/2005/8/layout/rings+Icon"/>
    <dgm:cxn modelId="{8BB78522-77A6-4092-A8C3-37A87C3B0BB9}" srcId="{EA2C6FEB-582B-49DE-AB8C-993FB7443171}" destId="{A2A63C22-B87A-42B0-AB9C-221BDD17F3C4}" srcOrd="2" destOrd="0" parTransId="{253C6B10-EAEF-44ED-BC91-D2C516EF07CF}" sibTransId="{4034A8B4-E1AA-4749-BD73-83D3FD162990}"/>
    <dgm:cxn modelId="{5CFBD061-051B-4641-8469-A1B32E8AE483}" srcId="{EA2C6FEB-582B-49DE-AB8C-993FB7443171}" destId="{7A674510-13F3-438C-8F7F-12F59149AC83}" srcOrd="0" destOrd="0" parTransId="{90418F44-561D-4AB5-9C0D-26837A6B4925}" sibTransId="{03704E7C-F05D-4A8E-A1EF-D8D43E58E1F7}"/>
    <dgm:cxn modelId="{363DE16E-39A1-41F8-A247-51C712322C25}" type="presOf" srcId="{7A674510-13F3-438C-8F7F-12F59149AC83}" destId="{B66572A9-4754-48DB-B9EB-0439525D629E}" srcOrd="0" destOrd="0" presId="urn:microsoft.com/office/officeart/2005/8/layout/rings+Icon"/>
    <dgm:cxn modelId="{31350588-60C9-4C77-A97B-E37FC38F1D7D}" type="presOf" srcId="{EA2C6FEB-582B-49DE-AB8C-993FB7443171}" destId="{0732C002-E8EB-4200-96F9-A626555E84CB}" srcOrd="0" destOrd="0" presId="urn:microsoft.com/office/officeart/2005/8/layout/rings+Icon"/>
    <dgm:cxn modelId="{3EA43FC8-787B-4336-9EF6-0AE8F9AABC07}" type="presOf" srcId="{A51D6C14-90BA-47F8-B99A-E591951170D8}" destId="{4A63304F-D7CB-490E-AEC9-CBBC9960EA4B}" srcOrd="0" destOrd="0" presId="urn:microsoft.com/office/officeart/2005/8/layout/rings+Icon"/>
    <dgm:cxn modelId="{F68A6DE6-8A1D-42AA-996E-A4FA9CEE6A21}" srcId="{EA2C6FEB-582B-49DE-AB8C-993FB7443171}" destId="{A51D6C14-90BA-47F8-B99A-E591951170D8}" srcOrd="1" destOrd="0" parTransId="{B35DA345-1FD4-4D3B-92EF-D00AD85196C9}" sibTransId="{CC0937C0-12DE-4D24-AEF8-8FC1CEAF3E37}"/>
    <dgm:cxn modelId="{0EB0B2E6-9D9F-4365-8FC0-4B72706BC1F2}" type="presParOf" srcId="{0732C002-E8EB-4200-96F9-A626555E84CB}" destId="{B66572A9-4754-48DB-B9EB-0439525D629E}" srcOrd="0" destOrd="0" presId="urn:microsoft.com/office/officeart/2005/8/layout/rings+Icon"/>
    <dgm:cxn modelId="{C6E60603-C885-43EE-B809-56706469CCB2}" type="presParOf" srcId="{0732C002-E8EB-4200-96F9-A626555E84CB}" destId="{4A63304F-D7CB-490E-AEC9-CBBC9960EA4B}" srcOrd="1" destOrd="0" presId="urn:microsoft.com/office/officeart/2005/8/layout/rings+Icon"/>
    <dgm:cxn modelId="{C519B465-6A62-4B76-84E3-7A6CDC798659}" type="presParOf" srcId="{0732C002-E8EB-4200-96F9-A626555E84CB}" destId="{A511C76E-8C7F-4C0F-A331-E391BC48DDFD}" srcOrd="2" destOrd="0" presId="urn:microsoft.com/office/officeart/2005/8/layout/rings+Icon"/>
  </dgm:cxnLst>
  <dgm:bg/>
  <dgm:whole>
    <a:ln>
      <a:solidFill>
        <a:srgbClr val="7030A0">
          <a:alpha val="0"/>
        </a:srgbClr>
      </a:solidFill>
    </a:ln>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A2C6FEB-582B-49DE-AB8C-993FB7443171}" type="doc">
      <dgm:prSet loTypeId="urn:microsoft.com/office/officeart/2005/8/layout/rings+Icon" loCatId="relationship" qsTypeId="urn:microsoft.com/office/officeart/2005/8/quickstyle/simple1" qsCatId="simple" csTypeId="urn:microsoft.com/office/officeart/2005/8/colors/colorful1" csCatId="colorful" phldr="1"/>
      <dgm:spPr/>
      <dgm:t>
        <a:bodyPr/>
        <a:lstStyle/>
        <a:p>
          <a:endParaRPr lang="en-GB"/>
        </a:p>
      </dgm:t>
    </dgm:pt>
    <dgm:pt modelId="{7A674510-13F3-438C-8F7F-12F59149AC83}">
      <dgm:prSet phldrT="[Text]" phldr="0"/>
      <dgm:spPr/>
      <dgm:t>
        <a:bodyPr/>
        <a:lstStyle/>
        <a:p>
          <a:r>
            <a:rPr lang="en-GB" dirty="0"/>
            <a:t>Sensory sensitivities </a:t>
          </a:r>
        </a:p>
      </dgm:t>
    </dgm:pt>
    <dgm:pt modelId="{90418F44-561D-4AB5-9C0D-26837A6B4925}" type="parTrans" cxnId="{5CFBD061-051B-4641-8469-A1B32E8AE483}">
      <dgm:prSet/>
      <dgm:spPr/>
      <dgm:t>
        <a:bodyPr/>
        <a:lstStyle/>
        <a:p>
          <a:endParaRPr lang="en-GB"/>
        </a:p>
      </dgm:t>
    </dgm:pt>
    <dgm:pt modelId="{03704E7C-F05D-4A8E-A1EF-D8D43E58E1F7}" type="sibTrans" cxnId="{5CFBD061-051B-4641-8469-A1B32E8AE483}">
      <dgm:prSet/>
      <dgm:spPr/>
      <dgm:t>
        <a:bodyPr/>
        <a:lstStyle/>
        <a:p>
          <a:endParaRPr lang="en-GB"/>
        </a:p>
      </dgm:t>
    </dgm:pt>
    <dgm:pt modelId="{A51D6C14-90BA-47F8-B99A-E591951170D8}">
      <dgm:prSet phldrT="[Text]" phldr="0"/>
      <dgm:spPr/>
      <dgm:t>
        <a:bodyPr/>
        <a:lstStyle/>
        <a:p>
          <a:r>
            <a:rPr lang="en-GB" dirty="0"/>
            <a:t>Social interactions</a:t>
          </a:r>
        </a:p>
      </dgm:t>
    </dgm:pt>
    <dgm:pt modelId="{B35DA345-1FD4-4D3B-92EF-D00AD85196C9}" type="parTrans" cxnId="{F68A6DE6-8A1D-42AA-996E-A4FA9CEE6A21}">
      <dgm:prSet/>
      <dgm:spPr/>
      <dgm:t>
        <a:bodyPr/>
        <a:lstStyle/>
        <a:p>
          <a:endParaRPr lang="en-GB"/>
        </a:p>
      </dgm:t>
    </dgm:pt>
    <dgm:pt modelId="{CC0937C0-12DE-4D24-AEF8-8FC1CEAF3E37}" type="sibTrans" cxnId="{F68A6DE6-8A1D-42AA-996E-A4FA9CEE6A21}">
      <dgm:prSet/>
      <dgm:spPr/>
      <dgm:t>
        <a:bodyPr/>
        <a:lstStyle/>
        <a:p>
          <a:endParaRPr lang="en-GB"/>
        </a:p>
      </dgm:t>
    </dgm:pt>
    <dgm:pt modelId="{A2A63C22-B87A-42B0-AB9C-221BDD17F3C4}">
      <dgm:prSet phldrT="[Text]" phldr="0"/>
      <dgm:spPr/>
      <dgm:t>
        <a:bodyPr/>
        <a:lstStyle/>
        <a:p>
          <a:r>
            <a:rPr lang="en-GB" dirty="0"/>
            <a:t>Repetitive behaviours and special interests</a:t>
          </a:r>
        </a:p>
      </dgm:t>
    </dgm:pt>
    <dgm:pt modelId="{253C6B10-EAEF-44ED-BC91-D2C516EF07CF}" type="parTrans" cxnId="{8BB78522-77A6-4092-A8C3-37A87C3B0BB9}">
      <dgm:prSet/>
      <dgm:spPr/>
      <dgm:t>
        <a:bodyPr/>
        <a:lstStyle/>
        <a:p>
          <a:endParaRPr lang="en-GB"/>
        </a:p>
      </dgm:t>
    </dgm:pt>
    <dgm:pt modelId="{4034A8B4-E1AA-4749-BD73-83D3FD162990}" type="sibTrans" cxnId="{8BB78522-77A6-4092-A8C3-37A87C3B0BB9}">
      <dgm:prSet/>
      <dgm:spPr/>
      <dgm:t>
        <a:bodyPr/>
        <a:lstStyle/>
        <a:p>
          <a:endParaRPr lang="en-GB"/>
        </a:p>
      </dgm:t>
    </dgm:pt>
    <dgm:pt modelId="{0732C002-E8EB-4200-96F9-A626555E84CB}" type="pres">
      <dgm:prSet presAssocID="{EA2C6FEB-582B-49DE-AB8C-993FB7443171}" presName="Name0" presStyleCnt="0">
        <dgm:presLayoutVars>
          <dgm:chMax val="7"/>
          <dgm:dir/>
          <dgm:resizeHandles val="exact"/>
        </dgm:presLayoutVars>
      </dgm:prSet>
      <dgm:spPr/>
    </dgm:pt>
    <dgm:pt modelId="{B66572A9-4754-48DB-B9EB-0439525D629E}" type="pres">
      <dgm:prSet presAssocID="{EA2C6FEB-582B-49DE-AB8C-993FB7443171}" presName="ellipse1" presStyleLbl="vennNode1" presStyleIdx="0" presStyleCnt="3">
        <dgm:presLayoutVars>
          <dgm:bulletEnabled val="1"/>
        </dgm:presLayoutVars>
      </dgm:prSet>
      <dgm:spPr/>
    </dgm:pt>
    <dgm:pt modelId="{4A63304F-D7CB-490E-AEC9-CBBC9960EA4B}" type="pres">
      <dgm:prSet presAssocID="{EA2C6FEB-582B-49DE-AB8C-993FB7443171}" presName="ellipse2" presStyleLbl="vennNode1" presStyleIdx="1" presStyleCnt="3" custLinFactNeighborX="-474" custLinFactNeighborY="-2244">
        <dgm:presLayoutVars>
          <dgm:bulletEnabled val="1"/>
        </dgm:presLayoutVars>
      </dgm:prSet>
      <dgm:spPr/>
    </dgm:pt>
    <dgm:pt modelId="{A511C76E-8C7F-4C0F-A331-E391BC48DDFD}" type="pres">
      <dgm:prSet presAssocID="{EA2C6FEB-582B-49DE-AB8C-993FB7443171}" presName="ellipse3" presStyleLbl="vennNode1" presStyleIdx="2" presStyleCnt="3" custLinFactNeighborX="2924" custLinFactNeighborY="-100">
        <dgm:presLayoutVars>
          <dgm:bulletEnabled val="1"/>
        </dgm:presLayoutVars>
      </dgm:prSet>
      <dgm:spPr/>
    </dgm:pt>
  </dgm:ptLst>
  <dgm:cxnLst>
    <dgm:cxn modelId="{5BABF809-544A-4BC0-A1A9-78B930E006A5}" type="presOf" srcId="{A2A63C22-B87A-42B0-AB9C-221BDD17F3C4}" destId="{A511C76E-8C7F-4C0F-A331-E391BC48DDFD}" srcOrd="0" destOrd="0" presId="urn:microsoft.com/office/officeart/2005/8/layout/rings+Icon"/>
    <dgm:cxn modelId="{8BB78522-77A6-4092-A8C3-37A87C3B0BB9}" srcId="{EA2C6FEB-582B-49DE-AB8C-993FB7443171}" destId="{A2A63C22-B87A-42B0-AB9C-221BDD17F3C4}" srcOrd="2" destOrd="0" parTransId="{253C6B10-EAEF-44ED-BC91-D2C516EF07CF}" sibTransId="{4034A8B4-E1AA-4749-BD73-83D3FD162990}"/>
    <dgm:cxn modelId="{5CFBD061-051B-4641-8469-A1B32E8AE483}" srcId="{EA2C6FEB-582B-49DE-AB8C-993FB7443171}" destId="{7A674510-13F3-438C-8F7F-12F59149AC83}" srcOrd="0" destOrd="0" parTransId="{90418F44-561D-4AB5-9C0D-26837A6B4925}" sibTransId="{03704E7C-F05D-4A8E-A1EF-D8D43E58E1F7}"/>
    <dgm:cxn modelId="{363DE16E-39A1-41F8-A247-51C712322C25}" type="presOf" srcId="{7A674510-13F3-438C-8F7F-12F59149AC83}" destId="{B66572A9-4754-48DB-B9EB-0439525D629E}" srcOrd="0" destOrd="0" presId="urn:microsoft.com/office/officeart/2005/8/layout/rings+Icon"/>
    <dgm:cxn modelId="{31350588-60C9-4C77-A97B-E37FC38F1D7D}" type="presOf" srcId="{EA2C6FEB-582B-49DE-AB8C-993FB7443171}" destId="{0732C002-E8EB-4200-96F9-A626555E84CB}" srcOrd="0" destOrd="0" presId="urn:microsoft.com/office/officeart/2005/8/layout/rings+Icon"/>
    <dgm:cxn modelId="{3EA43FC8-787B-4336-9EF6-0AE8F9AABC07}" type="presOf" srcId="{A51D6C14-90BA-47F8-B99A-E591951170D8}" destId="{4A63304F-D7CB-490E-AEC9-CBBC9960EA4B}" srcOrd="0" destOrd="0" presId="urn:microsoft.com/office/officeart/2005/8/layout/rings+Icon"/>
    <dgm:cxn modelId="{F68A6DE6-8A1D-42AA-996E-A4FA9CEE6A21}" srcId="{EA2C6FEB-582B-49DE-AB8C-993FB7443171}" destId="{A51D6C14-90BA-47F8-B99A-E591951170D8}" srcOrd="1" destOrd="0" parTransId="{B35DA345-1FD4-4D3B-92EF-D00AD85196C9}" sibTransId="{CC0937C0-12DE-4D24-AEF8-8FC1CEAF3E37}"/>
    <dgm:cxn modelId="{0EB0B2E6-9D9F-4365-8FC0-4B72706BC1F2}" type="presParOf" srcId="{0732C002-E8EB-4200-96F9-A626555E84CB}" destId="{B66572A9-4754-48DB-B9EB-0439525D629E}" srcOrd="0" destOrd="0" presId="urn:microsoft.com/office/officeart/2005/8/layout/rings+Icon"/>
    <dgm:cxn modelId="{C6E60603-C885-43EE-B809-56706469CCB2}" type="presParOf" srcId="{0732C002-E8EB-4200-96F9-A626555E84CB}" destId="{4A63304F-D7CB-490E-AEC9-CBBC9960EA4B}" srcOrd="1" destOrd="0" presId="urn:microsoft.com/office/officeart/2005/8/layout/rings+Icon"/>
    <dgm:cxn modelId="{C519B465-6A62-4B76-84E3-7A6CDC798659}" type="presParOf" srcId="{0732C002-E8EB-4200-96F9-A626555E84CB}" destId="{A511C76E-8C7F-4C0F-A331-E391BC48DDFD}" srcOrd="2" destOrd="0" presId="urn:microsoft.com/office/officeart/2005/8/layout/rings+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A2C6FEB-582B-49DE-AB8C-993FB7443171}" type="doc">
      <dgm:prSet loTypeId="urn:microsoft.com/office/officeart/2005/8/layout/rings+Icon" loCatId="relationship" qsTypeId="urn:microsoft.com/office/officeart/2005/8/quickstyle/simple1" qsCatId="simple" csTypeId="urn:microsoft.com/office/officeart/2005/8/colors/accent1_4" csCatId="accent1" phldr="1"/>
      <dgm:spPr/>
      <dgm:t>
        <a:bodyPr/>
        <a:lstStyle/>
        <a:p>
          <a:endParaRPr lang="en-GB"/>
        </a:p>
      </dgm:t>
    </dgm:pt>
    <dgm:pt modelId="{7A674510-13F3-438C-8F7F-12F59149AC83}">
      <dgm:prSet phldrT="[Text]" phldr="0"/>
      <dgm:spPr/>
      <dgm:t>
        <a:bodyPr/>
        <a:lstStyle/>
        <a:p>
          <a:r>
            <a:rPr lang="en-GB" dirty="0"/>
            <a:t>Inattention</a:t>
          </a:r>
        </a:p>
      </dgm:t>
    </dgm:pt>
    <dgm:pt modelId="{90418F44-561D-4AB5-9C0D-26837A6B4925}" type="parTrans" cxnId="{5CFBD061-051B-4641-8469-A1B32E8AE483}">
      <dgm:prSet/>
      <dgm:spPr/>
      <dgm:t>
        <a:bodyPr/>
        <a:lstStyle/>
        <a:p>
          <a:endParaRPr lang="en-GB"/>
        </a:p>
      </dgm:t>
    </dgm:pt>
    <dgm:pt modelId="{03704E7C-F05D-4A8E-A1EF-D8D43E58E1F7}" type="sibTrans" cxnId="{5CFBD061-051B-4641-8469-A1B32E8AE483}">
      <dgm:prSet/>
      <dgm:spPr/>
      <dgm:t>
        <a:bodyPr/>
        <a:lstStyle/>
        <a:p>
          <a:endParaRPr lang="en-GB"/>
        </a:p>
      </dgm:t>
    </dgm:pt>
    <dgm:pt modelId="{A51D6C14-90BA-47F8-B99A-E591951170D8}">
      <dgm:prSet phldrT="[Text]" phldr="0"/>
      <dgm:spPr/>
      <dgm:t>
        <a:bodyPr/>
        <a:lstStyle/>
        <a:p>
          <a:r>
            <a:rPr lang="en-GB" dirty="0"/>
            <a:t>Hyperactivity</a:t>
          </a:r>
        </a:p>
      </dgm:t>
    </dgm:pt>
    <dgm:pt modelId="{B35DA345-1FD4-4D3B-92EF-D00AD85196C9}" type="parTrans" cxnId="{F68A6DE6-8A1D-42AA-996E-A4FA9CEE6A21}">
      <dgm:prSet/>
      <dgm:spPr/>
      <dgm:t>
        <a:bodyPr/>
        <a:lstStyle/>
        <a:p>
          <a:endParaRPr lang="en-GB"/>
        </a:p>
      </dgm:t>
    </dgm:pt>
    <dgm:pt modelId="{CC0937C0-12DE-4D24-AEF8-8FC1CEAF3E37}" type="sibTrans" cxnId="{F68A6DE6-8A1D-42AA-996E-A4FA9CEE6A21}">
      <dgm:prSet/>
      <dgm:spPr/>
      <dgm:t>
        <a:bodyPr/>
        <a:lstStyle/>
        <a:p>
          <a:endParaRPr lang="en-GB"/>
        </a:p>
      </dgm:t>
    </dgm:pt>
    <dgm:pt modelId="{A2A63C22-B87A-42B0-AB9C-221BDD17F3C4}">
      <dgm:prSet phldrT="[Text]" phldr="0"/>
      <dgm:spPr/>
      <dgm:t>
        <a:bodyPr/>
        <a:lstStyle/>
        <a:p>
          <a:r>
            <a:rPr lang="en-GB" dirty="0"/>
            <a:t>Impulsivity</a:t>
          </a:r>
        </a:p>
      </dgm:t>
    </dgm:pt>
    <dgm:pt modelId="{253C6B10-EAEF-44ED-BC91-D2C516EF07CF}" type="parTrans" cxnId="{8BB78522-77A6-4092-A8C3-37A87C3B0BB9}">
      <dgm:prSet/>
      <dgm:spPr/>
      <dgm:t>
        <a:bodyPr/>
        <a:lstStyle/>
        <a:p>
          <a:endParaRPr lang="en-GB"/>
        </a:p>
      </dgm:t>
    </dgm:pt>
    <dgm:pt modelId="{4034A8B4-E1AA-4749-BD73-83D3FD162990}" type="sibTrans" cxnId="{8BB78522-77A6-4092-A8C3-37A87C3B0BB9}">
      <dgm:prSet/>
      <dgm:spPr/>
      <dgm:t>
        <a:bodyPr/>
        <a:lstStyle/>
        <a:p>
          <a:endParaRPr lang="en-GB"/>
        </a:p>
      </dgm:t>
    </dgm:pt>
    <dgm:pt modelId="{0732C002-E8EB-4200-96F9-A626555E84CB}" type="pres">
      <dgm:prSet presAssocID="{EA2C6FEB-582B-49DE-AB8C-993FB7443171}" presName="Name0" presStyleCnt="0">
        <dgm:presLayoutVars>
          <dgm:chMax val="7"/>
          <dgm:dir/>
          <dgm:resizeHandles val="exact"/>
        </dgm:presLayoutVars>
      </dgm:prSet>
      <dgm:spPr/>
    </dgm:pt>
    <dgm:pt modelId="{B66572A9-4754-48DB-B9EB-0439525D629E}" type="pres">
      <dgm:prSet presAssocID="{EA2C6FEB-582B-49DE-AB8C-993FB7443171}" presName="ellipse1" presStyleLbl="vennNode1" presStyleIdx="0" presStyleCnt="3">
        <dgm:presLayoutVars>
          <dgm:bulletEnabled val="1"/>
        </dgm:presLayoutVars>
      </dgm:prSet>
      <dgm:spPr/>
    </dgm:pt>
    <dgm:pt modelId="{4A63304F-D7CB-490E-AEC9-CBBC9960EA4B}" type="pres">
      <dgm:prSet presAssocID="{EA2C6FEB-582B-49DE-AB8C-993FB7443171}" presName="ellipse2" presStyleLbl="vennNode1" presStyleIdx="1" presStyleCnt="3" custLinFactNeighborX="-474" custLinFactNeighborY="-2244">
        <dgm:presLayoutVars>
          <dgm:bulletEnabled val="1"/>
        </dgm:presLayoutVars>
      </dgm:prSet>
      <dgm:spPr/>
    </dgm:pt>
    <dgm:pt modelId="{A511C76E-8C7F-4C0F-A331-E391BC48DDFD}" type="pres">
      <dgm:prSet presAssocID="{EA2C6FEB-582B-49DE-AB8C-993FB7443171}" presName="ellipse3" presStyleLbl="vennNode1" presStyleIdx="2" presStyleCnt="3" custLinFactNeighborX="2924" custLinFactNeighborY="-100">
        <dgm:presLayoutVars>
          <dgm:bulletEnabled val="1"/>
        </dgm:presLayoutVars>
      </dgm:prSet>
      <dgm:spPr/>
    </dgm:pt>
  </dgm:ptLst>
  <dgm:cxnLst>
    <dgm:cxn modelId="{5BABF809-544A-4BC0-A1A9-78B930E006A5}" type="presOf" srcId="{A2A63C22-B87A-42B0-AB9C-221BDD17F3C4}" destId="{A511C76E-8C7F-4C0F-A331-E391BC48DDFD}" srcOrd="0" destOrd="0" presId="urn:microsoft.com/office/officeart/2005/8/layout/rings+Icon"/>
    <dgm:cxn modelId="{8BB78522-77A6-4092-A8C3-37A87C3B0BB9}" srcId="{EA2C6FEB-582B-49DE-AB8C-993FB7443171}" destId="{A2A63C22-B87A-42B0-AB9C-221BDD17F3C4}" srcOrd="2" destOrd="0" parTransId="{253C6B10-EAEF-44ED-BC91-D2C516EF07CF}" sibTransId="{4034A8B4-E1AA-4749-BD73-83D3FD162990}"/>
    <dgm:cxn modelId="{5CFBD061-051B-4641-8469-A1B32E8AE483}" srcId="{EA2C6FEB-582B-49DE-AB8C-993FB7443171}" destId="{7A674510-13F3-438C-8F7F-12F59149AC83}" srcOrd="0" destOrd="0" parTransId="{90418F44-561D-4AB5-9C0D-26837A6B4925}" sibTransId="{03704E7C-F05D-4A8E-A1EF-D8D43E58E1F7}"/>
    <dgm:cxn modelId="{363DE16E-39A1-41F8-A247-51C712322C25}" type="presOf" srcId="{7A674510-13F3-438C-8F7F-12F59149AC83}" destId="{B66572A9-4754-48DB-B9EB-0439525D629E}" srcOrd="0" destOrd="0" presId="urn:microsoft.com/office/officeart/2005/8/layout/rings+Icon"/>
    <dgm:cxn modelId="{31350588-60C9-4C77-A97B-E37FC38F1D7D}" type="presOf" srcId="{EA2C6FEB-582B-49DE-AB8C-993FB7443171}" destId="{0732C002-E8EB-4200-96F9-A626555E84CB}" srcOrd="0" destOrd="0" presId="urn:microsoft.com/office/officeart/2005/8/layout/rings+Icon"/>
    <dgm:cxn modelId="{3EA43FC8-787B-4336-9EF6-0AE8F9AABC07}" type="presOf" srcId="{A51D6C14-90BA-47F8-B99A-E591951170D8}" destId="{4A63304F-D7CB-490E-AEC9-CBBC9960EA4B}" srcOrd="0" destOrd="0" presId="urn:microsoft.com/office/officeart/2005/8/layout/rings+Icon"/>
    <dgm:cxn modelId="{F68A6DE6-8A1D-42AA-996E-A4FA9CEE6A21}" srcId="{EA2C6FEB-582B-49DE-AB8C-993FB7443171}" destId="{A51D6C14-90BA-47F8-B99A-E591951170D8}" srcOrd="1" destOrd="0" parTransId="{B35DA345-1FD4-4D3B-92EF-D00AD85196C9}" sibTransId="{CC0937C0-12DE-4D24-AEF8-8FC1CEAF3E37}"/>
    <dgm:cxn modelId="{0EB0B2E6-9D9F-4365-8FC0-4B72706BC1F2}" type="presParOf" srcId="{0732C002-E8EB-4200-96F9-A626555E84CB}" destId="{B66572A9-4754-48DB-B9EB-0439525D629E}" srcOrd="0" destOrd="0" presId="urn:microsoft.com/office/officeart/2005/8/layout/rings+Icon"/>
    <dgm:cxn modelId="{C6E60603-C885-43EE-B809-56706469CCB2}" type="presParOf" srcId="{0732C002-E8EB-4200-96F9-A626555E84CB}" destId="{4A63304F-D7CB-490E-AEC9-CBBC9960EA4B}" srcOrd="1" destOrd="0" presId="urn:microsoft.com/office/officeart/2005/8/layout/rings+Icon"/>
    <dgm:cxn modelId="{C519B465-6A62-4B76-84E3-7A6CDC798659}" type="presParOf" srcId="{0732C002-E8EB-4200-96F9-A626555E84CB}" destId="{A511C76E-8C7F-4C0F-A331-E391BC48DDFD}" srcOrd="2" destOrd="0" presId="urn:microsoft.com/office/officeart/2005/8/layout/rings+Icon"/>
  </dgm:cxnLst>
  <dgm:bg/>
  <dgm:whole>
    <a:ln>
      <a:solidFill>
        <a:srgbClr val="7030A0">
          <a:alpha val="0"/>
        </a:srgbClr>
      </a:solidFill>
    </a:ln>
  </dgm:whole>
  <dgm:extLst>
    <a:ext uri="http://schemas.microsoft.com/office/drawing/2008/diagram">
      <dsp:dataModelExt xmlns:dsp="http://schemas.microsoft.com/office/drawing/2008/diagram" relId="rId1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C1A2F10-7CBD-4825-B4F1-07F35D3ED79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C8EF71D-126D-421D-88B6-E41DF287AA6D}">
      <dgm:prSet/>
      <dgm:spPr/>
      <dgm:t>
        <a:bodyPr/>
        <a:lstStyle/>
        <a:p>
          <a:pPr>
            <a:defRPr cap="all"/>
          </a:pPr>
          <a:r>
            <a:rPr lang="en-GB" b="1"/>
            <a:t>peripheral triggers</a:t>
          </a:r>
          <a:r>
            <a:rPr lang="en-GB"/>
            <a:t> (infection, injury, gut changes, etc.) </a:t>
          </a:r>
          <a:endParaRPr lang="en-US"/>
        </a:p>
      </dgm:t>
    </dgm:pt>
    <dgm:pt modelId="{0882954F-85D1-4721-AB65-07E49CEA0830}" type="parTrans" cxnId="{52FCDC70-C92C-44A1-AB03-646044952E03}">
      <dgm:prSet/>
      <dgm:spPr/>
      <dgm:t>
        <a:bodyPr/>
        <a:lstStyle/>
        <a:p>
          <a:endParaRPr lang="en-US"/>
        </a:p>
      </dgm:t>
    </dgm:pt>
    <dgm:pt modelId="{5AE7F5BB-EBC5-4C33-A219-57AAC9EDE60D}" type="sibTrans" cxnId="{52FCDC70-C92C-44A1-AB03-646044952E03}">
      <dgm:prSet/>
      <dgm:spPr/>
      <dgm:t>
        <a:bodyPr/>
        <a:lstStyle/>
        <a:p>
          <a:endParaRPr lang="en-US"/>
        </a:p>
      </dgm:t>
    </dgm:pt>
    <dgm:pt modelId="{35970756-88F8-4D28-8BD1-1AF61B68D257}">
      <dgm:prSet/>
      <dgm:spPr/>
      <dgm:t>
        <a:bodyPr/>
        <a:lstStyle/>
        <a:p>
          <a:pPr>
            <a:defRPr cap="all"/>
          </a:pPr>
          <a:r>
            <a:rPr lang="en-GB"/>
            <a:t>→ </a:t>
          </a:r>
          <a:r>
            <a:rPr lang="en-GB" b="1"/>
            <a:t>immune/autonomic changes</a:t>
          </a:r>
          <a:r>
            <a:rPr lang="en-GB"/>
            <a:t> </a:t>
          </a:r>
          <a:endParaRPr lang="en-US"/>
        </a:p>
      </dgm:t>
    </dgm:pt>
    <dgm:pt modelId="{65AB5C90-A522-4A42-8E1C-F479816354A0}" type="parTrans" cxnId="{5403A893-B9B7-4706-93A6-20CA81552893}">
      <dgm:prSet/>
      <dgm:spPr/>
      <dgm:t>
        <a:bodyPr/>
        <a:lstStyle/>
        <a:p>
          <a:endParaRPr lang="en-US"/>
        </a:p>
      </dgm:t>
    </dgm:pt>
    <dgm:pt modelId="{4592EA88-AB80-49F4-875B-A1D7F75C0EF8}" type="sibTrans" cxnId="{5403A893-B9B7-4706-93A6-20CA81552893}">
      <dgm:prSet/>
      <dgm:spPr/>
      <dgm:t>
        <a:bodyPr/>
        <a:lstStyle/>
        <a:p>
          <a:endParaRPr lang="en-US"/>
        </a:p>
      </dgm:t>
    </dgm:pt>
    <dgm:pt modelId="{F3810EA1-133C-42CD-B4B5-5406C21A12D7}">
      <dgm:prSet/>
      <dgm:spPr/>
      <dgm:t>
        <a:bodyPr/>
        <a:lstStyle/>
        <a:p>
          <a:pPr>
            <a:defRPr cap="all"/>
          </a:pPr>
          <a:r>
            <a:rPr lang="en-GB"/>
            <a:t>→ </a:t>
          </a:r>
          <a:r>
            <a:rPr lang="en-GB" b="1"/>
            <a:t>central nervous system sensitisation</a:t>
          </a:r>
          <a:r>
            <a:rPr lang="en-GB"/>
            <a:t> </a:t>
          </a:r>
          <a:endParaRPr lang="en-US"/>
        </a:p>
      </dgm:t>
    </dgm:pt>
    <dgm:pt modelId="{C6F617C3-CCC8-4975-8D1C-06CB37CA0781}" type="parTrans" cxnId="{5AAFF81E-A171-434D-89DA-08DCB54B7AA2}">
      <dgm:prSet/>
      <dgm:spPr/>
      <dgm:t>
        <a:bodyPr/>
        <a:lstStyle/>
        <a:p>
          <a:endParaRPr lang="en-US"/>
        </a:p>
      </dgm:t>
    </dgm:pt>
    <dgm:pt modelId="{0D0FDF41-EFF5-4037-9C4B-0E7D5F488166}" type="sibTrans" cxnId="{5AAFF81E-A171-434D-89DA-08DCB54B7AA2}">
      <dgm:prSet/>
      <dgm:spPr/>
      <dgm:t>
        <a:bodyPr/>
        <a:lstStyle/>
        <a:p>
          <a:endParaRPr lang="en-US"/>
        </a:p>
      </dgm:t>
    </dgm:pt>
    <dgm:pt modelId="{5EAEC4A5-E3D4-4CFD-98A1-C3D5676FFA56}">
      <dgm:prSet/>
      <dgm:spPr/>
      <dgm:t>
        <a:bodyPr/>
        <a:lstStyle/>
        <a:p>
          <a:pPr>
            <a:defRPr cap="all"/>
          </a:pPr>
          <a:r>
            <a:rPr lang="en-GB" dirty="0"/>
            <a:t>→ </a:t>
          </a:r>
          <a:r>
            <a:rPr lang="en-GB" b="1" dirty="0"/>
            <a:t>persistent symptom loops</a:t>
          </a:r>
          <a:endParaRPr lang="en-US" b="1" dirty="0"/>
        </a:p>
      </dgm:t>
    </dgm:pt>
    <dgm:pt modelId="{7851B981-675E-4AC4-A94E-7BDC75D1941F}" type="parTrans" cxnId="{000F74BB-627D-4FD6-B2E4-88436873D1E8}">
      <dgm:prSet/>
      <dgm:spPr/>
      <dgm:t>
        <a:bodyPr/>
        <a:lstStyle/>
        <a:p>
          <a:endParaRPr lang="en-US"/>
        </a:p>
      </dgm:t>
    </dgm:pt>
    <dgm:pt modelId="{AB02C254-7CDE-420A-8FE9-A79C96C300D3}" type="sibTrans" cxnId="{000F74BB-627D-4FD6-B2E4-88436873D1E8}">
      <dgm:prSet/>
      <dgm:spPr/>
      <dgm:t>
        <a:bodyPr/>
        <a:lstStyle/>
        <a:p>
          <a:endParaRPr lang="en-US"/>
        </a:p>
      </dgm:t>
    </dgm:pt>
    <dgm:pt modelId="{6B0EE019-8D1C-4EFF-9AA4-AC4F820F4478}" type="pres">
      <dgm:prSet presAssocID="{DC1A2F10-7CBD-4825-B4F1-07F35D3ED795}" presName="hierChild1" presStyleCnt="0">
        <dgm:presLayoutVars>
          <dgm:chPref val="1"/>
          <dgm:dir/>
          <dgm:animOne val="branch"/>
          <dgm:animLvl val="lvl"/>
          <dgm:resizeHandles/>
        </dgm:presLayoutVars>
      </dgm:prSet>
      <dgm:spPr/>
    </dgm:pt>
    <dgm:pt modelId="{31468849-F6BE-44E8-83E9-53A5D70EE442}" type="pres">
      <dgm:prSet presAssocID="{7C8EF71D-126D-421D-88B6-E41DF287AA6D}" presName="hierRoot1" presStyleCnt="0"/>
      <dgm:spPr/>
    </dgm:pt>
    <dgm:pt modelId="{185F0CD4-1509-4469-97B5-E01257EA6098}" type="pres">
      <dgm:prSet presAssocID="{7C8EF71D-126D-421D-88B6-E41DF287AA6D}" presName="composite" presStyleCnt="0"/>
      <dgm:spPr/>
    </dgm:pt>
    <dgm:pt modelId="{B6FCEB82-6609-4953-9C2E-FC3B354030B3}" type="pres">
      <dgm:prSet presAssocID="{7C8EF71D-126D-421D-88B6-E41DF287AA6D}" presName="background" presStyleLbl="node0" presStyleIdx="0" presStyleCnt="4"/>
      <dgm:spPr/>
    </dgm:pt>
    <dgm:pt modelId="{C301BC9B-77FB-4D76-9A56-F4FB3F415E56}" type="pres">
      <dgm:prSet presAssocID="{7C8EF71D-126D-421D-88B6-E41DF287AA6D}" presName="text" presStyleLbl="fgAcc0" presStyleIdx="0" presStyleCnt="4">
        <dgm:presLayoutVars>
          <dgm:chPref val="3"/>
        </dgm:presLayoutVars>
      </dgm:prSet>
      <dgm:spPr/>
    </dgm:pt>
    <dgm:pt modelId="{1C734D30-2027-483A-82E0-8CA9F3719703}" type="pres">
      <dgm:prSet presAssocID="{7C8EF71D-126D-421D-88B6-E41DF287AA6D}" presName="hierChild2" presStyleCnt="0"/>
      <dgm:spPr/>
    </dgm:pt>
    <dgm:pt modelId="{8DC74030-A7BD-4FAB-A0FD-FB76A284CEA5}" type="pres">
      <dgm:prSet presAssocID="{35970756-88F8-4D28-8BD1-1AF61B68D257}" presName="hierRoot1" presStyleCnt="0"/>
      <dgm:spPr/>
    </dgm:pt>
    <dgm:pt modelId="{D9EF7555-E28E-4499-AC5A-2FB9BF787CF5}" type="pres">
      <dgm:prSet presAssocID="{35970756-88F8-4D28-8BD1-1AF61B68D257}" presName="composite" presStyleCnt="0"/>
      <dgm:spPr/>
    </dgm:pt>
    <dgm:pt modelId="{9C637873-998B-4DFE-A4CB-11D90804F1FE}" type="pres">
      <dgm:prSet presAssocID="{35970756-88F8-4D28-8BD1-1AF61B68D257}" presName="background" presStyleLbl="node0" presStyleIdx="1" presStyleCnt="4"/>
      <dgm:spPr/>
    </dgm:pt>
    <dgm:pt modelId="{1C950830-49AF-4D53-98ED-578FF67C2640}" type="pres">
      <dgm:prSet presAssocID="{35970756-88F8-4D28-8BD1-1AF61B68D257}" presName="text" presStyleLbl="fgAcc0" presStyleIdx="1" presStyleCnt="4">
        <dgm:presLayoutVars>
          <dgm:chPref val="3"/>
        </dgm:presLayoutVars>
      </dgm:prSet>
      <dgm:spPr/>
    </dgm:pt>
    <dgm:pt modelId="{403B2424-CA7B-48A4-B931-ACA5B33B3712}" type="pres">
      <dgm:prSet presAssocID="{35970756-88F8-4D28-8BD1-1AF61B68D257}" presName="hierChild2" presStyleCnt="0"/>
      <dgm:spPr/>
    </dgm:pt>
    <dgm:pt modelId="{1008C080-C3CC-4EA0-A8E1-30C0644E793D}" type="pres">
      <dgm:prSet presAssocID="{F3810EA1-133C-42CD-B4B5-5406C21A12D7}" presName="hierRoot1" presStyleCnt="0"/>
      <dgm:spPr/>
    </dgm:pt>
    <dgm:pt modelId="{F3C8D1B0-4B5E-4F77-980E-A71E7C2210E8}" type="pres">
      <dgm:prSet presAssocID="{F3810EA1-133C-42CD-B4B5-5406C21A12D7}" presName="composite" presStyleCnt="0"/>
      <dgm:spPr/>
    </dgm:pt>
    <dgm:pt modelId="{F304F68A-4EAC-4545-9B23-87B2B03AB841}" type="pres">
      <dgm:prSet presAssocID="{F3810EA1-133C-42CD-B4B5-5406C21A12D7}" presName="background" presStyleLbl="node0" presStyleIdx="2" presStyleCnt="4"/>
      <dgm:spPr/>
    </dgm:pt>
    <dgm:pt modelId="{85C26591-8B2F-4AF6-8AF6-5A20890DECA7}" type="pres">
      <dgm:prSet presAssocID="{F3810EA1-133C-42CD-B4B5-5406C21A12D7}" presName="text" presStyleLbl="fgAcc0" presStyleIdx="2" presStyleCnt="4">
        <dgm:presLayoutVars>
          <dgm:chPref val="3"/>
        </dgm:presLayoutVars>
      </dgm:prSet>
      <dgm:spPr/>
    </dgm:pt>
    <dgm:pt modelId="{34FF5BF3-519F-4D1A-A450-4E2B49D5FFA7}" type="pres">
      <dgm:prSet presAssocID="{F3810EA1-133C-42CD-B4B5-5406C21A12D7}" presName="hierChild2" presStyleCnt="0"/>
      <dgm:spPr/>
    </dgm:pt>
    <dgm:pt modelId="{C7FF6055-6DB4-4022-ACFC-649BE2C6FA86}" type="pres">
      <dgm:prSet presAssocID="{5EAEC4A5-E3D4-4CFD-98A1-C3D5676FFA56}" presName="hierRoot1" presStyleCnt="0"/>
      <dgm:spPr/>
    </dgm:pt>
    <dgm:pt modelId="{53B6B811-5696-48EF-85A1-54F79FA4B7B1}" type="pres">
      <dgm:prSet presAssocID="{5EAEC4A5-E3D4-4CFD-98A1-C3D5676FFA56}" presName="composite" presStyleCnt="0"/>
      <dgm:spPr/>
    </dgm:pt>
    <dgm:pt modelId="{E42FF0D1-7ECC-4C23-9C95-ED260284E813}" type="pres">
      <dgm:prSet presAssocID="{5EAEC4A5-E3D4-4CFD-98A1-C3D5676FFA56}" presName="background" presStyleLbl="node0" presStyleIdx="3" presStyleCnt="4"/>
      <dgm:spPr/>
    </dgm:pt>
    <dgm:pt modelId="{56A42F2D-064E-4A63-8D61-0A0AD9AA5570}" type="pres">
      <dgm:prSet presAssocID="{5EAEC4A5-E3D4-4CFD-98A1-C3D5676FFA56}" presName="text" presStyleLbl="fgAcc0" presStyleIdx="3" presStyleCnt="4">
        <dgm:presLayoutVars>
          <dgm:chPref val="3"/>
        </dgm:presLayoutVars>
      </dgm:prSet>
      <dgm:spPr/>
    </dgm:pt>
    <dgm:pt modelId="{4035B669-EB68-4533-87A8-D8959E8CEAA2}" type="pres">
      <dgm:prSet presAssocID="{5EAEC4A5-E3D4-4CFD-98A1-C3D5676FFA56}" presName="hierChild2" presStyleCnt="0"/>
      <dgm:spPr/>
    </dgm:pt>
  </dgm:ptLst>
  <dgm:cxnLst>
    <dgm:cxn modelId="{5AAFF81E-A171-434D-89DA-08DCB54B7AA2}" srcId="{DC1A2F10-7CBD-4825-B4F1-07F35D3ED795}" destId="{F3810EA1-133C-42CD-B4B5-5406C21A12D7}" srcOrd="2" destOrd="0" parTransId="{C6F617C3-CCC8-4975-8D1C-06CB37CA0781}" sibTransId="{0D0FDF41-EFF5-4037-9C4B-0E7D5F488166}"/>
    <dgm:cxn modelId="{54862D34-EA3A-46FF-953C-FEA61BCF1238}" type="presOf" srcId="{7C8EF71D-126D-421D-88B6-E41DF287AA6D}" destId="{C301BC9B-77FB-4D76-9A56-F4FB3F415E56}" srcOrd="0" destOrd="0" presId="urn:microsoft.com/office/officeart/2005/8/layout/hierarchy1"/>
    <dgm:cxn modelId="{52FCDC70-C92C-44A1-AB03-646044952E03}" srcId="{DC1A2F10-7CBD-4825-B4F1-07F35D3ED795}" destId="{7C8EF71D-126D-421D-88B6-E41DF287AA6D}" srcOrd="0" destOrd="0" parTransId="{0882954F-85D1-4721-AB65-07E49CEA0830}" sibTransId="{5AE7F5BB-EBC5-4C33-A219-57AAC9EDE60D}"/>
    <dgm:cxn modelId="{5403A893-B9B7-4706-93A6-20CA81552893}" srcId="{DC1A2F10-7CBD-4825-B4F1-07F35D3ED795}" destId="{35970756-88F8-4D28-8BD1-1AF61B68D257}" srcOrd="1" destOrd="0" parTransId="{65AB5C90-A522-4A42-8E1C-F479816354A0}" sibTransId="{4592EA88-AB80-49F4-875B-A1D7F75C0EF8}"/>
    <dgm:cxn modelId="{06518795-3BE0-42CD-A8DB-8307AD59DE81}" type="presOf" srcId="{5EAEC4A5-E3D4-4CFD-98A1-C3D5676FFA56}" destId="{56A42F2D-064E-4A63-8D61-0A0AD9AA5570}" srcOrd="0" destOrd="0" presId="urn:microsoft.com/office/officeart/2005/8/layout/hierarchy1"/>
    <dgm:cxn modelId="{8FF42BB5-17ED-4723-9269-D3BC50228989}" type="presOf" srcId="{DC1A2F10-7CBD-4825-B4F1-07F35D3ED795}" destId="{6B0EE019-8D1C-4EFF-9AA4-AC4F820F4478}" srcOrd="0" destOrd="0" presId="urn:microsoft.com/office/officeart/2005/8/layout/hierarchy1"/>
    <dgm:cxn modelId="{000F74BB-627D-4FD6-B2E4-88436873D1E8}" srcId="{DC1A2F10-7CBD-4825-B4F1-07F35D3ED795}" destId="{5EAEC4A5-E3D4-4CFD-98A1-C3D5676FFA56}" srcOrd="3" destOrd="0" parTransId="{7851B981-675E-4AC4-A94E-7BDC75D1941F}" sibTransId="{AB02C254-7CDE-420A-8FE9-A79C96C300D3}"/>
    <dgm:cxn modelId="{E42BF6C4-1C63-4A02-9973-D697EFCF09CE}" type="presOf" srcId="{35970756-88F8-4D28-8BD1-1AF61B68D257}" destId="{1C950830-49AF-4D53-98ED-578FF67C2640}" srcOrd="0" destOrd="0" presId="urn:microsoft.com/office/officeart/2005/8/layout/hierarchy1"/>
    <dgm:cxn modelId="{90F914D7-43AE-4E78-BE4D-CFC30A869259}" type="presOf" srcId="{F3810EA1-133C-42CD-B4B5-5406C21A12D7}" destId="{85C26591-8B2F-4AF6-8AF6-5A20890DECA7}" srcOrd="0" destOrd="0" presId="urn:microsoft.com/office/officeart/2005/8/layout/hierarchy1"/>
    <dgm:cxn modelId="{47A4DAA0-59DA-42E5-91E4-B2CDBAB316C6}" type="presParOf" srcId="{6B0EE019-8D1C-4EFF-9AA4-AC4F820F4478}" destId="{31468849-F6BE-44E8-83E9-53A5D70EE442}" srcOrd="0" destOrd="0" presId="urn:microsoft.com/office/officeart/2005/8/layout/hierarchy1"/>
    <dgm:cxn modelId="{5D19DC07-BA7F-4723-BF31-F71B652F5713}" type="presParOf" srcId="{31468849-F6BE-44E8-83E9-53A5D70EE442}" destId="{185F0CD4-1509-4469-97B5-E01257EA6098}" srcOrd="0" destOrd="0" presId="urn:microsoft.com/office/officeart/2005/8/layout/hierarchy1"/>
    <dgm:cxn modelId="{E7E306FB-0E61-4B9D-BC5F-42FB8158A1EA}" type="presParOf" srcId="{185F0CD4-1509-4469-97B5-E01257EA6098}" destId="{B6FCEB82-6609-4953-9C2E-FC3B354030B3}" srcOrd="0" destOrd="0" presId="urn:microsoft.com/office/officeart/2005/8/layout/hierarchy1"/>
    <dgm:cxn modelId="{07A95CC4-3798-4569-AA61-901625ADBDC7}" type="presParOf" srcId="{185F0CD4-1509-4469-97B5-E01257EA6098}" destId="{C301BC9B-77FB-4D76-9A56-F4FB3F415E56}" srcOrd="1" destOrd="0" presId="urn:microsoft.com/office/officeart/2005/8/layout/hierarchy1"/>
    <dgm:cxn modelId="{DE939AC4-B9A6-411E-A32A-8F7D3CA5919E}" type="presParOf" srcId="{31468849-F6BE-44E8-83E9-53A5D70EE442}" destId="{1C734D30-2027-483A-82E0-8CA9F3719703}" srcOrd="1" destOrd="0" presId="urn:microsoft.com/office/officeart/2005/8/layout/hierarchy1"/>
    <dgm:cxn modelId="{E48E216B-174F-4DAC-AB22-F85A17BAFB8E}" type="presParOf" srcId="{6B0EE019-8D1C-4EFF-9AA4-AC4F820F4478}" destId="{8DC74030-A7BD-4FAB-A0FD-FB76A284CEA5}" srcOrd="1" destOrd="0" presId="urn:microsoft.com/office/officeart/2005/8/layout/hierarchy1"/>
    <dgm:cxn modelId="{7261AC8B-34AE-41BC-AE37-538477174FC2}" type="presParOf" srcId="{8DC74030-A7BD-4FAB-A0FD-FB76A284CEA5}" destId="{D9EF7555-E28E-4499-AC5A-2FB9BF787CF5}" srcOrd="0" destOrd="0" presId="urn:microsoft.com/office/officeart/2005/8/layout/hierarchy1"/>
    <dgm:cxn modelId="{345F0FB5-0B6E-4E1C-84A6-47E7DF9CF730}" type="presParOf" srcId="{D9EF7555-E28E-4499-AC5A-2FB9BF787CF5}" destId="{9C637873-998B-4DFE-A4CB-11D90804F1FE}" srcOrd="0" destOrd="0" presId="urn:microsoft.com/office/officeart/2005/8/layout/hierarchy1"/>
    <dgm:cxn modelId="{E3D6B475-AD92-48D1-B391-09525CD9BCCF}" type="presParOf" srcId="{D9EF7555-E28E-4499-AC5A-2FB9BF787CF5}" destId="{1C950830-49AF-4D53-98ED-578FF67C2640}" srcOrd="1" destOrd="0" presId="urn:microsoft.com/office/officeart/2005/8/layout/hierarchy1"/>
    <dgm:cxn modelId="{36EE77E3-5E6D-4C30-A785-6F48B0515070}" type="presParOf" srcId="{8DC74030-A7BD-4FAB-A0FD-FB76A284CEA5}" destId="{403B2424-CA7B-48A4-B931-ACA5B33B3712}" srcOrd="1" destOrd="0" presId="urn:microsoft.com/office/officeart/2005/8/layout/hierarchy1"/>
    <dgm:cxn modelId="{C51BD724-4092-4809-A61C-A95FFA372F2A}" type="presParOf" srcId="{6B0EE019-8D1C-4EFF-9AA4-AC4F820F4478}" destId="{1008C080-C3CC-4EA0-A8E1-30C0644E793D}" srcOrd="2" destOrd="0" presId="urn:microsoft.com/office/officeart/2005/8/layout/hierarchy1"/>
    <dgm:cxn modelId="{879A37FA-5584-45C9-8D0D-3ACE3C237B94}" type="presParOf" srcId="{1008C080-C3CC-4EA0-A8E1-30C0644E793D}" destId="{F3C8D1B0-4B5E-4F77-980E-A71E7C2210E8}" srcOrd="0" destOrd="0" presId="urn:microsoft.com/office/officeart/2005/8/layout/hierarchy1"/>
    <dgm:cxn modelId="{EA98391C-7415-4653-9E0D-863E6A573D61}" type="presParOf" srcId="{F3C8D1B0-4B5E-4F77-980E-A71E7C2210E8}" destId="{F304F68A-4EAC-4545-9B23-87B2B03AB841}" srcOrd="0" destOrd="0" presId="urn:microsoft.com/office/officeart/2005/8/layout/hierarchy1"/>
    <dgm:cxn modelId="{930E0896-5FA4-42D2-B22F-D206FAEA7207}" type="presParOf" srcId="{F3C8D1B0-4B5E-4F77-980E-A71E7C2210E8}" destId="{85C26591-8B2F-4AF6-8AF6-5A20890DECA7}" srcOrd="1" destOrd="0" presId="urn:microsoft.com/office/officeart/2005/8/layout/hierarchy1"/>
    <dgm:cxn modelId="{1F0EC1ED-AC7E-4D17-9876-ED824EE7B361}" type="presParOf" srcId="{1008C080-C3CC-4EA0-A8E1-30C0644E793D}" destId="{34FF5BF3-519F-4D1A-A450-4E2B49D5FFA7}" srcOrd="1" destOrd="0" presId="urn:microsoft.com/office/officeart/2005/8/layout/hierarchy1"/>
    <dgm:cxn modelId="{FEDDCB69-EB69-456B-BB51-9E4419CFC014}" type="presParOf" srcId="{6B0EE019-8D1C-4EFF-9AA4-AC4F820F4478}" destId="{C7FF6055-6DB4-4022-ACFC-649BE2C6FA86}" srcOrd="3" destOrd="0" presId="urn:microsoft.com/office/officeart/2005/8/layout/hierarchy1"/>
    <dgm:cxn modelId="{D6CA04C2-49B1-4D29-A300-CD61E74FEE15}" type="presParOf" srcId="{C7FF6055-6DB4-4022-ACFC-649BE2C6FA86}" destId="{53B6B811-5696-48EF-85A1-54F79FA4B7B1}" srcOrd="0" destOrd="0" presId="urn:microsoft.com/office/officeart/2005/8/layout/hierarchy1"/>
    <dgm:cxn modelId="{CFA3CBBE-E8F5-4594-8AFF-F008880A5BEC}" type="presParOf" srcId="{53B6B811-5696-48EF-85A1-54F79FA4B7B1}" destId="{E42FF0D1-7ECC-4C23-9C95-ED260284E813}" srcOrd="0" destOrd="0" presId="urn:microsoft.com/office/officeart/2005/8/layout/hierarchy1"/>
    <dgm:cxn modelId="{8DB331AA-54C4-4FC0-A996-2D930EED7C20}" type="presParOf" srcId="{53B6B811-5696-48EF-85A1-54F79FA4B7B1}" destId="{56A42F2D-064E-4A63-8D61-0A0AD9AA5570}" srcOrd="1" destOrd="0" presId="urn:microsoft.com/office/officeart/2005/8/layout/hierarchy1"/>
    <dgm:cxn modelId="{9EB061BD-C764-4BFD-A58F-2F00805B3675}" type="presParOf" srcId="{C7FF6055-6DB4-4022-ACFC-649BE2C6FA86}" destId="{4035B669-EB68-4533-87A8-D8959E8CEAA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B28EC-3EAA-4574-959D-A086326F8714}">
      <dsp:nvSpPr>
        <dsp:cNvPr id="0" name=""/>
        <dsp:cNvSpPr/>
      </dsp:nvSpPr>
      <dsp:spPr>
        <a:xfrm>
          <a:off x="2728549" y="74444"/>
          <a:ext cx="2717374" cy="163042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Check baseline beliefs </a:t>
          </a:r>
        </a:p>
        <a:p>
          <a:pPr marL="0" lvl="0" indent="0" algn="ctr" defTabSz="622300">
            <a:lnSpc>
              <a:spcPct val="90000"/>
            </a:lnSpc>
            <a:spcBef>
              <a:spcPct val="0"/>
            </a:spcBef>
            <a:spcAft>
              <a:spcPct val="35000"/>
            </a:spcAft>
            <a:buNone/>
          </a:pPr>
          <a:r>
            <a:rPr lang="en-GB" sz="1400" b="1" kern="1200" dirty="0"/>
            <a:t>and views </a:t>
          </a:r>
        </a:p>
      </dsp:txBody>
      <dsp:txXfrm>
        <a:off x="2728549" y="74444"/>
        <a:ext cx="2717374" cy="1630424"/>
      </dsp:txXfrm>
    </dsp:sp>
    <dsp:sp modelId="{AC027DAA-80DD-4B9F-BBE9-ED4FD9540719}">
      <dsp:nvSpPr>
        <dsp:cNvPr id="0" name=""/>
        <dsp:cNvSpPr/>
      </dsp:nvSpPr>
      <dsp:spPr>
        <a:xfrm>
          <a:off x="5837824" y="74444"/>
          <a:ext cx="2717374" cy="1630424"/>
        </a:xfrm>
        <a:prstGeom prst="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Equity and rare disease</a:t>
          </a:r>
        </a:p>
        <a:p>
          <a:pPr marL="0" lvl="0" indent="0" algn="ctr" defTabSz="622300">
            <a:lnSpc>
              <a:spcPct val="90000"/>
            </a:lnSpc>
            <a:spcBef>
              <a:spcPct val="0"/>
            </a:spcBef>
            <a:spcAft>
              <a:spcPct val="35000"/>
            </a:spcAft>
            <a:buNone/>
          </a:pPr>
          <a:r>
            <a:rPr lang="en-GB" sz="1400" b="1" kern="1200" dirty="0"/>
            <a:t> “mental screen”</a:t>
          </a:r>
        </a:p>
      </dsp:txBody>
      <dsp:txXfrm>
        <a:off x="5837824" y="74444"/>
        <a:ext cx="2717374" cy="1630424"/>
      </dsp:txXfrm>
    </dsp:sp>
    <dsp:sp modelId="{F048766E-AB39-47FB-894D-56A281EAB9EB}">
      <dsp:nvSpPr>
        <dsp:cNvPr id="0" name=""/>
        <dsp:cNvSpPr/>
      </dsp:nvSpPr>
      <dsp:spPr>
        <a:xfrm>
          <a:off x="1436003" y="1903145"/>
          <a:ext cx="2717374" cy="1630424"/>
        </a:xfrm>
        <a:prstGeom prst="rect">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Believe and validate</a:t>
          </a:r>
        </a:p>
        <a:p>
          <a:pPr marL="0" lvl="0" indent="0" algn="ctr" defTabSz="622300">
            <a:lnSpc>
              <a:spcPct val="90000"/>
            </a:lnSpc>
            <a:spcBef>
              <a:spcPct val="0"/>
            </a:spcBef>
            <a:spcAft>
              <a:spcPct val="35000"/>
            </a:spcAft>
            <a:buNone/>
          </a:pPr>
          <a:r>
            <a:rPr lang="en-GB" sz="1400" kern="1200" dirty="0"/>
            <a:t>Be humble and remain curious  </a:t>
          </a:r>
        </a:p>
      </dsp:txBody>
      <dsp:txXfrm>
        <a:off x="1436003" y="1903145"/>
        <a:ext cx="2717374" cy="1630424"/>
      </dsp:txXfrm>
    </dsp:sp>
    <dsp:sp modelId="{2A24B359-06DD-4E3F-87A1-6CE1BEF810AE}">
      <dsp:nvSpPr>
        <dsp:cNvPr id="0" name=""/>
        <dsp:cNvSpPr/>
      </dsp:nvSpPr>
      <dsp:spPr>
        <a:xfrm>
          <a:off x="7305641" y="1903139"/>
          <a:ext cx="2717374" cy="1630424"/>
        </a:xfrm>
        <a:prstGeom prst="rect">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Provide explanation for symptoms </a:t>
          </a:r>
        </a:p>
        <a:p>
          <a:pPr marL="0" lvl="0" indent="0" algn="ctr" defTabSz="622300">
            <a:lnSpc>
              <a:spcPct val="90000"/>
            </a:lnSpc>
            <a:spcBef>
              <a:spcPct val="0"/>
            </a:spcBef>
            <a:spcAft>
              <a:spcPct val="35000"/>
            </a:spcAft>
            <a:buNone/>
          </a:pPr>
          <a:r>
            <a:rPr lang="en-GB" sz="1400" kern="1200" dirty="0"/>
            <a:t>using  autoimmune, </a:t>
          </a:r>
        </a:p>
        <a:p>
          <a:pPr marL="0" lvl="0" indent="0" algn="ctr" defTabSz="622300">
            <a:lnSpc>
              <a:spcPct val="90000"/>
            </a:lnSpc>
            <a:spcBef>
              <a:spcPct val="0"/>
            </a:spcBef>
            <a:spcAft>
              <a:spcPct val="35000"/>
            </a:spcAft>
            <a:buNone/>
          </a:pPr>
          <a:r>
            <a:rPr lang="en-GB" sz="1400" kern="1200" dirty="0"/>
            <a:t>hypersensitive nervous system</a:t>
          </a:r>
        </a:p>
      </dsp:txBody>
      <dsp:txXfrm>
        <a:off x="7305641" y="1903139"/>
        <a:ext cx="2717374" cy="1630424"/>
      </dsp:txXfrm>
    </dsp:sp>
    <dsp:sp modelId="{91577109-AC63-4FE9-B281-60E193AA2153}">
      <dsp:nvSpPr>
        <dsp:cNvPr id="0" name=""/>
        <dsp:cNvSpPr/>
      </dsp:nvSpPr>
      <dsp:spPr>
        <a:xfrm>
          <a:off x="4390469" y="1903139"/>
          <a:ext cx="2717374" cy="1630424"/>
        </a:xfrm>
        <a:prstGeom prst="rect">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Personalised approach </a:t>
          </a:r>
        </a:p>
        <a:p>
          <a:pPr marL="0" lvl="0" indent="0" algn="ctr" defTabSz="622300">
            <a:lnSpc>
              <a:spcPct val="90000"/>
            </a:lnSpc>
            <a:spcBef>
              <a:spcPct val="0"/>
            </a:spcBef>
            <a:spcAft>
              <a:spcPct val="35000"/>
            </a:spcAft>
            <a:buNone/>
          </a:pPr>
          <a:r>
            <a:rPr lang="en-GB" sz="1400" kern="1200" dirty="0"/>
            <a:t>Offer diagnosis if person wants diagnosis</a:t>
          </a:r>
        </a:p>
        <a:p>
          <a:pPr marL="0" lvl="0" indent="0" algn="ctr" defTabSz="622300">
            <a:lnSpc>
              <a:spcPct val="90000"/>
            </a:lnSpc>
            <a:spcBef>
              <a:spcPct val="0"/>
            </a:spcBef>
            <a:spcAft>
              <a:spcPct val="35000"/>
            </a:spcAft>
            <a:buNone/>
          </a:pPr>
          <a:r>
            <a:rPr lang="en-GB" sz="1400" kern="1200" dirty="0"/>
            <a:t>Develop a shared and evolving formulation</a:t>
          </a:r>
        </a:p>
      </dsp:txBody>
      <dsp:txXfrm>
        <a:off x="4390469" y="1903139"/>
        <a:ext cx="2717374" cy="1630424"/>
      </dsp:txXfrm>
    </dsp:sp>
    <dsp:sp modelId="{A5F682C4-D307-4E8F-9983-B467254828A9}">
      <dsp:nvSpPr>
        <dsp:cNvPr id="0" name=""/>
        <dsp:cNvSpPr/>
      </dsp:nvSpPr>
      <dsp:spPr>
        <a:xfrm>
          <a:off x="2962651" y="3604031"/>
          <a:ext cx="2717374" cy="1630424"/>
        </a:xfrm>
        <a:prstGeom prst="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Consider whether any psychiatric comorbidity </a:t>
          </a:r>
          <a:r>
            <a:rPr lang="en-GB" sz="1400" kern="1200" dirty="0"/>
            <a:t>is required to be treated with medication or CBT referral</a:t>
          </a:r>
        </a:p>
      </dsp:txBody>
      <dsp:txXfrm>
        <a:off x="2962651" y="3604031"/>
        <a:ext cx="2717374" cy="1630424"/>
      </dsp:txXfrm>
    </dsp:sp>
    <dsp:sp modelId="{4A35A142-6A41-4A4D-AC30-229C8191E6A9}">
      <dsp:nvSpPr>
        <dsp:cNvPr id="0" name=""/>
        <dsp:cNvSpPr/>
      </dsp:nvSpPr>
      <dsp:spPr>
        <a:xfrm>
          <a:off x="132315" y="3605118"/>
          <a:ext cx="2717374" cy="1630424"/>
        </a:xfrm>
        <a:prstGeom prst="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Offer CBT or  compassion-focused therapy techniques          to co-create solutions</a:t>
          </a:r>
        </a:p>
      </dsp:txBody>
      <dsp:txXfrm>
        <a:off x="132315" y="3605118"/>
        <a:ext cx="2717374" cy="1630424"/>
      </dsp:txXfrm>
    </dsp:sp>
    <dsp:sp modelId="{790304B0-9A6C-4598-A601-FF7F986CCEFB}">
      <dsp:nvSpPr>
        <dsp:cNvPr id="0" name=""/>
        <dsp:cNvSpPr/>
      </dsp:nvSpPr>
      <dsp:spPr>
        <a:xfrm>
          <a:off x="5827226" y="3622335"/>
          <a:ext cx="2717374" cy="1630424"/>
        </a:xfrm>
        <a:prstGeom prst="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Proactive follow-up arranged- </a:t>
          </a:r>
          <a:r>
            <a:rPr lang="en-GB" sz="1400" kern="1200" dirty="0"/>
            <a:t>disconnect provision of care  from symptoms</a:t>
          </a:r>
          <a:endParaRPr lang="en-US" sz="1400" kern="1200" dirty="0"/>
        </a:p>
      </dsp:txBody>
      <dsp:txXfrm>
        <a:off x="5827226" y="3622335"/>
        <a:ext cx="2717374" cy="1630424"/>
      </dsp:txXfrm>
    </dsp:sp>
    <dsp:sp modelId="{42F5C83B-EE50-4434-9BA6-80CF02B4272E}">
      <dsp:nvSpPr>
        <dsp:cNvPr id="0" name=""/>
        <dsp:cNvSpPr/>
      </dsp:nvSpPr>
      <dsp:spPr>
        <a:xfrm>
          <a:off x="8780938" y="3603813"/>
          <a:ext cx="2717374" cy="1630424"/>
        </a:xfrm>
        <a:prstGeom prst="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Continuity</a:t>
          </a:r>
        </a:p>
        <a:p>
          <a:pPr marL="0" lvl="0" indent="0" algn="ctr" defTabSz="622300">
            <a:lnSpc>
              <a:spcPct val="90000"/>
            </a:lnSpc>
            <a:spcBef>
              <a:spcPct val="0"/>
            </a:spcBef>
            <a:spcAft>
              <a:spcPct val="35000"/>
            </a:spcAft>
            <a:buNone/>
          </a:pPr>
          <a:r>
            <a:rPr lang="en-GB" sz="1400" b="1" kern="1200" dirty="0"/>
            <a:t> </a:t>
          </a:r>
          <a:r>
            <a:rPr lang="en-GB" sz="1400" b="0" kern="1200" dirty="0"/>
            <a:t>ensure</a:t>
          </a:r>
          <a:r>
            <a:rPr lang="en-GB" sz="1400" b="1" kern="1200" dirty="0"/>
            <a:t> </a:t>
          </a:r>
          <a:r>
            <a:rPr lang="en-GB" sz="1400" kern="1200" dirty="0"/>
            <a:t>same 1-2 clinicians to allow for </a:t>
          </a:r>
          <a:r>
            <a:rPr lang="en-GB" sz="1400" b="1" kern="1200" dirty="0"/>
            <a:t>longitudinal therapeutic assessment </a:t>
          </a:r>
          <a:r>
            <a:rPr lang="en-GB" sz="1400" kern="1200" dirty="0"/>
            <a:t>and management, build trust and allow for changes of time</a:t>
          </a:r>
          <a:br>
            <a:rPr lang="en-GB" sz="1400" kern="1200" dirty="0"/>
          </a:br>
          <a:endParaRPr lang="en-US" sz="1400" kern="1200" dirty="0"/>
        </a:p>
      </dsp:txBody>
      <dsp:txXfrm>
        <a:off x="8780938" y="3603813"/>
        <a:ext cx="2717374" cy="16304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B6DBA1-6C1F-49D0-8EA8-D37111ED15D8}">
      <dsp:nvSpPr>
        <dsp:cNvPr id="0" name=""/>
        <dsp:cNvSpPr/>
      </dsp:nvSpPr>
      <dsp:spPr>
        <a:xfrm>
          <a:off x="0" y="531"/>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23E03E5-EA04-4BB1-A987-B63C03BD9335}">
      <dsp:nvSpPr>
        <dsp:cNvPr id="0" name=""/>
        <dsp:cNvSpPr/>
      </dsp:nvSpPr>
      <dsp:spPr>
        <a:xfrm>
          <a:off x="0" y="531"/>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Am I over-investigating?</a:t>
          </a:r>
        </a:p>
      </dsp:txBody>
      <dsp:txXfrm>
        <a:off x="0" y="531"/>
        <a:ext cx="10515600" cy="621467"/>
      </dsp:txXfrm>
    </dsp:sp>
    <dsp:sp modelId="{5C2C8D06-90DC-4E8A-9A93-691A46EADD09}">
      <dsp:nvSpPr>
        <dsp:cNvPr id="0" name=""/>
        <dsp:cNvSpPr/>
      </dsp:nvSpPr>
      <dsp:spPr>
        <a:xfrm>
          <a:off x="0" y="621999"/>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3CE9210E-5519-4C80-BE97-C24A6618C238}">
      <dsp:nvSpPr>
        <dsp:cNvPr id="0" name=""/>
        <dsp:cNvSpPr/>
      </dsp:nvSpPr>
      <dsp:spPr>
        <a:xfrm>
          <a:off x="0" y="621999"/>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Am I missing </a:t>
          </a:r>
          <a:r>
            <a:rPr lang="en-US" sz="1900" b="1" kern="1200" dirty="0"/>
            <a:t>biological factors (e.g. hormonal, underrepresentation in research)?</a:t>
          </a:r>
          <a:endParaRPr lang="en-US" sz="1900" kern="1200" dirty="0"/>
        </a:p>
      </dsp:txBody>
      <dsp:txXfrm>
        <a:off x="0" y="621999"/>
        <a:ext cx="10515600" cy="621467"/>
      </dsp:txXfrm>
    </dsp:sp>
    <dsp:sp modelId="{D7ECA27D-18FB-44B9-8A6E-050D59FDB506}">
      <dsp:nvSpPr>
        <dsp:cNvPr id="0" name=""/>
        <dsp:cNvSpPr/>
      </dsp:nvSpPr>
      <dsp:spPr>
        <a:xfrm>
          <a:off x="0" y="1243467"/>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B66CFC8-E142-4700-BE49-9AF85962ED06}">
      <dsp:nvSpPr>
        <dsp:cNvPr id="0" name=""/>
        <dsp:cNvSpPr/>
      </dsp:nvSpPr>
      <dsp:spPr>
        <a:xfrm>
          <a:off x="0" y="1243467"/>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Am I misinterpreting/missing </a:t>
          </a:r>
          <a:r>
            <a:rPr lang="en-US" sz="1900" b="1" kern="1200" dirty="0"/>
            <a:t>neurodivergent communication or sensory sensitivities?</a:t>
          </a:r>
          <a:endParaRPr lang="en-US" sz="1900" kern="1200" dirty="0"/>
        </a:p>
      </dsp:txBody>
      <dsp:txXfrm>
        <a:off x="0" y="1243467"/>
        <a:ext cx="10515600" cy="621467"/>
      </dsp:txXfrm>
    </dsp:sp>
    <dsp:sp modelId="{75758D48-FD1D-45E2-952C-CBD87D3AE675}">
      <dsp:nvSpPr>
        <dsp:cNvPr id="0" name=""/>
        <dsp:cNvSpPr/>
      </dsp:nvSpPr>
      <dsp:spPr>
        <a:xfrm>
          <a:off x="0" y="1864935"/>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A35CC46-9B66-4E61-B331-493E07ADBF7C}">
      <dsp:nvSpPr>
        <dsp:cNvPr id="0" name=""/>
        <dsp:cNvSpPr/>
      </dsp:nvSpPr>
      <dsp:spPr>
        <a:xfrm>
          <a:off x="0" y="1864935"/>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Am I dismissing a plausible rare condition too early?</a:t>
          </a:r>
        </a:p>
      </dsp:txBody>
      <dsp:txXfrm>
        <a:off x="0" y="1864935"/>
        <a:ext cx="10515600" cy="621467"/>
      </dsp:txXfrm>
    </dsp:sp>
    <dsp:sp modelId="{9F7990FF-5CFD-4F0B-948E-FEFCDA8546C9}">
      <dsp:nvSpPr>
        <dsp:cNvPr id="0" name=""/>
        <dsp:cNvSpPr/>
      </dsp:nvSpPr>
      <dsp:spPr>
        <a:xfrm>
          <a:off x="0" y="2486402"/>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D3E9D810-7F75-4AE7-83F2-00B48A74EA56}">
      <dsp:nvSpPr>
        <dsp:cNvPr id="0" name=""/>
        <dsp:cNvSpPr/>
      </dsp:nvSpPr>
      <dsp:spPr>
        <a:xfrm>
          <a:off x="0" y="2486402"/>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Am I </a:t>
          </a:r>
          <a:r>
            <a:rPr lang="en-US" sz="1900" b="1" kern="1200"/>
            <a:t>underestimating symptoms due to cultural or racial bias?</a:t>
          </a:r>
          <a:endParaRPr lang="en-US" sz="1900" kern="1200"/>
        </a:p>
      </dsp:txBody>
      <dsp:txXfrm>
        <a:off x="0" y="2486402"/>
        <a:ext cx="10515600" cy="621467"/>
      </dsp:txXfrm>
    </dsp:sp>
    <dsp:sp modelId="{BB3A6EDA-BD79-495D-95D1-55C4A8D4137B}">
      <dsp:nvSpPr>
        <dsp:cNvPr id="0" name=""/>
        <dsp:cNvSpPr/>
      </dsp:nvSpPr>
      <dsp:spPr>
        <a:xfrm>
          <a:off x="0" y="3107870"/>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721E710B-79ED-4FD1-9B37-52FE536A405B}">
      <dsp:nvSpPr>
        <dsp:cNvPr id="0" name=""/>
        <dsp:cNvSpPr/>
      </dsp:nvSpPr>
      <dsp:spPr>
        <a:xfrm>
          <a:off x="0" y="3107870"/>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dirty="0"/>
            <a:t>Am I sure that my </a:t>
          </a:r>
          <a:r>
            <a:rPr lang="en-GB" sz="1900" b="1" kern="1200" dirty="0"/>
            <a:t>Evidence Based Medicine doesn’t have gaps </a:t>
          </a:r>
          <a:r>
            <a:rPr lang="en-GB" sz="1900" kern="1200" dirty="0"/>
            <a:t>in the way the research was done?</a:t>
          </a:r>
        </a:p>
      </dsp:txBody>
      <dsp:txXfrm>
        <a:off x="0" y="3107870"/>
        <a:ext cx="10515600" cy="621467"/>
      </dsp:txXfrm>
    </dsp:sp>
    <dsp:sp modelId="{3D8ED639-33E2-4754-AE43-8A7FF8586762}">
      <dsp:nvSpPr>
        <dsp:cNvPr id="0" name=""/>
        <dsp:cNvSpPr/>
      </dsp:nvSpPr>
      <dsp:spPr>
        <a:xfrm>
          <a:off x="0" y="3729338"/>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421DF733-7916-466C-99B5-3683CBB61D3D}">
      <dsp:nvSpPr>
        <dsp:cNvPr id="0" name=""/>
        <dsp:cNvSpPr/>
      </dsp:nvSpPr>
      <dsp:spPr>
        <a:xfrm>
          <a:off x="0" y="3729338"/>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Have I ensured the patient </a:t>
          </a:r>
          <a:r>
            <a:rPr lang="en-US" sz="1900" b="1" kern="1200" dirty="0"/>
            <a:t>felt heard and understood?</a:t>
          </a:r>
          <a:endParaRPr lang="en-US" sz="1900" kern="1200" dirty="0"/>
        </a:p>
      </dsp:txBody>
      <dsp:txXfrm>
        <a:off x="0" y="3729338"/>
        <a:ext cx="10515600" cy="6214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9C39A-82CC-4FF0-A7F6-FBC594231738}">
      <dsp:nvSpPr>
        <dsp:cNvPr id="0" name=""/>
        <dsp:cNvSpPr/>
      </dsp:nvSpPr>
      <dsp:spPr>
        <a:xfrm>
          <a:off x="0" y="137328"/>
          <a:ext cx="5115491" cy="113373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0" i="0" kern="1200"/>
            <a:t>Up to 5.5 times more males than females are used in cell and animal research </a:t>
          </a:r>
          <a:endParaRPr lang="en-US" sz="1600" kern="1200"/>
        </a:p>
      </dsp:txBody>
      <dsp:txXfrm>
        <a:off x="55344" y="192672"/>
        <a:ext cx="5004803" cy="1023042"/>
      </dsp:txXfrm>
    </dsp:sp>
    <dsp:sp modelId="{BE627C6C-F09B-491C-AD1C-E6CA966AB1C9}">
      <dsp:nvSpPr>
        <dsp:cNvPr id="0" name=""/>
        <dsp:cNvSpPr/>
      </dsp:nvSpPr>
      <dsp:spPr>
        <a:xfrm>
          <a:off x="0" y="1317139"/>
          <a:ext cx="5115491" cy="1133730"/>
        </a:xfrm>
        <a:prstGeom prst="roundRect">
          <a:avLst/>
        </a:prstGeom>
        <a:solidFill>
          <a:schemeClr val="accent2">
            <a:hueOff val="-486521"/>
            <a:satOff val="-4245"/>
            <a:lumOff val="-5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0" i="0" kern="1200" dirty="0"/>
            <a:t>In phase I clinical trials, around 20% of participants are women </a:t>
          </a:r>
          <a:endParaRPr lang="en-US" sz="1600" kern="1200" dirty="0"/>
        </a:p>
      </dsp:txBody>
      <dsp:txXfrm>
        <a:off x="55344" y="1372483"/>
        <a:ext cx="5004803" cy="1023042"/>
      </dsp:txXfrm>
    </dsp:sp>
    <dsp:sp modelId="{EE9C2862-8831-4EFA-933B-57E5B947C62B}">
      <dsp:nvSpPr>
        <dsp:cNvPr id="0" name=""/>
        <dsp:cNvSpPr/>
      </dsp:nvSpPr>
      <dsp:spPr>
        <a:xfrm>
          <a:off x="0" y="2496949"/>
          <a:ext cx="5115491" cy="1133730"/>
        </a:xfrm>
        <a:prstGeom prst="roundRect">
          <a:avLst/>
        </a:prstGeom>
        <a:solidFill>
          <a:schemeClr val="accent2">
            <a:hueOff val="-973042"/>
            <a:satOff val="-8489"/>
            <a:lumOff val="-10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0" i="0" kern="1200"/>
            <a:t>MESSAGE’s preliminary research in 2021 showed that none of the 17 largest UK medical research funders, nor the UK’s key regulatory bodies, required researchers to account for sex and gender in their studies.</a:t>
          </a:r>
          <a:endParaRPr lang="en-US" sz="1600" kern="1200"/>
        </a:p>
      </dsp:txBody>
      <dsp:txXfrm>
        <a:off x="55344" y="2552293"/>
        <a:ext cx="5004803" cy="1023042"/>
      </dsp:txXfrm>
    </dsp:sp>
    <dsp:sp modelId="{E8E0B8A1-4688-48E2-92A5-0F086659E55A}">
      <dsp:nvSpPr>
        <dsp:cNvPr id="0" name=""/>
        <dsp:cNvSpPr/>
      </dsp:nvSpPr>
      <dsp:spPr>
        <a:xfrm>
          <a:off x="0" y="3676759"/>
          <a:ext cx="5115491" cy="1133730"/>
        </a:xfrm>
        <a:prstGeom prst="roundRect">
          <a:avLst/>
        </a:prstGeom>
        <a:solidFill>
          <a:schemeClr val="accent2">
            <a:hueOff val="-1459563"/>
            <a:satOff val="-12734"/>
            <a:lumOff val="-16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0" i="0" kern="1200"/>
            <a:t>A growing amount of evidence is highlighting how sex and gender can affect health outcomes – it is clear that something must change.</a:t>
          </a:r>
          <a:endParaRPr lang="en-US" sz="1600" kern="1200" dirty="0"/>
        </a:p>
      </dsp:txBody>
      <dsp:txXfrm>
        <a:off x="55344" y="3732103"/>
        <a:ext cx="5004803" cy="10230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D7B99D-1423-47D9-A9DC-CC126BC15C4C}">
      <dsp:nvSpPr>
        <dsp:cNvPr id="0" name=""/>
        <dsp:cNvSpPr/>
      </dsp:nvSpPr>
      <dsp:spPr>
        <a:xfrm>
          <a:off x="0" y="678052"/>
          <a:ext cx="2264647" cy="1358788"/>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1. </a:t>
          </a:r>
          <a:r>
            <a:rPr lang="en-GB" sz="1400" b="1" kern="1200" dirty="0"/>
            <a:t>National implementation </a:t>
          </a:r>
          <a:r>
            <a:rPr lang="en-GB" sz="1400" kern="1200" dirty="0"/>
            <a:t>of initiatives that lay the foundation for improvement in women’s mental health. </a:t>
          </a:r>
          <a:endParaRPr lang="en-US" sz="1400" kern="1200" dirty="0"/>
        </a:p>
      </dsp:txBody>
      <dsp:txXfrm>
        <a:off x="0" y="678052"/>
        <a:ext cx="2264647" cy="1358788"/>
      </dsp:txXfrm>
    </dsp:sp>
    <dsp:sp modelId="{6C706490-562E-410D-BA42-57CE86063E82}">
      <dsp:nvSpPr>
        <dsp:cNvPr id="0" name=""/>
        <dsp:cNvSpPr/>
      </dsp:nvSpPr>
      <dsp:spPr>
        <a:xfrm>
          <a:off x="2491111" y="678052"/>
          <a:ext cx="2264647" cy="1358788"/>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2. Acknowledge and respond to </a:t>
          </a:r>
          <a:r>
            <a:rPr lang="en-GB" sz="1400" b="1" kern="1200" dirty="0"/>
            <a:t>gender-based violence</a:t>
          </a:r>
          <a:r>
            <a:rPr lang="en-GB" sz="1400" kern="1200" dirty="0"/>
            <a:t> as a major </a:t>
          </a:r>
          <a:r>
            <a:rPr lang="en-GB" sz="1400" b="1" kern="1200" dirty="0"/>
            <a:t>public health issue </a:t>
          </a:r>
          <a:r>
            <a:rPr lang="en-GB" sz="1400" kern="1200" dirty="0"/>
            <a:t>for women </a:t>
          </a:r>
          <a:endParaRPr lang="en-US" sz="1400" kern="1200" dirty="0"/>
        </a:p>
      </dsp:txBody>
      <dsp:txXfrm>
        <a:off x="2491111" y="678052"/>
        <a:ext cx="2264647" cy="1358788"/>
      </dsp:txXfrm>
    </dsp:sp>
    <dsp:sp modelId="{1CD94EA3-F143-471F-9DD3-735DFCF344BA}">
      <dsp:nvSpPr>
        <dsp:cNvPr id="0" name=""/>
        <dsp:cNvSpPr/>
      </dsp:nvSpPr>
      <dsp:spPr>
        <a:xfrm>
          <a:off x="4982223" y="678052"/>
          <a:ext cx="2264647" cy="1358788"/>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3 Create safe, </a:t>
          </a:r>
          <a:r>
            <a:rPr lang="en-GB" sz="1400" b="1" kern="1200" dirty="0"/>
            <a:t>trauma-informed </a:t>
          </a:r>
          <a:r>
            <a:rPr lang="en-GB" sz="1400" kern="1200" dirty="0"/>
            <a:t>and therapeutic mental health services for women </a:t>
          </a:r>
          <a:endParaRPr lang="en-US" sz="1400" kern="1200" dirty="0"/>
        </a:p>
      </dsp:txBody>
      <dsp:txXfrm>
        <a:off x="4982223" y="678052"/>
        <a:ext cx="2264647" cy="1358788"/>
      </dsp:txXfrm>
    </dsp:sp>
    <dsp:sp modelId="{5FA6BE2B-73AA-4CA6-834A-E6662D075D6E}">
      <dsp:nvSpPr>
        <dsp:cNvPr id="0" name=""/>
        <dsp:cNvSpPr/>
      </dsp:nvSpPr>
      <dsp:spPr>
        <a:xfrm>
          <a:off x="1245555" y="2263305"/>
          <a:ext cx="2264647" cy="135878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4. </a:t>
          </a:r>
          <a:r>
            <a:rPr lang="en-GB" sz="1400" b="1" kern="1200" dirty="0"/>
            <a:t>Improve physical health outcomes </a:t>
          </a:r>
          <a:r>
            <a:rPr lang="en-GB" sz="1400" kern="1200" dirty="0"/>
            <a:t>for women with severe mental illness (SMI) and/or trauma histories </a:t>
          </a:r>
          <a:endParaRPr lang="en-US" sz="1400" kern="1200" dirty="0"/>
        </a:p>
      </dsp:txBody>
      <dsp:txXfrm>
        <a:off x="1245555" y="2263305"/>
        <a:ext cx="2264647" cy="1358788"/>
      </dsp:txXfrm>
    </dsp:sp>
    <dsp:sp modelId="{40350088-A161-4701-8E2F-5B5DDB63705B}">
      <dsp:nvSpPr>
        <dsp:cNvPr id="0" name=""/>
        <dsp:cNvSpPr/>
      </dsp:nvSpPr>
      <dsp:spPr>
        <a:xfrm>
          <a:off x="3736667" y="2263305"/>
          <a:ext cx="2264647" cy="1358788"/>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5. Support a </a:t>
          </a:r>
          <a:r>
            <a:rPr lang="en-GB" sz="1400" b="1" kern="1200" dirty="0"/>
            <a:t>workforce </a:t>
          </a:r>
          <a:r>
            <a:rPr lang="en-GB" sz="1400" kern="1200" dirty="0"/>
            <a:t>equipped to deliver women-centred care.</a:t>
          </a:r>
          <a:endParaRPr lang="en-US" sz="1400" kern="1200" dirty="0"/>
        </a:p>
      </dsp:txBody>
      <dsp:txXfrm>
        <a:off x="3736667" y="2263305"/>
        <a:ext cx="2264647" cy="13587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572A9-4754-48DB-B9EB-0439525D629E}">
      <dsp:nvSpPr>
        <dsp:cNvPr id="0" name=""/>
        <dsp:cNvSpPr/>
      </dsp:nvSpPr>
      <dsp:spPr>
        <a:xfrm>
          <a:off x="240695" y="0"/>
          <a:ext cx="1402736" cy="1402716"/>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Sensory sensitivities </a:t>
          </a:r>
        </a:p>
      </dsp:txBody>
      <dsp:txXfrm>
        <a:off x="446121" y="205423"/>
        <a:ext cx="991884" cy="991870"/>
      </dsp:txXfrm>
    </dsp:sp>
    <dsp:sp modelId="{4A63304F-D7CB-490E-AEC9-CBBC9960EA4B}">
      <dsp:nvSpPr>
        <dsp:cNvPr id="0" name=""/>
        <dsp:cNvSpPr/>
      </dsp:nvSpPr>
      <dsp:spPr>
        <a:xfrm>
          <a:off x="956047" y="904057"/>
          <a:ext cx="1402736" cy="1402716"/>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Social interactions</a:t>
          </a:r>
        </a:p>
      </dsp:txBody>
      <dsp:txXfrm>
        <a:off x="1161473" y="1109480"/>
        <a:ext cx="991884" cy="991870"/>
      </dsp:txXfrm>
    </dsp:sp>
    <dsp:sp modelId="{A511C76E-8C7F-4C0F-A331-E391BC48DDFD}">
      <dsp:nvSpPr>
        <dsp:cNvPr id="0" name=""/>
        <dsp:cNvSpPr/>
      </dsp:nvSpPr>
      <dsp:spPr>
        <a:xfrm>
          <a:off x="1724860" y="0"/>
          <a:ext cx="1402736" cy="1402716"/>
        </a:xfrm>
        <a:prstGeom prst="ellipse">
          <a:avLst/>
        </a:prstGeom>
        <a:solidFill>
          <a:schemeClr val="accent4">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Repetitive behaviours and special interests</a:t>
          </a:r>
        </a:p>
      </dsp:txBody>
      <dsp:txXfrm>
        <a:off x="1930286" y="205423"/>
        <a:ext cx="991884" cy="9918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572A9-4754-48DB-B9EB-0439525D629E}">
      <dsp:nvSpPr>
        <dsp:cNvPr id="0" name=""/>
        <dsp:cNvSpPr/>
      </dsp:nvSpPr>
      <dsp:spPr>
        <a:xfrm>
          <a:off x="240695" y="0"/>
          <a:ext cx="1402736" cy="1402716"/>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Sensory sensitivities </a:t>
          </a:r>
        </a:p>
      </dsp:txBody>
      <dsp:txXfrm>
        <a:off x="446121" y="205423"/>
        <a:ext cx="991884" cy="991870"/>
      </dsp:txXfrm>
    </dsp:sp>
    <dsp:sp modelId="{4A63304F-D7CB-490E-AEC9-CBBC9960EA4B}">
      <dsp:nvSpPr>
        <dsp:cNvPr id="0" name=""/>
        <dsp:cNvSpPr/>
      </dsp:nvSpPr>
      <dsp:spPr>
        <a:xfrm>
          <a:off x="956047" y="904057"/>
          <a:ext cx="1402736" cy="1402716"/>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Social interactions</a:t>
          </a:r>
        </a:p>
      </dsp:txBody>
      <dsp:txXfrm>
        <a:off x="1161473" y="1109480"/>
        <a:ext cx="991884" cy="991870"/>
      </dsp:txXfrm>
    </dsp:sp>
    <dsp:sp modelId="{A511C76E-8C7F-4C0F-A331-E391BC48DDFD}">
      <dsp:nvSpPr>
        <dsp:cNvPr id="0" name=""/>
        <dsp:cNvSpPr/>
      </dsp:nvSpPr>
      <dsp:spPr>
        <a:xfrm>
          <a:off x="1724860" y="0"/>
          <a:ext cx="1402736" cy="1402716"/>
        </a:xfrm>
        <a:prstGeom prst="ellipse">
          <a:avLst/>
        </a:prstGeom>
        <a:solidFill>
          <a:schemeClr val="accent4">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Repetitive behaviours and special interests</a:t>
          </a:r>
        </a:p>
      </dsp:txBody>
      <dsp:txXfrm>
        <a:off x="1930286" y="205423"/>
        <a:ext cx="991884" cy="9918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572A9-4754-48DB-B9EB-0439525D629E}">
      <dsp:nvSpPr>
        <dsp:cNvPr id="0" name=""/>
        <dsp:cNvSpPr/>
      </dsp:nvSpPr>
      <dsp:spPr>
        <a:xfrm>
          <a:off x="240695" y="0"/>
          <a:ext cx="1402736" cy="1402716"/>
        </a:xfrm>
        <a:prstGeom prst="ellipse">
          <a:avLst/>
        </a:prstGeom>
        <a:solidFill>
          <a:schemeClr val="accent1">
            <a:shade val="80000"/>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Inattention</a:t>
          </a:r>
        </a:p>
      </dsp:txBody>
      <dsp:txXfrm>
        <a:off x="446121" y="205423"/>
        <a:ext cx="991884" cy="991870"/>
      </dsp:txXfrm>
    </dsp:sp>
    <dsp:sp modelId="{4A63304F-D7CB-490E-AEC9-CBBC9960EA4B}">
      <dsp:nvSpPr>
        <dsp:cNvPr id="0" name=""/>
        <dsp:cNvSpPr/>
      </dsp:nvSpPr>
      <dsp:spPr>
        <a:xfrm>
          <a:off x="956047" y="904057"/>
          <a:ext cx="1402736" cy="1402716"/>
        </a:xfrm>
        <a:prstGeom prst="ellipse">
          <a:avLst/>
        </a:prstGeom>
        <a:solidFill>
          <a:schemeClr val="accent1">
            <a:shade val="80000"/>
            <a:alpha val="50000"/>
            <a:hueOff val="-104985"/>
            <a:satOff val="1505"/>
            <a:lumOff val="17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Hyperactivity</a:t>
          </a:r>
        </a:p>
      </dsp:txBody>
      <dsp:txXfrm>
        <a:off x="1161473" y="1109480"/>
        <a:ext cx="991884" cy="991870"/>
      </dsp:txXfrm>
    </dsp:sp>
    <dsp:sp modelId="{A511C76E-8C7F-4C0F-A331-E391BC48DDFD}">
      <dsp:nvSpPr>
        <dsp:cNvPr id="0" name=""/>
        <dsp:cNvSpPr/>
      </dsp:nvSpPr>
      <dsp:spPr>
        <a:xfrm>
          <a:off x="1724860" y="0"/>
          <a:ext cx="1402736" cy="1402716"/>
        </a:xfrm>
        <a:prstGeom prst="ellipse">
          <a:avLst/>
        </a:prstGeom>
        <a:solidFill>
          <a:schemeClr val="accent1">
            <a:shade val="80000"/>
            <a:alpha val="50000"/>
            <a:hueOff val="-104985"/>
            <a:satOff val="1505"/>
            <a:lumOff val="17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Impulsivity</a:t>
          </a:r>
        </a:p>
      </dsp:txBody>
      <dsp:txXfrm>
        <a:off x="1930286" y="205423"/>
        <a:ext cx="991884" cy="9918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572A9-4754-48DB-B9EB-0439525D629E}">
      <dsp:nvSpPr>
        <dsp:cNvPr id="0" name=""/>
        <dsp:cNvSpPr/>
      </dsp:nvSpPr>
      <dsp:spPr>
        <a:xfrm>
          <a:off x="240695" y="0"/>
          <a:ext cx="1402736" cy="1402716"/>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Sensory sensitivities </a:t>
          </a:r>
        </a:p>
      </dsp:txBody>
      <dsp:txXfrm>
        <a:off x="446121" y="205423"/>
        <a:ext cx="991884" cy="991870"/>
      </dsp:txXfrm>
    </dsp:sp>
    <dsp:sp modelId="{4A63304F-D7CB-490E-AEC9-CBBC9960EA4B}">
      <dsp:nvSpPr>
        <dsp:cNvPr id="0" name=""/>
        <dsp:cNvSpPr/>
      </dsp:nvSpPr>
      <dsp:spPr>
        <a:xfrm>
          <a:off x="956047" y="904057"/>
          <a:ext cx="1402736" cy="1402716"/>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Social interactions</a:t>
          </a:r>
        </a:p>
      </dsp:txBody>
      <dsp:txXfrm>
        <a:off x="1161473" y="1109480"/>
        <a:ext cx="991884" cy="991870"/>
      </dsp:txXfrm>
    </dsp:sp>
    <dsp:sp modelId="{A511C76E-8C7F-4C0F-A331-E391BC48DDFD}">
      <dsp:nvSpPr>
        <dsp:cNvPr id="0" name=""/>
        <dsp:cNvSpPr/>
      </dsp:nvSpPr>
      <dsp:spPr>
        <a:xfrm>
          <a:off x="1724860" y="0"/>
          <a:ext cx="1402736" cy="1402716"/>
        </a:xfrm>
        <a:prstGeom prst="ellipse">
          <a:avLst/>
        </a:prstGeom>
        <a:solidFill>
          <a:schemeClr val="accent4">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Repetitive behaviours and special interests</a:t>
          </a:r>
        </a:p>
      </dsp:txBody>
      <dsp:txXfrm>
        <a:off x="1930286" y="205423"/>
        <a:ext cx="991884" cy="99187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6572A9-4754-48DB-B9EB-0439525D629E}">
      <dsp:nvSpPr>
        <dsp:cNvPr id="0" name=""/>
        <dsp:cNvSpPr/>
      </dsp:nvSpPr>
      <dsp:spPr>
        <a:xfrm>
          <a:off x="240695" y="0"/>
          <a:ext cx="1402736" cy="1402716"/>
        </a:xfrm>
        <a:prstGeom prst="ellipse">
          <a:avLst/>
        </a:prstGeom>
        <a:solidFill>
          <a:schemeClr val="accent1">
            <a:shade val="80000"/>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Inattention</a:t>
          </a:r>
        </a:p>
      </dsp:txBody>
      <dsp:txXfrm>
        <a:off x="446121" y="205423"/>
        <a:ext cx="991884" cy="991870"/>
      </dsp:txXfrm>
    </dsp:sp>
    <dsp:sp modelId="{4A63304F-D7CB-490E-AEC9-CBBC9960EA4B}">
      <dsp:nvSpPr>
        <dsp:cNvPr id="0" name=""/>
        <dsp:cNvSpPr/>
      </dsp:nvSpPr>
      <dsp:spPr>
        <a:xfrm>
          <a:off x="956047" y="904057"/>
          <a:ext cx="1402736" cy="1402716"/>
        </a:xfrm>
        <a:prstGeom prst="ellipse">
          <a:avLst/>
        </a:prstGeom>
        <a:solidFill>
          <a:schemeClr val="accent1">
            <a:shade val="80000"/>
            <a:alpha val="50000"/>
            <a:hueOff val="-104985"/>
            <a:satOff val="1505"/>
            <a:lumOff val="17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Hyperactivity</a:t>
          </a:r>
        </a:p>
      </dsp:txBody>
      <dsp:txXfrm>
        <a:off x="1161473" y="1109480"/>
        <a:ext cx="991884" cy="991870"/>
      </dsp:txXfrm>
    </dsp:sp>
    <dsp:sp modelId="{A511C76E-8C7F-4C0F-A331-E391BC48DDFD}">
      <dsp:nvSpPr>
        <dsp:cNvPr id="0" name=""/>
        <dsp:cNvSpPr/>
      </dsp:nvSpPr>
      <dsp:spPr>
        <a:xfrm>
          <a:off x="1724860" y="0"/>
          <a:ext cx="1402736" cy="1402716"/>
        </a:xfrm>
        <a:prstGeom prst="ellipse">
          <a:avLst/>
        </a:prstGeom>
        <a:solidFill>
          <a:schemeClr val="accent1">
            <a:shade val="80000"/>
            <a:alpha val="50000"/>
            <a:hueOff val="-104985"/>
            <a:satOff val="1505"/>
            <a:lumOff val="17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Impulsivity</a:t>
          </a:r>
        </a:p>
      </dsp:txBody>
      <dsp:txXfrm>
        <a:off x="1930286" y="205423"/>
        <a:ext cx="991884" cy="9918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CEB82-6609-4953-9C2E-FC3B354030B3}">
      <dsp:nvSpPr>
        <dsp:cNvPr id="0" name=""/>
        <dsp:cNvSpPr/>
      </dsp:nvSpPr>
      <dsp:spPr>
        <a:xfrm>
          <a:off x="3201" y="998291"/>
          <a:ext cx="2285879" cy="145153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01BC9B-77FB-4D76-9A56-F4FB3F415E56}">
      <dsp:nvSpPr>
        <dsp:cNvPr id="0" name=""/>
        <dsp:cNvSpPr/>
      </dsp:nvSpPr>
      <dsp:spPr>
        <a:xfrm>
          <a:off x="257188" y="1239579"/>
          <a:ext cx="2285879" cy="145153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defRPr cap="all"/>
          </a:pPr>
          <a:r>
            <a:rPr lang="en-GB" sz="1600" b="1" kern="1200"/>
            <a:t>peripheral triggers</a:t>
          </a:r>
          <a:r>
            <a:rPr lang="en-GB" sz="1600" kern="1200"/>
            <a:t> (infection, injury, gut changes, etc.) </a:t>
          </a:r>
          <a:endParaRPr lang="en-US" sz="1600" kern="1200"/>
        </a:p>
      </dsp:txBody>
      <dsp:txXfrm>
        <a:off x="299702" y="1282093"/>
        <a:ext cx="2200851" cy="1366505"/>
      </dsp:txXfrm>
    </dsp:sp>
    <dsp:sp modelId="{9C637873-998B-4DFE-A4CB-11D90804F1FE}">
      <dsp:nvSpPr>
        <dsp:cNvPr id="0" name=""/>
        <dsp:cNvSpPr/>
      </dsp:nvSpPr>
      <dsp:spPr>
        <a:xfrm>
          <a:off x="2797054" y="998291"/>
          <a:ext cx="2285879" cy="145153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950830-49AF-4D53-98ED-578FF67C2640}">
      <dsp:nvSpPr>
        <dsp:cNvPr id="0" name=""/>
        <dsp:cNvSpPr/>
      </dsp:nvSpPr>
      <dsp:spPr>
        <a:xfrm>
          <a:off x="3051041" y="1239579"/>
          <a:ext cx="2285879" cy="145153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defRPr cap="all"/>
          </a:pPr>
          <a:r>
            <a:rPr lang="en-GB" sz="1600" kern="1200"/>
            <a:t>→ </a:t>
          </a:r>
          <a:r>
            <a:rPr lang="en-GB" sz="1600" b="1" kern="1200"/>
            <a:t>immune/autonomic changes</a:t>
          </a:r>
          <a:r>
            <a:rPr lang="en-GB" sz="1600" kern="1200"/>
            <a:t> </a:t>
          </a:r>
          <a:endParaRPr lang="en-US" sz="1600" kern="1200"/>
        </a:p>
      </dsp:txBody>
      <dsp:txXfrm>
        <a:off x="3093555" y="1282093"/>
        <a:ext cx="2200851" cy="1366505"/>
      </dsp:txXfrm>
    </dsp:sp>
    <dsp:sp modelId="{F304F68A-4EAC-4545-9B23-87B2B03AB841}">
      <dsp:nvSpPr>
        <dsp:cNvPr id="0" name=""/>
        <dsp:cNvSpPr/>
      </dsp:nvSpPr>
      <dsp:spPr>
        <a:xfrm>
          <a:off x="5590907" y="998291"/>
          <a:ext cx="2285879" cy="145153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C26591-8B2F-4AF6-8AF6-5A20890DECA7}">
      <dsp:nvSpPr>
        <dsp:cNvPr id="0" name=""/>
        <dsp:cNvSpPr/>
      </dsp:nvSpPr>
      <dsp:spPr>
        <a:xfrm>
          <a:off x="5844894" y="1239579"/>
          <a:ext cx="2285879" cy="145153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defRPr cap="all"/>
          </a:pPr>
          <a:r>
            <a:rPr lang="en-GB" sz="1600" kern="1200"/>
            <a:t>→ </a:t>
          </a:r>
          <a:r>
            <a:rPr lang="en-GB" sz="1600" b="1" kern="1200"/>
            <a:t>central nervous system sensitisation</a:t>
          </a:r>
          <a:r>
            <a:rPr lang="en-GB" sz="1600" kern="1200"/>
            <a:t> </a:t>
          </a:r>
          <a:endParaRPr lang="en-US" sz="1600" kern="1200"/>
        </a:p>
      </dsp:txBody>
      <dsp:txXfrm>
        <a:off x="5887408" y="1282093"/>
        <a:ext cx="2200851" cy="1366505"/>
      </dsp:txXfrm>
    </dsp:sp>
    <dsp:sp modelId="{E42FF0D1-7ECC-4C23-9C95-ED260284E813}">
      <dsp:nvSpPr>
        <dsp:cNvPr id="0" name=""/>
        <dsp:cNvSpPr/>
      </dsp:nvSpPr>
      <dsp:spPr>
        <a:xfrm>
          <a:off x="8384760" y="998291"/>
          <a:ext cx="2285879" cy="145153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A42F2D-064E-4A63-8D61-0A0AD9AA5570}">
      <dsp:nvSpPr>
        <dsp:cNvPr id="0" name=""/>
        <dsp:cNvSpPr/>
      </dsp:nvSpPr>
      <dsp:spPr>
        <a:xfrm>
          <a:off x="8638747" y="1239579"/>
          <a:ext cx="2285879" cy="145153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defRPr cap="all"/>
          </a:pPr>
          <a:r>
            <a:rPr lang="en-GB" sz="1600" kern="1200" dirty="0"/>
            <a:t>→ </a:t>
          </a:r>
          <a:r>
            <a:rPr lang="en-GB" sz="1600" b="1" kern="1200" dirty="0"/>
            <a:t>persistent symptom loops</a:t>
          </a:r>
          <a:endParaRPr lang="en-US" sz="1600" b="1" kern="1200" dirty="0"/>
        </a:p>
      </dsp:txBody>
      <dsp:txXfrm>
        <a:off x="8681261" y="1282093"/>
        <a:ext cx="2200851" cy="136650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5.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6.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7.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8.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2T13:34:41.785"/>
    </inkml:context>
    <inkml:brush xml:id="br0">
      <inkml:brushProperty name="width" value="0.035" units="cm"/>
      <inkml:brushProperty name="height" value="0.035" units="cm"/>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E6F0BD-4F2B-479B-AB3B-4A346B198519}" type="datetimeFigureOut">
              <a:rPr lang="en-GB" smtClean="0"/>
              <a:t>23/06/2026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524A3F-F90B-487F-A8D4-88F3D4A73931}" type="slidenum">
              <a:rPr lang="en-GB" smtClean="0"/>
              <a:t>‹#›</a:t>
            </a:fld>
            <a:endParaRPr lang="en-GB"/>
          </a:p>
        </p:txBody>
      </p:sp>
    </p:spTree>
    <p:extLst>
      <p:ext uri="{BB962C8B-B14F-4D97-AF65-F5344CB8AC3E}">
        <p14:creationId xmlns:p14="http://schemas.microsoft.com/office/powerpoint/2010/main" val="4149641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5524A3F-F90B-487F-A8D4-88F3D4A73931}" type="slidenum">
              <a:rPr lang="en-GB" smtClean="0"/>
              <a:t>6</a:t>
            </a:fld>
            <a:endParaRPr lang="en-GB"/>
          </a:p>
        </p:txBody>
      </p:sp>
    </p:spTree>
    <p:extLst>
      <p:ext uri="{BB962C8B-B14F-4D97-AF65-F5344CB8AC3E}">
        <p14:creationId xmlns:p14="http://schemas.microsoft.com/office/powerpoint/2010/main" val="2297104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D8452-5A55-3074-0606-519BF126E2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F5EA02-5070-BC3F-2C92-D5279DE3D8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C2056-72BD-6027-7E60-E5B9F4B2CAA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1233C59-E65F-BDE8-100B-23C49CD02AA1}"/>
              </a:ext>
            </a:extLst>
          </p:cNvPr>
          <p:cNvSpPr>
            <a:spLocks noGrp="1"/>
          </p:cNvSpPr>
          <p:nvPr>
            <p:ph type="sldNum" sz="quarter" idx="5"/>
          </p:nvPr>
        </p:nvSpPr>
        <p:spPr/>
        <p:txBody>
          <a:bodyPr/>
          <a:lstStyle/>
          <a:p>
            <a:fld id="{25524A3F-F90B-487F-A8D4-88F3D4A73931}" type="slidenum">
              <a:rPr lang="en-GB" smtClean="0"/>
              <a:t>7</a:t>
            </a:fld>
            <a:endParaRPr lang="en-GB"/>
          </a:p>
        </p:txBody>
      </p:sp>
    </p:spTree>
    <p:extLst>
      <p:ext uri="{BB962C8B-B14F-4D97-AF65-F5344CB8AC3E}">
        <p14:creationId xmlns:p14="http://schemas.microsoft.com/office/powerpoint/2010/main" val="4105765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55878-7F28-75CF-26E8-B545796F4C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4F0FAC-723E-6695-C18F-904604A09E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3556C1-8BA9-9168-782D-70704D86186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F449A04-BE41-F3CF-340C-5ACA24AF8C90}"/>
              </a:ext>
            </a:extLst>
          </p:cNvPr>
          <p:cNvSpPr>
            <a:spLocks noGrp="1"/>
          </p:cNvSpPr>
          <p:nvPr>
            <p:ph type="sldNum" sz="quarter" idx="5"/>
          </p:nvPr>
        </p:nvSpPr>
        <p:spPr/>
        <p:txBody>
          <a:bodyPr/>
          <a:lstStyle/>
          <a:p>
            <a:fld id="{25524A3F-F90B-487F-A8D4-88F3D4A73931}" type="slidenum">
              <a:rPr lang="en-GB" smtClean="0"/>
              <a:t>8</a:t>
            </a:fld>
            <a:endParaRPr lang="en-GB"/>
          </a:p>
        </p:txBody>
      </p:sp>
    </p:spTree>
    <p:extLst>
      <p:ext uri="{BB962C8B-B14F-4D97-AF65-F5344CB8AC3E}">
        <p14:creationId xmlns:p14="http://schemas.microsoft.com/office/powerpoint/2010/main" val="3970984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5524A3F-F90B-487F-A8D4-88F3D4A73931}" type="slidenum">
              <a:rPr lang="en-GB" smtClean="0"/>
              <a:t>9</a:t>
            </a:fld>
            <a:endParaRPr lang="en-GB"/>
          </a:p>
        </p:txBody>
      </p:sp>
    </p:spTree>
    <p:extLst>
      <p:ext uri="{BB962C8B-B14F-4D97-AF65-F5344CB8AC3E}">
        <p14:creationId xmlns:p14="http://schemas.microsoft.com/office/powerpoint/2010/main" val="438502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5524A3F-F90B-487F-A8D4-88F3D4A73931}" type="slidenum">
              <a:rPr lang="en-GB" smtClean="0"/>
              <a:t>10</a:t>
            </a:fld>
            <a:endParaRPr lang="en-GB"/>
          </a:p>
        </p:txBody>
      </p:sp>
    </p:spTree>
    <p:extLst>
      <p:ext uri="{BB962C8B-B14F-4D97-AF65-F5344CB8AC3E}">
        <p14:creationId xmlns:p14="http://schemas.microsoft.com/office/powerpoint/2010/main" val="1490930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7DE7E-05CE-45F7-0087-B5D9858AF1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BF0A07-AC4A-B167-52D7-3304108030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4CCD64-64C9-9849-FA5A-337B331A8A6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C6E18B-8B59-3090-E3F8-664B9607CA3E}"/>
              </a:ext>
            </a:extLst>
          </p:cNvPr>
          <p:cNvSpPr>
            <a:spLocks noGrp="1"/>
          </p:cNvSpPr>
          <p:nvPr>
            <p:ph type="sldNum" sz="quarter" idx="5"/>
          </p:nvPr>
        </p:nvSpPr>
        <p:spPr/>
        <p:txBody>
          <a:bodyPr/>
          <a:lstStyle/>
          <a:p>
            <a:fld id="{25524A3F-F90B-487F-A8D4-88F3D4A73931}" type="slidenum">
              <a:rPr lang="en-GB" smtClean="0"/>
              <a:t>11</a:t>
            </a:fld>
            <a:endParaRPr lang="en-GB"/>
          </a:p>
        </p:txBody>
      </p:sp>
    </p:spTree>
    <p:extLst>
      <p:ext uri="{BB962C8B-B14F-4D97-AF65-F5344CB8AC3E}">
        <p14:creationId xmlns:p14="http://schemas.microsoft.com/office/powerpoint/2010/main" val="3198337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5A0BF-E63C-F705-1B4E-E1E6719CB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AF257A-3B08-B453-300F-077C5FD6D2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0FE32D-951E-78B3-87D9-B395F85C36C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860AA5-EFB1-75D9-EFBD-56679E5775B6}"/>
              </a:ext>
            </a:extLst>
          </p:cNvPr>
          <p:cNvSpPr>
            <a:spLocks noGrp="1"/>
          </p:cNvSpPr>
          <p:nvPr>
            <p:ph type="sldNum" sz="quarter" idx="5"/>
          </p:nvPr>
        </p:nvSpPr>
        <p:spPr/>
        <p:txBody>
          <a:bodyPr/>
          <a:lstStyle/>
          <a:p>
            <a:fld id="{25524A3F-F90B-487F-A8D4-88F3D4A73931}" type="slidenum">
              <a:rPr lang="en-GB" smtClean="0"/>
              <a:t>12</a:t>
            </a:fld>
            <a:endParaRPr lang="en-GB"/>
          </a:p>
        </p:txBody>
      </p:sp>
    </p:spTree>
    <p:extLst>
      <p:ext uri="{BB962C8B-B14F-4D97-AF65-F5344CB8AC3E}">
        <p14:creationId xmlns:p14="http://schemas.microsoft.com/office/powerpoint/2010/main" val="732944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5524A3F-F90B-487F-A8D4-88F3D4A73931}" type="slidenum">
              <a:rPr lang="en-GB" smtClean="0"/>
              <a:t>17</a:t>
            </a:fld>
            <a:endParaRPr lang="en-GB"/>
          </a:p>
        </p:txBody>
      </p:sp>
    </p:spTree>
    <p:extLst>
      <p:ext uri="{BB962C8B-B14F-4D97-AF65-F5344CB8AC3E}">
        <p14:creationId xmlns:p14="http://schemas.microsoft.com/office/powerpoint/2010/main" val="1154214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5524A3F-F90B-487F-A8D4-88F3D4A73931}" type="slidenum">
              <a:rPr lang="en-GB" smtClean="0"/>
              <a:t>22</a:t>
            </a:fld>
            <a:endParaRPr lang="en-GB"/>
          </a:p>
        </p:txBody>
      </p:sp>
    </p:spTree>
    <p:extLst>
      <p:ext uri="{BB962C8B-B14F-4D97-AF65-F5344CB8AC3E}">
        <p14:creationId xmlns:p14="http://schemas.microsoft.com/office/powerpoint/2010/main" val="3601761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3580E-A199-3ABB-3E61-4D655E204B7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BDDF3FF7-4193-FBE3-5BA4-1F8C5B9467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1A05BB2B-132A-A511-3517-15B97BCB0D8C}"/>
              </a:ext>
            </a:extLst>
          </p:cNvPr>
          <p:cNvSpPr>
            <a:spLocks noGrp="1"/>
          </p:cNvSpPr>
          <p:nvPr>
            <p:ph type="dt" sz="half" idx="10"/>
          </p:nvPr>
        </p:nvSpPr>
        <p:spPr/>
        <p:txBody>
          <a:bodyPr/>
          <a:lstStyle/>
          <a:p>
            <a:fld id="{E1E45A48-234E-4A76-97B9-75E8B16FB866}" type="datetimeFigureOut">
              <a:rPr lang="en-GB" smtClean="0"/>
              <a:t>23/06/2026</a:t>
            </a:fld>
            <a:endParaRPr lang="en-GB"/>
          </a:p>
        </p:txBody>
      </p:sp>
      <p:sp>
        <p:nvSpPr>
          <p:cNvPr id="5" name="Footer Placeholder 4">
            <a:extLst>
              <a:ext uri="{FF2B5EF4-FFF2-40B4-BE49-F238E27FC236}">
                <a16:creationId xmlns:a16="http://schemas.microsoft.com/office/drawing/2014/main" id="{7F4673D0-A271-920C-EA0B-35920E1784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4E9525-6072-9E6C-96ED-88561D90AE72}"/>
              </a:ext>
            </a:extLst>
          </p:cNvPr>
          <p:cNvSpPr>
            <a:spLocks noGrp="1"/>
          </p:cNvSpPr>
          <p:nvPr>
            <p:ph type="sldNum" sz="quarter" idx="12"/>
          </p:nvPr>
        </p:nvSpPr>
        <p:spPr/>
        <p:txBody>
          <a:bodyPr/>
          <a:lstStyle/>
          <a:p>
            <a:fld id="{02B5E6FE-8F0C-4C0C-98FF-77889504E4FC}" type="slidenum">
              <a:rPr lang="en-GB" smtClean="0"/>
              <a:t>‹#›</a:t>
            </a:fld>
            <a:endParaRPr lang="en-GB"/>
          </a:p>
        </p:txBody>
      </p:sp>
    </p:spTree>
    <p:extLst>
      <p:ext uri="{BB962C8B-B14F-4D97-AF65-F5344CB8AC3E}">
        <p14:creationId xmlns:p14="http://schemas.microsoft.com/office/powerpoint/2010/main" val="2082108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4CB24-CC6A-7E39-344F-DCD7144CFB3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56942B6-6709-795F-FA78-447B9F53069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197F364-B53B-EFEE-DC34-4CA9D1A72D54}"/>
              </a:ext>
            </a:extLst>
          </p:cNvPr>
          <p:cNvSpPr>
            <a:spLocks noGrp="1"/>
          </p:cNvSpPr>
          <p:nvPr>
            <p:ph type="dt" sz="half" idx="10"/>
          </p:nvPr>
        </p:nvSpPr>
        <p:spPr/>
        <p:txBody>
          <a:bodyPr/>
          <a:lstStyle/>
          <a:p>
            <a:fld id="{E1E45A48-234E-4A76-97B9-75E8B16FB866}" type="datetimeFigureOut">
              <a:rPr lang="en-GB" smtClean="0"/>
              <a:t>23/06/2026</a:t>
            </a:fld>
            <a:endParaRPr lang="en-GB"/>
          </a:p>
        </p:txBody>
      </p:sp>
      <p:sp>
        <p:nvSpPr>
          <p:cNvPr id="5" name="Footer Placeholder 4">
            <a:extLst>
              <a:ext uri="{FF2B5EF4-FFF2-40B4-BE49-F238E27FC236}">
                <a16:creationId xmlns:a16="http://schemas.microsoft.com/office/drawing/2014/main" id="{E8195191-227D-977F-5213-5B58CC0059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9ADE9F-71E1-51BE-4576-4D945F7AC9D5}"/>
              </a:ext>
            </a:extLst>
          </p:cNvPr>
          <p:cNvSpPr>
            <a:spLocks noGrp="1"/>
          </p:cNvSpPr>
          <p:nvPr>
            <p:ph type="sldNum" sz="quarter" idx="12"/>
          </p:nvPr>
        </p:nvSpPr>
        <p:spPr/>
        <p:txBody>
          <a:bodyPr/>
          <a:lstStyle/>
          <a:p>
            <a:fld id="{02B5E6FE-8F0C-4C0C-98FF-77889504E4FC}" type="slidenum">
              <a:rPr lang="en-GB" smtClean="0"/>
              <a:t>‹#›</a:t>
            </a:fld>
            <a:endParaRPr lang="en-GB"/>
          </a:p>
        </p:txBody>
      </p:sp>
    </p:spTree>
    <p:extLst>
      <p:ext uri="{BB962C8B-B14F-4D97-AF65-F5344CB8AC3E}">
        <p14:creationId xmlns:p14="http://schemas.microsoft.com/office/powerpoint/2010/main" val="156555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EA81B4-088C-4EA9-ED8A-BDD9FB9F2A23}"/>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5A7D012-49F8-7F0A-4B0B-86A82B7B9F2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2DEF4C7-AEE8-B9AB-2927-3168901EA81F}"/>
              </a:ext>
            </a:extLst>
          </p:cNvPr>
          <p:cNvSpPr>
            <a:spLocks noGrp="1"/>
          </p:cNvSpPr>
          <p:nvPr>
            <p:ph type="dt" sz="half" idx="10"/>
          </p:nvPr>
        </p:nvSpPr>
        <p:spPr/>
        <p:txBody>
          <a:bodyPr/>
          <a:lstStyle/>
          <a:p>
            <a:fld id="{E1E45A48-234E-4A76-97B9-75E8B16FB866}" type="datetimeFigureOut">
              <a:rPr lang="en-GB" smtClean="0"/>
              <a:t>23/06/2026</a:t>
            </a:fld>
            <a:endParaRPr lang="en-GB"/>
          </a:p>
        </p:txBody>
      </p:sp>
      <p:sp>
        <p:nvSpPr>
          <p:cNvPr id="5" name="Footer Placeholder 4">
            <a:extLst>
              <a:ext uri="{FF2B5EF4-FFF2-40B4-BE49-F238E27FC236}">
                <a16:creationId xmlns:a16="http://schemas.microsoft.com/office/drawing/2014/main" id="{1FDCDD4A-A441-63EA-F59B-EE792ED104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AE04F4-6AA5-CB6D-9CB9-9CF1EE160AA3}"/>
              </a:ext>
            </a:extLst>
          </p:cNvPr>
          <p:cNvSpPr>
            <a:spLocks noGrp="1"/>
          </p:cNvSpPr>
          <p:nvPr>
            <p:ph type="sldNum" sz="quarter" idx="12"/>
          </p:nvPr>
        </p:nvSpPr>
        <p:spPr/>
        <p:txBody>
          <a:bodyPr/>
          <a:lstStyle/>
          <a:p>
            <a:fld id="{02B5E6FE-8F0C-4C0C-98FF-77889504E4FC}" type="slidenum">
              <a:rPr lang="en-GB" smtClean="0"/>
              <a:t>‹#›</a:t>
            </a:fld>
            <a:endParaRPr lang="en-GB"/>
          </a:p>
        </p:txBody>
      </p:sp>
    </p:spTree>
    <p:extLst>
      <p:ext uri="{BB962C8B-B14F-4D97-AF65-F5344CB8AC3E}">
        <p14:creationId xmlns:p14="http://schemas.microsoft.com/office/powerpoint/2010/main" val="2181940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FB77C-62E4-C3A1-28AF-9065C86D686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5C3B009-EB59-775A-4F09-8D9E44FADE3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B66E26A-3381-9B28-30F1-6B8F8225F97C}"/>
              </a:ext>
            </a:extLst>
          </p:cNvPr>
          <p:cNvSpPr>
            <a:spLocks noGrp="1"/>
          </p:cNvSpPr>
          <p:nvPr>
            <p:ph type="dt" sz="half" idx="10"/>
          </p:nvPr>
        </p:nvSpPr>
        <p:spPr/>
        <p:txBody>
          <a:bodyPr/>
          <a:lstStyle/>
          <a:p>
            <a:fld id="{E1E45A48-234E-4A76-97B9-75E8B16FB866}" type="datetimeFigureOut">
              <a:rPr lang="en-GB" smtClean="0"/>
              <a:t>23/06/2026</a:t>
            </a:fld>
            <a:endParaRPr lang="en-GB"/>
          </a:p>
        </p:txBody>
      </p:sp>
      <p:sp>
        <p:nvSpPr>
          <p:cNvPr id="5" name="Footer Placeholder 4">
            <a:extLst>
              <a:ext uri="{FF2B5EF4-FFF2-40B4-BE49-F238E27FC236}">
                <a16:creationId xmlns:a16="http://schemas.microsoft.com/office/drawing/2014/main" id="{5B7D6F77-8856-261B-6A43-AF97E029A7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25B193-3EFD-0D94-883B-A19C641CB36D}"/>
              </a:ext>
            </a:extLst>
          </p:cNvPr>
          <p:cNvSpPr>
            <a:spLocks noGrp="1"/>
          </p:cNvSpPr>
          <p:nvPr>
            <p:ph type="sldNum" sz="quarter" idx="12"/>
          </p:nvPr>
        </p:nvSpPr>
        <p:spPr/>
        <p:txBody>
          <a:bodyPr/>
          <a:lstStyle/>
          <a:p>
            <a:fld id="{02B5E6FE-8F0C-4C0C-98FF-77889504E4FC}" type="slidenum">
              <a:rPr lang="en-GB" smtClean="0"/>
              <a:t>‹#›</a:t>
            </a:fld>
            <a:endParaRPr lang="en-GB"/>
          </a:p>
        </p:txBody>
      </p:sp>
    </p:spTree>
    <p:extLst>
      <p:ext uri="{BB962C8B-B14F-4D97-AF65-F5344CB8AC3E}">
        <p14:creationId xmlns:p14="http://schemas.microsoft.com/office/powerpoint/2010/main" val="2338517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A7175-BB22-BABF-5CCC-4F49610179A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E1C3785-24C7-571A-EB1E-38FD1FF3498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C62A918-1157-F199-02FA-DDA1E00076D1}"/>
              </a:ext>
            </a:extLst>
          </p:cNvPr>
          <p:cNvSpPr>
            <a:spLocks noGrp="1"/>
          </p:cNvSpPr>
          <p:nvPr>
            <p:ph type="dt" sz="half" idx="10"/>
          </p:nvPr>
        </p:nvSpPr>
        <p:spPr/>
        <p:txBody>
          <a:bodyPr/>
          <a:lstStyle/>
          <a:p>
            <a:fld id="{E1E45A48-234E-4A76-97B9-75E8B16FB866}" type="datetimeFigureOut">
              <a:rPr lang="en-GB" smtClean="0"/>
              <a:t>23/06/2026</a:t>
            </a:fld>
            <a:endParaRPr lang="en-GB"/>
          </a:p>
        </p:txBody>
      </p:sp>
      <p:sp>
        <p:nvSpPr>
          <p:cNvPr id="5" name="Footer Placeholder 4">
            <a:extLst>
              <a:ext uri="{FF2B5EF4-FFF2-40B4-BE49-F238E27FC236}">
                <a16:creationId xmlns:a16="http://schemas.microsoft.com/office/drawing/2014/main" id="{D67C7374-0E63-AD84-D47A-F8714731B8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627D1D-FF64-637E-1AD0-DC85062858D0}"/>
              </a:ext>
            </a:extLst>
          </p:cNvPr>
          <p:cNvSpPr>
            <a:spLocks noGrp="1"/>
          </p:cNvSpPr>
          <p:nvPr>
            <p:ph type="sldNum" sz="quarter" idx="12"/>
          </p:nvPr>
        </p:nvSpPr>
        <p:spPr/>
        <p:txBody>
          <a:bodyPr/>
          <a:lstStyle/>
          <a:p>
            <a:fld id="{02B5E6FE-8F0C-4C0C-98FF-77889504E4FC}" type="slidenum">
              <a:rPr lang="en-GB" smtClean="0"/>
              <a:t>‹#›</a:t>
            </a:fld>
            <a:endParaRPr lang="en-GB"/>
          </a:p>
        </p:txBody>
      </p:sp>
    </p:spTree>
    <p:extLst>
      <p:ext uri="{BB962C8B-B14F-4D97-AF65-F5344CB8AC3E}">
        <p14:creationId xmlns:p14="http://schemas.microsoft.com/office/powerpoint/2010/main" val="2851457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F0C95-E678-7C03-F98C-11FE44599F9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1CD5A90-D284-C08A-0E7C-0EF032126AD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C5E977A-FDC1-2113-0F3E-E7AF92EE9EE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2D5F1FA-EDCD-C965-1751-15013D9991D1}"/>
              </a:ext>
            </a:extLst>
          </p:cNvPr>
          <p:cNvSpPr>
            <a:spLocks noGrp="1"/>
          </p:cNvSpPr>
          <p:nvPr>
            <p:ph type="dt" sz="half" idx="10"/>
          </p:nvPr>
        </p:nvSpPr>
        <p:spPr/>
        <p:txBody>
          <a:bodyPr/>
          <a:lstStyle/>
          <a:p>
            <a:fld id="{E1E45A48-234E-4A76-97B9-75E8B16FB866}" type="datetimeFigureOut">
              <a:rPr lang="en-GB" smtClean="0"/>
              <a:t>23/06/2026</a:t>
            </a:fld>
            <a:endParaRPr lang="en-GB"/>
          </a:p>
        </p:txBody>
      </p:sp>
      <p:sp>
        <p:nvSpPr>
          <p:cNvPr id="6" name="Footer Placeholder 5">
            <a:extLst>
              <a:ext uri="{FF2B5EF4-FFF2-40B4-BE49-F238E27FC236}">
                <a16:creationId xmlns:a16="http://schemas.microsoft.com/office/drawing/2014/main" id="{948EAC18-D90A-F97F-BDED-39103E4241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FA9BD4A-4885-5257-6843-EBE463F63BC2}"/>
              </a:ext>
            </a:extLst>
          </p:cNvPr>
          <p:cNvSpPr>
            <a:spLocks noGrp="1"/>
          </p:cNvSpPr>
          <p:nvPr>
            <p:ph type="sldNum" sz="quarter" idx="12"/>
          </p:nvPr>
        </p:nvSpPr>
        <p:spPr/>
        <p:txBody>
          <a:bodyPr/>
          <a:lstStyle/>
          <a:p>
            <a:fld id="{02B5E6FE-8F0C-4C0C-98FF-77889504E4FC}" type="slidenum">
              <a:rPr lang="en-GB" smtClean="0"/>
              <a:t>‹#›</a:t>
            </a:fld>
            <a:endParaRPr lang="en-GB"/>
          </a:p>
        </p:txBody>
      </p:sp>
    </p:spTree>
    <p:extLst>
      <p:ext uri="{BB962C8B-B14F-4D97-AF65-F5344CB8AC3E}">
        <p14:creationId xmlns:p14="http://schemas.microsoft.com/office/powerpoint/2010/main" val="2751637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A0FF0-398E-9AFF-C58B-31F6921FF78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CC48781F-13E2-CC54-8909-9432D3482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D21A8B7-77E8-99D9-17F9-3C2DA7AB557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528AD6F7-DD56-F07B-756A-3B3CC56B22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32D71D1-EC1B-861B-7BCE-214E465C3F2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BBB6B3E-D279-B26C-4EB2-AD7B355B63EE}"/>
              </a:ext>
            </a:extLst>
          </p:cNvPr>
          <p:cNvSpPr>
            <a:spLocks noGrp="1"/>
          </p:cNvSpPr>
          <p:nvPr>
            <p:ph type="dt" sz="half" idx="10"/>
          </p:nvPr>
        </p:nvSpPr>
        <p:spPr/>
        <p:txBody>
          <a:bodyPr/>
          <a:lstStyle/>
          <a:p>
            <a:fld id="{E1E45A48-234E-4A76-97B9-75E8B16FB866}" type="datetimeFigureOut">
              <a:rPr lang="en-GB" smtClean="0"/>
              <a:t>23/06/2026</a:t>
            </a:fld>
            <a:endParaRPr lang="en-GB"/>
          </a:p>
        </p:txBody>
      </p:sp>
      <p:sp>
        <p:nvSpPr>
          <p:cNvPr id="8" name="Footer Placeholder 7">
            <a:extLst>
              <a:ext uri="{FF2B5EF4-FFF2-40B4-BE49-F238E27FC236}">
                <a16:creationId xmlns:a16="http://schemas.microsoft.com/office/drawing/2014/main" id="{F94E0C64-A951-20C8-3199-BA59AD0F853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49AF646-9DD2-3AB2-3B45-FEAA4663D15C}"/>
              </a:ext>
            </a:extLst>
          </p:cNvPr>
          <p:cNvSpPr>
            <a:spLocks noGrp="1"/>
          </p:cNvSpPr>
          <p:nvPr>
            <p:ph type="sldNum" sz="quarter" idx="12"/>
          </p:nvPr>
        </p:nvSpPr>
        <p:spPr/>
        <p:txBody>
          <a:bodyPr/>
          <a:lstStyle/>
          <a:p>
            <a:fld id="{02B5E6FE-8F0C-4C0C-98FF-77889504E4FC}" type="slidenum">
              <a:rPr lang="en-GB" smtClean="0"/>
              <a:t>‹#›</a:t>
            </a:fld>
            <a:endParaRPr lang="en-GB"/>
          </a:p>
        </p:txBody>
      </p:sp>
    </p:spTree>
    <p:extLst>
      <p:ext uri="{BB962C8B-B14F-4D97-AF65-F5344CB8AC3E}">
        <p14:creationId xmlns:p14="http://schemas.microsoft.com/office/powerpoint/2010/main" val="2410184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AF211-CC24-9EE2-A71F-D09C0166003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82BAAA2-E387-8A57-8467-A36C06F76E3B}"/>
              </a:ext>
            </a:extLst>
          </p:cNvPr>
          <p:cNvSpPr>
            <a:spLocks noGrp="1"/>
          </p:cNvSpPr>
          <p:nvPr>
            <p:ph type="dt" sz="half" idx="10"/>
          </p:nvPr>
        </p:nvSpPr>
        <p:spPr/>
        <p:txBody>
          <a:bodyPr/>
          <a:lstStyle/>
          <a:p>
            <a:fld id="{E1E45A48-234E-4A76-97B9-75E8B16FB866}" type="datetimeFigureOut">
              <a:rPr lang="en-GB" smtClean="0"/>
              <a:t>23/06/2026</a:t>
            </a:fld>
            <a:endParaRPr lang="en-GB"/>
          </a:p>
        </p:txBody>
      </p:sp>
      <p:sp>
        <p:nvSpPr>
          <p:cNvPr id="4" name="Footer Placeholder 3">
            <a:extLst>
              <a:ext uri="{FF2B5EF4-FFF2-40B4-BE49-F238E27FC236}">
                <a16:creationId xmlns:a16="http://schemas.microsoft.com/office/drawing/2014/main" id="{BEB9500B-76FA-8364-3549-90DB8094B7C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A3521D9-63E5-30FF-74D3-0762E33125BE}"/>
              </a:ext>
            </a:extLst>
          </p:cNvPr>
          <p:cNvSpPr>
            <a:spLocks noGrp="1"/>
          </p:cNvSpPr>
          <p:nvPr>
            <p:ph type="sldNum" sz="quarter" idx="12"/>
          </p:nvPr>
        </p:nvSpPr>
        <p:spPr/>
        <p:txBody>
          <a:bodyPr/>
          <a:lstStyle/>
          <a:p>
            <a:fld id="{02B5E6FE-8F0C-4C0C-98FF-77889504E4FC}" type="slidenum">
              <a:rPr lang="en-GB" smtClean="0"/>
              <a:t>‹#›</a:t>
            </a:fld>
            <a:endParaRPr lang="en-GB"/>
          </a:p>
        </p:txBody>
      </p:sp>
    </p:spTree>
    <p:extLst>
      <p:ext uri="{BB962C8B-B14F-4D97-AF65-F5344CB8AC3E}">
        <p14:creationId xmlns:p14="http://schemas.microsoft.com/office/powerpoint/2010/main" val="369767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0E3FE9-15B2-3D20-8665-C32D1A1D963C}"/>
              </a:ext>
            </a:extLst>
          </p:cNvPr>
          <p:cNvSpPr>
            <a:spLocks noGrp="1"/>
          </p:cNvSpPr>
          <p:nvPr>
            <p:ph type="dt" sz="half" idx="10"/>
          </p:nvPr>
        </p:nvSpPr>
        <p:spPr/>
        <p:txBody>
          <a:bodyPr/>
          <a:lstStyle/>
          <a:p>
            <a:fld id="{E1E45A48-234E-4A76-97B9-75E8B16FB866}" type="datetimeFigureOut">
              <a:rPr lang="en-GB" smtClean="0"/>
              <a:t>23/06/2026</a:t>
            </a:fld>
            <a:endParaRPr lang="en-GB"/>
          </a:p>
        </p:txBody>
      </p:sp>
      <p:sp>
        <p:nvSpPr>
          <p:cNvPr id="3" name="Footer Placeholder 2">
            <a:extLst>
              <a:ext uri="{FF2B5EF4-FFF2-40B4-BE49-F238E27FC236}">
                <a16:creationId xmlns:a16="http://schemas.microsoft.com/office/drawing/2014/main" id="{AB2A4EB4-2C7C-EAC3-F50E-1FEE0F6E7DF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E88FFE-D597-CD84-023A-46604F5BF8FE}"/>
              </a:ext>
            </a:extLst>
          </p:cNvPr>
          <p:cNvSpPr>
            <a:spLocks noGrp="1"/>
          </p:cNvSpPr>
          <p:nvPr>
            <p:ph type="sldNum" sz="quarter" idx="12"/>
          </p:nvPr>
        </p:nvSpPr>
        <p:spPr/>
        <p:txBody>
          <a:bodyPr/>
          <a:lstStyle/>
          <a:p>
            <a:fld id="{02B5E6FE-8F0C-4C0C-98FF-77889504E4FC}" type="slidenum">
              <a:rPr lang="en-GB" smtClean="0"/>
              <a:t>‹#›</a:t>
            </a:fld>
            <a:endParaRPr lang="en-GB"/>
          </a:p>
        </p:txBody>
      </p:sp>
    </p:spTree>
    <p:extLst>
      <p:ext uri="{BB962C8B-B14F-4D97-AF65-F5344CB8AC3E}">
        <p14:creationId xmlns:p14="http://schemas.microsoft.com/office/powerpoint/2010/main" val="3388063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BFB10-FC59-2EC8-29C7-E079A37DAD6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689BCF9-A6E5-FD93-E336-E0F623EDB8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8141B12-A300-F260-6439-3CADA3614B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6B3C85C-B1AC-AF98-9BD4-5C28EE744EFF}"/>
              </a:ext>
            </a:extLst>
          </p:cNvPr>
          <p:cNvSpPr>
            <a:spLocks noGrp="1"/>
          </p:cNvSpPr>
          <p:nvPr>
            <p:ph type="dt" sz="half" idx="10"/>
          </p:nvPr>
        </p:nvSpPr>
        <p:spPr/>
        <p:txBody>
          <a:bodyPr/>
          <a:lstStyle/>
          <a:p>
            <a:fld id="{E1E45A48-234E-4A76-97B9-75E8B16FB866}" type="datetimeFigureOut">
              <a:rPr lang="en-GB" smtClean="0"/>
              <a:t>23/06/2026</a:t>
            </a:fld>
            <a:endParaRPr lang="en-GB"/>
          </a:p>
        </p:txBody>
      </p:sp>
      <p:sp>
        <p:nvSpPr>
          <p:cNvPr id="6" name="Footer Placeholder 5">
            <a:extLst>
              <a:ext uri="{FF2B5EF4-FFF2-40B4-BE49-F238E27FC236}">
                <a16:creationId xmlns:a16="http://schemas.microsoft.com/office/drawing/2014/main" id="{F52FEB62-477C-667E-F6BE-1ADE8675F7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46A4218-39D6-81E7-B516-82DFC9CC6C49}"/>
              </a:ext>
            </a:extLst>
          </p:cNvPr>
          <p:cNvSpPr>
            <a:spLocks noGrp="1"/>
          </p:cNvSpPr>
          <p:nvPr>
            <p:ph type="sldNum" sz="quarter" idx="12"/>
          </p:nvPr>
        </p:nvSpPr>
        <p:spPr/>
        <p:txBody>
          <a:bodyPr/>
          <a:lstStyle/>
          <a:p>
            <a:fld id="{02B5E6FE-8F0C-4C0C-98FF-77889504E4FC}" type="slidenum">
              <a:rPr lang="en-GB" smtClean="0"/>
              <a:t>‹#›</a:t>
            </a:fld>
            <a:endParaRPr lang="en-GB"/>
          </a:p>
        </p:txBody>
      </p:sp>
    </p:spTree>
    <p:extLst>
      <p:ext uri="{BB962C8B-B14F-4D97-AF65-F5344CB8AC3E}">
        <p14:creationId xmlns:p14="http://schemas.microsoft.com/office/powerpoint/2010/main" val="355945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006E6-9CDD-0CD6-9D22-DE03FB36166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040032C-77F8-1F9F-5995-89119F4520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AD80BEC-D8F9-5B73-783E-8BE572F700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58057BF-FD30-3396-B158-632B856B0A3E}"/>
              </a:ext>
            </a:extLst>
          </p:cNvPr>
          <p:cNvSpPr>
            <a:spLocks noGrp="1"/>
          </p:cNvSpPr>
          <p:nvPr>
            <p:ph type="dt" sz="half" idx="10"/>
          </p:nvPr>
        </p:nvSpPr>
        <p:spPr/>
        <p:txBody>
          <a:bodyPr/>
          <a:lstStyle/>
          <a:p>
            <a:fld id="{E1E45A48-234E-4A76-97B9-75E8B16FB866}" type="datetimeFigureOut">
              <a:rPr lang="en-GB" smtClean="0"/>
              <a:t>23/06/2026</a:t>
            </a:fld>
            <a:endParaRPr lang="en-GB"/>
          </a:p>
        </p:txBody>
      </p:sp>
      <p:sp>
        <p:nvSpPr>
          <p:cNvPr id="6" name="Footer Placeholder 5">
            <a:extLst>
              <a:ext uri="{FF2B5EF4-FFF2-40B4-BE49-F238E27FC236}">
                <a16:creationId xmlns:a16="http://schemas.microsoft.com/office/drawing/2014/main" id="{00BE275E-B711-2AFB-AAF4-1FF03E8115D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B10607-6A8F-5A8A-4636-9AC5C142E0C2}"/>
              </a:ext>
            </a:extLst>
          </p:cNvPr>
          <p:cNvSpPr>
            <a:spLocks noGrp="1"/>
          </p:cNvSpPr>
          <p:nvPr>
            <p:ph type="sldNum" sz="quarter" idx="12"/>
          </p:nvPr>
        </p:nvSpPr>
        <p:spPr/>
        <p:txBody>
          <a:bodyPr/>
          <a:lstStyle/>
          <a:p>
            <a:fld id="{02B5E6FE-8F0C-4C0C-98FF-77889504E4FC}" type="slidenum">
              <a:rPr lang="en-GB" smtClean="0"/>
              <a:t>‹#›</a:t>
            </a:fld>
            <a:endParaRPr lang="en-GB"/>
          </a:p>
        </p:txBody>
      </p:sp>
    </p:spTree>
    <p:extLst>
      <p:ext uri="{BB962C8B-B14F-4D97-AF65-F5344CB8AC3E}">
        <p14:creationId xmlns:p14="http://schemas.microsoft.com/office/powerpoint/2010/main" val="2815414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030A0">
            <a:alpha val="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2CF09B-3C45-0A49-433A-728737210B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42D5419A-B58D-A909-96DC-5A5CE66846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DFAACFA-E780-3291-1BE7-0BA4AFD4D1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1E45A48-234E-4A76-97B9-75E8B16FB866}" type="datetimeFigureOut">
              <a:rPr lang="en-GB" smtClean="0"/>
              <a:t>23/06/2026</a:t>
            </a:fld>
            <a:endParaRPr lang="en-GB"/>
          </a:p>
        </p:txBody>
      </p:sp>
      <p:sp>
        <p:nvSpPr>
          <p:cNvPr id="5" name="Footer Placeholder 4">
            <a:extLst>
              <a:ext uri="{FF2B5EF4-FFF2-40B4-BE49-F238E27FC236}">
                <a16:creationId xmlns:a16="http://schemas.microsoft.com/office/drawing/2014/main" id="{916D3159-0E1C-710E-BAFF-9DED86E94F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58893EE-B12D-98B5-4B70-4DBB376DB7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B5E6FE-8F0C-4C0C-98FF-77889504E4FC}" type="slidenum">
              <a:rPr lang="en-GB" smtClean="0"/>
              <a:t>‹#›</a:t>
            </a:fld>
            <a:endParaRPr lang="en-GB"/>
          </a:p>
        </p:txBody>
      </p:sp>
    </p:spTree>
    <p:extLst>
      <p:ext uri="{BB962C8B-B14F-4D97-AF65-F5344CB8AC3E}">
        <p14:creationId xmlns:p14="http://schemas.microsoft.com/office/powerpoint/2010/main" val="1549283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8" Type="http://schemas.microsoft.com/office/2007/relationships/diagramDrawing" Target="../diagrams/drawing7.xml"/><Relationship Id="rId13" Type="http://schemas.microsoft.com/office/2007/relationships/diagramDrawing" Target="../diagrams/drawing8.xml"/><Relationship Id="rId3" Type="http://schemas.openxmlformats.org/officeDocument/2006/relationships/image" Target="../media/image8.png"/><Relationship Id="rId7" Type="http://schemas.openxmlformats.org/officeDocument/2006/relationships/diagramColors" Target="../diagrams/colors7.xml"/><Relationship Id="rId12" Type="http://schemas.openxmlformats.org/officeDocument/2006/relationships/diagramColors" Target="../diagrams/colors8.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7.xml"/><Relationship Id="rId11" Type="http://schemas.openxmlformats.org/officeDocument/2006/relationships/diagramQuickStyle" Target="../diagrams/quickStyle8.xml"/><Relationship Id="rId5" Type="http://schemas.openxmlformats.org/officeDocument/2006/relationships/diagramLayout" Target="../diagrams/layout7.xml"/><Relationship Id="rId10" Type="http://schemas.openxmlformats.org/officeDocument/2006/relationships/diagramLayout" Target="../diagrams/layout8.xml"/><Relationship Id="rId4" Type="http://schemas.openxmlformats.org/officeDocument/2006/relationships/diagramData" Target="../diagrams/data7.xml"/><Relationship Id="rId9" Type="http://schemas.openxmlformats.org/officeDocument/2006/relationships/diagramData" Target="../diagrams/data8.xml"/><Relationship Id="rId1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diagramColors" Target="../diagrams/colors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openxmlformats.org/officeDocument/2006/relationships/diagramLayout" Target="../diagrams/layout2.xml"/><Relationship Id="rId5" Type="http://schemas.openxmlformats.org/officeDocument/2006/relationships/diagramQuickStyle" Target="../diagrams/quickStyle1.xml"/><Relationship Id="rId10" Type="http://schemas.openxmlformats.org/officeDocument/2006/relationships/diagramData" Target="../diagrams/data2.xml"/><Relationship Id="rId4" Type="http://schemas.openxmlformats.org/officeDocument/2006/relationships/diagramLayout" Target="../diagrams/layout1.xml"/><Relationship Id="rId9" Type="http://schemas.openxmlformats.org/officeDocument/2006/relationships/image" Target="../media/image2.png"/><Relationship Id="rId14"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hyperlink" Target="https://www.rcpsych.ac.uk/improving-care/womens-mental-health"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hyperlink" Target="https://www.rcpsych.ac.uk/improving-care/womens-mental-health" TargetMode="External"/><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4.png"/><Relationship Id="rId4" Type="http://schemas.openxmlformats.org/officeDocument/2006/relationships/diagramData" Target="../diagrams/data3.xml"/><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98B009E-F02B-27D3-B378-50EB1FAD924C}"/>
              </a:ext>
            </a:extLst>
          </p:cNvPr>
          <p:cNvSpPr>
            <a:spLocks noGrp="1"/>
          </p:cNvSpPr>
          <p:nvPr>
            <p:ph type="ctrTitle"/>
          </p:nvPr>
        </p:nvSpPr>
        <p:spPr>
          <a:xfrm>
            <a:off x="1386865" y="818984"/>
            <a:ext cx="6596245" cy="3268520"/>
          </a:xfrm>
        </p:spPr>
        <p:txBody>
          <a:bodyPr>
            <a:normAutofit/>
          </a:bodyPr>
          <a:lstStyle/>
          <a:p>
            <a:pPr algn="r"/>
            <a:r>
              <a:rPr lang="en-GB" sz="4800" dirty="0">
                <a:solidFill>
                  <a:srgbClr val="FFFFFF"/>
                </a:solidFill>
              </a:rPr>
              <a:t>Enduring Symptoms</a:t>
            </a:r>
            <a:br>
              <a:rPr lang="en-GB" sz="4800" dirty="0">
                <a:solidFill>
                  <a:srgbClr val="FFFFFF"/>
                </a:solidFill>
              </a:rPr>
            </a:br>
            <a:r>
              <a:rPr lang="en-GB" sz="4800" dirty="0">
                <a:solidFill>
                  <a:srgbClr val="FFFFFF"/>
                </a:solidFill>
              </a:rPr>
              <a:t>An Equity- Focused Psychiatrist’s view</a:t>
            </a:r>
            <a:br>
              <a:rPr lang="en-GB" sz="4800" dirty="0">
                <a:solidFill>
                  <a:srgbClr val="FFFFFF"/>
                </a:solidFill>
              </a:rPr>
            </a:br>
            <a:r>
              <a:rPr lang="en-GB" sz="2400" dirty="0">
                <a:solidFill>
                  <a:srgbClr val="FFFFFF"/>
                </a:solidFill>
              </a:rPr>
              <a:t>Enduring Symptoms Conference June 24</a:t>
            </a:r>
            <a:r>
              <a:rPr lang="en-GB" sz="2400" baseline="30000" dirty="0">
                <a:solidFill>
                  <a:srgbClr val="FFFFFF"/>
                </a:solidFill>
              </a:rPr>
              <a:t>th</a:t>
            </a:r>
            <a:r>
              <a:rPr lang="en-GB" sz="2400" dirty="0">
                <a:solidFill>
                  <a:srgbClr val="FFFFFF"/>
                </a:solidFill>
              </a:rPr>
              <a:t> 2026 </a:t>
            </a:r>
          </a:p>
        </p:txBody>
      </p:sp>
      <p:sp>
        <p:nvSpPr>
          <p:cNvPr id="18" name="Rectangle 17">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96818C66-DDAD-E5B3-D567-24559119E014}"/>
              </a:ext>
            </a:extLst>
          </p:cNvPr>
          <p:cNvSpPr>
            <a:spLocks noGrp="1"/>
          </p:cNvSpPr>
          <p:nvPr>
            <p:ph type="subTitle" idx="1"/>
          </p:nvPr>
        </p:nvSpPr>
        <p:spPr>
          <a:xfrm>
            <a:off x="1931874" y="4797187"/>
            <a:ext cx="6316014" cy="1534141"/>
          </a:xfrm>
        </p:spPr>
        <p:txBody>
          <a:bodyPr>
            <a:normAutofit fontScale="92500" lnSpcReduction="10000"/>
          </a:bodyPr>
          <a:lstStyle/>
          <a:p>
            <a:pPr algn="r"/>
            <a:r>
              <a:rPr lang="en-GB" sz="1500" dirty="0">
                <a:solidFill>
                  <a:srgbClr val="FFFFFF"/>
                </a:solidFill>
              </a:rPr>
              <a:t>Dr Amrit Sachar</a:t>
            </a:r>
          </a:p>
          <a:p>
            <a:pPr algn="r"/>
            <a:r>
              <a:rPr lang="en-GB" sz="1500" dirty="0">
                <a:solidFill>
                  <a:srgbClr val="FFFFFF"/>
                </a:solidFill>
              </a:rPr>
              <a:t>Liaison Psychiatrist </a:t>
            </a:r>
          </a:p>
          <a:p>
            <a:pPr algn="r"/>
            <a:r>
              <a:rPr lang="en-GB" sz="1500" dirty="0">
                <a:solidFill>
                  <a:srgbClr val="FFFFFF"/>
                </a:solidFill>
              </a:rPr>
              <a:t>West London NHS Trust &amp; Imperial College Healthcare NHS Trust</a:t>
            </a:r>
          </a:p>
          <a:p>
            <a:pPr algn="r"/>
            <a:r>
              <a:rPr lang="en-GB" sz="1500" dirty="0">
                <a:solidFill>
                  <a:srgbClr val="FFFFFF"/>
                </a:solidFill>
              </a:rPr>
              <a:t>Co-opted member of </a:t>
            </a:r>
            <a:r>
              <a:rPr lang="en-GB" sz="1500" dirty="0" err="1">
                <a:solidFill>
                  <a:srgbClr val="FFFFFF"/>
                </a:solidFill>
              </a:rPr>
              <a:t>RCPsych</a:t>
            </a:r>
            <a:r>
              <a:rPr lang="en-GB" sz="1500" dirty="0">
                <a:solidFill>
                  <a:srgbClr val="FFFFFF"/>
                </a:solidFill>
              </a:rPr>
              <a:t> Faculty of Liaison Psychiatry</a:t>
            </a:r>
          </a:p>
          <a:p>
            <a:pPr algn="r"/>
            <a:r>
              <a:rPr lang="en-GB" sz="1500" dirty="0">
                <a:solidFill>
                  <a:srgbClr val="FFFFFF"/>
                </a:solidFill>
              </a:rPr>
              <a:t>Amrit.Sachar@nhs.net</a:t>
            </a:r>
          </a:p>
        </p:txBody>
      </p:sp>
      <p:sp>
        <p:nvSpPr>
          <p:cNvPr id="20" name="Rectangle 19">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6231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E1D30-ADD2-1FA5-A929-779435B0B040}"/>
              </a:ext>
            </a:extLst>
          </p:cNvPr>
          <p:cNvSpPr>
            <a:spLocks noGrp="1"/>
          </p:cNvSpPr>
          <p:nvPr>
            <p:ph type="title"/>
          </p:nvPr>
        </p:nvSpPr>
        <p:spPr/>
        <p:txBody>
          <a:bodyPr/>
          <a:lstStyle/>
          <a:p>
            <a:r>
              <a:rPr lang="en-GB" dirty="0"/>
              <a:t>Learning Disability and Neurodivergence</a:t>
            </a:r>
          </a:p>
        </p:txBody>
      </p:sp>
      <p:graphicFrame>
        <p:nvGraphicFramePr>
          <p:cNvPr id="4" name="Content Placeholder 3">
            <a:extLst>
              <a:ext uri="{FF2B5EF4-FFF2-40B4-BE49-F238E27FC236}">
                <a16:creationId xmlns:a16="http://schemas.microsoft.com/office/drawing/2014/main" id="{410E1E01-5311-8F87-68EF-5CDE13E05330}"/>
              </a:ext>
            </a:extLst>
          </p:cNvPr>
          <p:cNvGraphicFramePr>
            <a:graphicFrameLocks noGrp="1"/>
          </p:cNvGraphicFramePr>
          <p:nvPr>
            <p:ph idx="1"/>
            <p:extLst>
              <p:ext uri="{D42A27DB-BD31-4B8C-83A1-F6EECF244321}">
                <p14:modId xmlns:p14="http://schemas.microsoft.com/office/powerpoint/2010/main" val="1067110628"/>
              </p:ext>
            </p:extLst>
          </p:nvPr>
        </p:nvGraphicFramePr>
        <p:xfrm>
          <a:off x="747573" y="1027906"/>
          <a:ext cx="5038818" cy="365760"/>
        </p:xfrm>
        <a:graphic>
          <a:graphicData uri="http://schemas.openxmlformats.org/drawingml/2006/table">
            <a:tbl>
              <a:tblPr/>
              <a:tblGrid>
                <a:gridCol w="5038818">
                  <a:extLst>
                    <a:ext uri="{9D8B030D-6E8A-4147-A177-3AD203B41FA5}">
                      <a16:colId xmlns:a16="http://schemas.microsoft.com/office/drawing/2014/main" val="250774957"/>
                    </a:ext>
                  </a:extLst>
                </a:gridCol>
              </a:tblGrid>
              <a:tr h="0">
                <a:tc>
                  <a:txBody>
                    <a:bodyPr/>
                    <a:lstStyle/>
                    <a:p>
                      <a:pPr>
                        <a:buNone/>
                      </a:pPr>
                      <a:endParaRPr lang="en-GB" dirty="0"/>
                    </a:p>
                  </a:txBody>
                  <a:tcPr anchor="ctr">
                    <a:lnL>
                      <a:noFill/>
                    </a:lnL>
                    <a:lnR>
                      <a:noFill/>
                    </a:lnR>
                    <a:lnT>
                      <a:noFill/>
                    </a:lnT>
                    <a:lnB>
                      <a:noFill/>
                    </a:lnB>
                    <a:noFill/>
                  </a:tcPr>
                </a:tc>
                <a:extLst>
                  <a:ext uri="{0D108BD9-81ED-4DB2-BD59-A6C34878D82A}">
                    <a16:rowId xmlns:a16="http://schemas.microsoft.com/office/drawing/2014/main" val="1467456345"/>
                  </a:ext>
                </a:extLst>
              </a:tr>
            </a:tbl>
          </a:graphicData>
        </a:graphic>
      </p:graphicFrame>
      <p:graphicFrame>
        <p:nvGraphicFramePr>
          <p:cNvPr id="10" name="Diagram 9">
            <a:extLst>
              <a:ext uri="{FF2B5EF4-FFF2-40B4-BE49-F238E27FC236}">
                <a16:creationId xmlns:a16="http://schemas.microsoft.com/office/drawing/2014/main" id="{E02DE945-9504-23B6-5198-1DFD18ACCC93}"/>
              </a:ext>
            </a:extLst>
          </p:cNvPr>
          <p:cNvGraphicFramePr/>
          <p:nvPr>
            <p:extLst>
              <p:ext uri="{D42A27DB-BD31-4B8C-83A1-F6EECF244321}">
                <p14:modId xmlns:p14="http://schemas.microsoft.com/office/powerpoint/2010/main" val="1276924541"/>
              </p:ext>
            </p:extLst>
          </p:nvPr>
        </p:nvGraphicFramePr>
        <p:xfrm>
          <a:off x="747573" y="1570139"/>
          <a:ext cx="3327277" cy="23382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49F51FB0-DB7B-3219-7CD3-8FE56CD51A3E}"/>
              </a:ext>
            </a:extLst>
          </p:cNvPr>
          <p:cNvSpPr txBox="1"/>
          <p:nvPr/>
        </p:nvSpPr>
        <p:spPr>
          <a:xfrm>
            <a:off x="4270159" y="2056447"/>
            <a:ext cx="1516231" cy="584775"/>
          </a:xfrm>
          <a:prstGeom prst="rect">
            <a:avLst/>
          </a:prstGeom>
          <a:noFill/>
        </p:spPr>
        <p:txBody>
          <a:bodyPr wrap="square" rtlCol="0">
            <a:spAutoFit/>
          </a:bodyPr>
          <a:lstStyle/>
          <a:p>
            <a:r>
              <a:rPr lang="en-GB" sz="3200" dirty="0">
                <a:solidFill>
                  <a:schemeClr val="accent4">
                    <a:lumMod val="75000"/>
                  </a:schemeClr>
                </a:solidFill>
              </a:rPr>
              <a:t>Autism</a:t>
            </a:r>
          </a:p>
        </p:txBody>
      </p:sp>
    </p:spTree>
    <p:extLst>
      <p:ext uri="{BB962C8B-B14F-4D97-AF65-F5344CB8AC3E}">
        <p14:creationId xmlns:p14="http://schemas.microsoft.com/office/powerpoint/2010/main" val="2591194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849A3-7438-DFE7-F9AB-E4F8DDF3F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667900-CD01-D91D-3048-E839EF57CD59}"/>
              </a:ext>
            </a:extLst>
          </p:cNvPr>
          <p:cNvSpPr>
            <a:spLocks noGrp="1"/>
          </p:cNvSpPr>
          <p:nvPr>
            <p:ph type="title"/>
          </p:nvPr>
        </p:nvSpPr>
        <p:spPr/>
        <p:txBody>
          <a:bodyPr/>
          <a:lstStyle/>
          <a:p>
            <a:r>
              <a:rPr lang="en-GB" dirty="0"/>
              <a:t>Learning Disability and Neurodivergence</a:t>
            </a:r>
          </a:p>
        </p:txBody>
      </p:sp>
      <p:graphicFrame>
        <p:nvGraphicFramePr>
          <p:cNvPr id="4" name="Content Placeholder 3">
            <a:extLst>
              <a:ext uri="{FF2B5EF4-FFF2-40B4-BE49-F238E27FC236}">
                <a16:creationId xmlns:a16="http://schemas.microsoft.com/office/drawing/2014/main" id="{EE964737-435C-484A-232C-B8DE43494664}"/>
              </a:ext>
            </a:extLst>
          </p:cNvPr>
          <p:cNvGraphicFramePr>
            <a:graphicFrameLocks noGrp="1"/>
          </p:cNvGraphicFramePr>
          <p:nvPr>
            <p:ph idx="1"/>
          </p:nvPr>
        </p:nvGraphicFramePr>
        <p:xfrm>
          <a:off x="747573" y="1027906"/>
          <a:ext cx="5038818" cy="365760"/>
        </p:xfrm>
        <a:graphic>
          <a:graphicData uri="http://schemas.openxmlformats.org/drawingml/2006/table">
            <a:tbl>
              <a:tblPr/>
              <a:tblGrid>
                <a:gridCol w="5038818">
                  <a:extLst>
                    <a:ext uri="{9D8B030D-6E8A-4147-A177-3AD203B41FA5}">
                      <a16:colId xmlns:a16="http://schemas.microsoft.com/office/drawing/2014/main" val="250774957"/>
                    </a:ext>
                  </a:extLst>
                </a:gridCol>
              </a:tblGrid>
              <a:tr h="0">
                <a:tc>
                  <a:txBody>
                    <a:bodyPr/>
                    <a:lstStyle/>
                    <a:p>
                      <a:pPr>
                        <a:buNone/>
                      </a:pPr>
                      <a:endParaRPr lang="en-GB" dirty="0"/>
                    </a:p>
                  </a:txBody>
                  <a:tcPr anchor="ctr">
                    <a:lnL>
                      <a:noFill/>
                    </a:lnL>
                    <a:lnR>
                      <a:noFill/>
                    </a:lnR>
                    <a:lnT>
                      <a:noFill/>
                    </a:lnT>
                    <a:lnB>
                      <a:noFill/>
                    </a:lnB>
                    <a:noFill/>
                  </a:tcPr>
                </a:tc>
                <a:extLst>
                  <a:ext uri="{0D108BD9-81ED-4DB2-BD59-A6C34878D82A}">
                    <a16:rowId xmlns:a16="http://schemas.microsoft.com/office/drawing/2014/main" val="1467456345"/>
                  </a:ext>
                </a:extLst>
              </a:tr>
            </a:tbl>
          </a:graphicData>
        </a:graphic>
      </p:graphicFrame>
      <p:graphicFrame>
        <p:nvGraphicFramePr>
          <p:cNvPr id="10" name="Diagram 9">
            <a:extLst>
              <a:ext uri="{FF2B5EF4-FFF2-40B4-BE49-F238E27FC236}">
                <a16:creationId xmlns:a16="http://schemas.microsoft.com/office/drawing/2014/main" id="{D5655F1B-6C8C-BADD-7512-DCF955286372}"/>
              </a:ext>
            </a:extLst>
          </p:cNvPr>
          <p:cNvGraphicFramePr/>
          <p:nvPr/>
        </p:nvGraphicFramePr>
        <p:xfrm>
          <a:off x="747573" y="1570139"/>
          <a:ext cx="3327277" cy="23382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475C989B-6485-7559-C407-C57A9A7AF7B4}"/>
              </a:ext>
            </a:extLst>
          </p:cNvPr>
          <p:cNvSpPr txBox="1"/>
          <p:nvPr/>
        </p:nvSpPr>
        <p:spPr>
          <a:xfrm>
            <a:off x="4270159" y="2056447"/>
            <a:ext cx="1516231" cy="584775"/>
          </a:xfrm>
          <a:prstGeom prst="rect">
            <a:avLst/>
          </a:prstGeom>
          <a:noFill/>
        </p:spPr>
        <p:txBody>
          <a:bodyPr wrap="square" rtlCol="0">
            <a:spAutoFit/>
          </a:bodyPr>
          <a:lstStyle/>
          <a:p>
            <a:r>
              <a:rPr lang="en-GB" sz="3200" dirty="0">
                <a:solidFill>
                  <a:schemeClr val="accent4">
                    <a:lumMod val="75000"/>
                  </a:schemeClr>
                </a:solidFill>
              </a:rPr>
              <a:t>Autism</a:t>
            </a:r>
          </a:p>
        </p:txBody>
      </p:sp>
      <p:graphicFrame>
        <p:nvGraphicFramePr>
          <p:cNvPr id="16" name="Diagram 15">
            <a:extLst>
              <a:ext uri="{FF2B5EF4-FFF2-40B4-BE49-F238E27FC236}">
                <a16:creationId xmlns:a16="http://schemas.microsoft.com/office/drawing/2014/main" id="{875E9306-2A94-4863-CC75-E86BBC4A477A}"/>
              </a:ext>
            </a:extLst>
          </p:cNvPr>
          <p:cNvGraphicFramePr/>
          <p:nvPr/>
        </p:nvGraphicFramePr>
        <p:xfrm>
          <a:off x="747573" y="4154624"/>
          <a:ext cx="3327277" cy="233825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7" name="TextBox 16">
            <a:extLst>
              <a:ext uri="{FF2B5EF4-FFF2-40B4-BE49-F238E27FC236}">
                <a16:creationId xmlns:a16="http://schemas.microsoft.com/office/drawing/2014/main" id="{D41E029F-EC49-F19B-5253-88D0D2352390}"/>
              </a:ext>
            </a:extLst>
          </p:cNvPr>
          <p:cNvSpPr txBox="1"/>
          <p:nvPr/>
        </p:nvSpPr>
        <p:spPr>
          <a:xfrm>
            <a:off x="4270158" y="4348365"/>
            <a:ext cx="1516231" cy="584775"/>
          </a:xfrm>
          <a:prstGeom prst="rect">
            <a:avLst/>
          </a:prstGeom>
          <a:noFill/>
        </p:spPr>
        <p:txBody>
          <a:bodyPr wrap="square" rtlCol="0">
            <a:spAutoFit/>
          </a:bodyPr>
          <a:lstStyle/>
          <a:p>
            <a:r>
              <a:rPr lang="en-GB" sz="3200" dirty="0">
                <a:solidFill>
                  <a:schemeClr val="accent1">
                    <a:lumMod val="75000"/>
                  </a:schemeClr>
                </a:solidFill>
              </a:rPr>
              <a:t>ADHD</a:t>
            </a:r>
          </a:p>
        </p:txBody>
      </p:sp>
    </p:spTree>
    <p:extLst>
      <p:ext uri="{BB962C8B-B14F-4D97-AF65-F5344CB8AC3E}">
        <p14:creationId xmlns:p14="http://schemas.microsoft.com/office/powerpoint/2010/main" val="1415301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4A247-0CB3-DBF8-E237-6B9D8D53EE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302336-FBCA-CB90-915F-9D423532B1F2}"/>
              </a:ext>
            </a:extLst>
          </p:cNvPr>
          <p:cNvSpPr>
            <a:spLocks noGrp="1"/>
          </p:cNvSpPr>
          <p:nvPr>
            <p:ph type="title"/>
          </p:nvPr>
        </p:nvSpPr>
        <p:spPr/>
        <p:txBody>
          <a:bodyPr/>
          <a:lstStyle/>
          <a:p>
            <a:r>
              <a:rPr lang="en-GB" dirty="0"/>
              <a:t>Learning Disability and Neurodivergence</a:t>
            </a:r>
          </a:p>
        </p:txBody>
      </p:sp>
      <p:graphicFrame>
        <p:nvGraphicFramePr>
          <p:cNvPr id="4" name="Content Placeholder 3">
            <a:extLst>
              <a:ext uri="{FF2B5EF4-FFF2-40B4-BE49-F238E27FC236}">
                <a16:creationId xmlns:a16="http://schemas.microsoft.com/office/drawing/2014/main" id="{40AE2AEF-C05A-3A1B-CB92-1FA0FE22DE55}"/>
              </a:ext>
            </a:extLst>
          </p:cNvPr>
          <p:cNvGraphicFramePr>
            <a:graphicFrameLocks noGrp="1"/>
          </p:cNvGraphicFramePr>
          <p:nvPr>
            <p:ph idx="1"/>
          </p:nvPr>
        </p:nvGraphicFramePr>
        <p:xfrm>
          <a:off x="747573" y="1027906"/>
          <a:ext cx="5038818" cy="365760"/>
        </p:xfrm>
        <a:graphic>
          <a:graphicData uri="http://schemas.openxmlformats.org/drawingml/2006/table">
            <a:tbl>
              <a:tblPr/>
              <a:tblGrid>
                <a:gridCol w="5038818">
                  <a:extLst>
                    <a:ext uri="{9D8B030D-6E8A-4147-A177-3AD203B41FA5}">
                      <a16:colId xmlns:a16="http://schemas.microsoft.com/office/drawing/2014/main" val="250774957"/>
                    </a:ext>
                  </a:extLst>
                </a:gridCol>
              </a:tblGrid>
              <a:tr h="0">
                <a:tc>
                  <a:txBody>
                    <a:bodyPr/>
                    <a:lstStyle/>
                    <a:p>
                      <a:pPr>
                        <a:buNone/>
                      </a:pPr>
                      <a:endParaRPr lang="en-GB" dirty="0"/>
                    </a:p>
                  </a:txBody>
                  <a:tcPr anchor="ctr">
                    <a:lnL>
                      <a:noFill/>
                    </a:lnL>
                    <a:lnR>
                      <a:noFill/>
                    </a:lnR>
                    <a:lnT>
                      <a:noFill/>
                    </a:lnT>
                    <a:lnB>
                      <a:noFill/>
                    </a:lnB>
                    <a:noFill/>
                  </a:tcPr>
                </a:tc>
                <a:extLst>
                  <a:ext uri="{0D108BD9-81ED-4DB2-BD59-A6C34878D82A}">
                    <a16:rowId xmlns:a16="http://schemas.microsoft.com/office/drawing/2014/main" val="1467456345"/>
                  </a:ext>
                </a:extLst>
              </a:tr>
            </a:tbl>
          </a:graphicData>
        </a:graphic>
      </p:graphicFrame>
      <p:pic>
        <p:nvPicPr>
          <p:cNvPr id="8" name="Picture 7">
            <a:extLst>
              <a:ext uri="{FF2B5EF4-FFF2-40B4-BE49-F238E27FC236}">
                <a16:creationId xmlns:a16="http://schemas.microsoft.com/office/drawing/2014/main" id="{7092BEB1-B498-857B-68AB-3C92F67DA323}"/>
              </a:ext>
            </a:extLst>
          </p:cNvPr>
          <p:cNvPicPr>
            <a:picLocks noChangeAspect="1"/>
          </p:cNvPicPr>
          <p:nvPr/>
        </p:nvPicPr>
        <p:blipFill>
          <a:blip r:embed="rId3"/>
          <a:srcRect l="34449" t="18373" r="35212" b="15040"/>
          <a:stretch>
            <a:fillRect/>
          </a:stretch>
        </p:blipFill>
        <p:spPr>
          <a:xfrm>
            <a:off x="8478743" y="4181898"/>
            <a:ext cx="1796273" cy="2463936"/>
          </a:xfrm>
          <a:prstGeom prst="rect">
            <a:avLst/>
          </a:prstGeom>
        </p:spPr>
      </p:pic>
      <p:graphicFrame>
        <p:nvGraphicFramePr>
          <p:cNvPr id="10" name="Diagram 9">
            <a:extLst>
              <a:ext uri="{FF2B5EF4-FFF2-40B4-BE49-F238E27FC236}">
                <a16:creationId xmlns:a16="http://schemas.microsoft.com/office/drawing/2014/main" id="{6BF33551-86B6-74AF-CDC6-61DC699C036C}"/>
              </a:ext>
            </a:extLst>
          </p:cNvPr>
          <p:cNvGraphicFramePr/>
          <p:nvPr/>
        </p:nvGraphicFramePr>
        <p:xfrm>
          <a:off x="747573" y="1570139"/>
          <a:ext cx="3327277" cy="233825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a:extLst>
              <a:ext uri="{FF2B5EF4-FFF2-40B4-BE49-F238E27FC236}">
                <a16:creationId xmlns:a16="http://schemas.microsoft.com/office/drawing/2014/main" id="{95C61163-51C0-EEBC-A7D8-C81E75D45F3D}"/>
              </a:ext>
            </a:extLst>
          </p:cNvPr>
          <p:cNvSpPr txBox="1"/>
          <p:nvPr/>
        </p:nvSpPr>
        <p:spPr>
          <a:xfrm>
            <a:off x="4270159" y="2056447"/>
            <a:ext cx="1516231" cy="584775"/>
          </a:xfrm>
          <a:prstGeom prst="rect">
            <a:avLst/>
          </a:prstGeom>
          <a:noFill/>
        </p:spPr>
        <p:txBody>
          <a:bodyPr wrap="square" rtlCol="0">
            <a:spAutoFit/>
          </a:bodyPr>
          <a:lstStyle/>
          <a:p>
            <a:r>
              <a:rPr lang="en-GB" sz="3200" dirty="0">
                <a:solidFill>
                  <a:schemeClr val="accent4">
                    <a:lumMod val="75000"/>
                  </a:schemeClr>
                </a:solidFill>
              </a:rPr>
              <a:t>Autism</a:t>
            </a:r>
          </a:p>
        </p:txBody>
      </p:sp>
      <p:graphicFrame>
        <p:nvGraphicFramePr>
          <p:cNvPr id="16" name="Diagram 15">
            <a:extLst>
              <a:ext uri="{FF2B5EF4-FFF2-40B4-BE49-F238E27FC236}">
                <a16:creationId xmlns:a16="http://schemas.microsoft.com/office/drawing/2014/main" id="{AF4B918F-D358-3CEF-9F22-828BE82B53B6}"/>
              </a:ext>
            </a:extLst>
          </p:cNvPr>
          <p:cNvGraphicFramePr/>
          <p:nvPr/>
        </p:nvGraphicFramePr>
        <p:xfrm>
          <a:off x="747573" y="4154624"/>
          <a:ext cx="3327277" cy="233825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7" name="TextBox 16">
            <a:extLst>
              <a:ext uri="{FF2B5EF4-FFF2-40B4-BE49-F238E27FC236}">
                <a16:creationId xmlns:a16="http://schemas.microsoft.com/office/drawing/2014/main" id="{7FDECB3D-00CA-D9F2-0D2A-AA4DB1F29866}"/>
              </a:ext>
            </a:extLst>
          </p:cNvPr>
          <p:cNvSpPr txBox="1"/>
          <p:nvPr/>
        </p:nvSpPr>
        <p:spPr>
          <a:xfrm>
            <a:off x="4270158" y="4348365"/>
            <a:ext cx="1516231" cy="584775"/>
          </a:xfrm>
          <a:prstGeom prst="rect">
            <a:avLst/>
          </a:prstGeom>
          <a:noFill/>
        </p:spPr>
        <p:txBody>
          <a:bodyPr wrap="square" rtlCol="0">
            <a:spAutoFit/>
          </a:bodyPr>
          <a:lstStyle/>
          <a:p>
            <a:r>
              <a:rPr lang="en-GB" sz="3200" dirty="0">
                <a:solidFill>
                  <a:schemeClr val="accent1">
                    <a:lumMod val="75000"/>
                  </a:schemeClr>
                </a:solidFill>
              </a:rPr>
              <a:t>ADHD</a:t>
            </a:r>
          </a:p>
        </p:txBody>
      </p:sp>
      <p:pic>
        <p:nvPicPr>
          <p:cNvPr id="18" name="Picture 17">
            <a:extLst>
              <a:ext uri="{FF2B5EF4-FFF2-40B4-BE49-F238E27FC236}">
                <a16:creationId xmlns:a16="http://schemas.microsoft.com/office/drawing/2014/main" id="{D38AF788-D628-D958-5273-571E2E574D2D}"/>
              </a:ext>
            </a:extLst>
          </p:cNvPr>
          <p:cNvPicPr>
            <a:picLocks noChangeAspect="1"/>
          </p:cNvPicPr>
          <p:nvPr/>
        </p:nvPicPr>
        <p:blipFill>
          <a:blip r:embed="rId14"/>
          <a:srcRect l="917" t="24652" r="2083" b="15211"/>
          <a:stretch>
            <a:fillRect/>
          </a:stretch>
        </p:blipFill>
        <p:spPr>
          <a:xfrm>
            <a:off x="7032356" y="1444134"/>
            <a:ext cx="4689049" cy="2394175"/>
          </a:xfrm>
          <a:prstGeom prst="rect">
            <a:avLst/>
          </a:prstGeom>
        </p:spPr>
      </p:pic>
    </p:spTree>
    <p:extLst>
      <p:ext uri="{BB962C8B-B14F-4D97-AF65-F5344CB8AC3E}">
        <p14:creationId xmlns:p14="http://schemas.microsoft.com/office/powerpoint/2010/main" val="2737132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7211C2-A5AA-261C-910B-D96DDC66A554}"/>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4FFFEC7-3915-27B3-E409-65394E871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112D5E6D-B7D2-4C38-CA03-ED36EACB1F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A15A0E7-EB7A-8E57-C6CD-8022CFC257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712ADA4-B9AF-AAAD-7211-2022C737C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001552-DD1C-B527-4171-E07D330EE0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B111AE7-AFC1-E7DD-3C6C-509F149956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4C592A21-28D3-F390-948C-5C6CF6789B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46BCCB-D25C-4EB4-B43B-3E962AD2723E}"/>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Rare Diseases</a:t>
            </a:r>
            <a:br>
              <a:rPr lang="en-GB" sz="4000" b="1">
                <a:solidFill>
                  <a:srgbClr val="FFFFFF"/>
                </a:solidFill>
              </a:rPr>
            </a:br>
            <a:endParaRPr lang="en-GB" sz="4000">
              <a:solidFill>
                <a:srgbClr val="FFFFFF"/>
              </a:solidFill>
            </a:endParaRPr>
          </a:p>
        </p:txBody>
      </p:sp>
      <p:sp>
        <p:nvSpPr>
          <p:cNvPr id="3" name="Content Placeholder 2">
            <a:extLst>
              <a:ext uri="{FF2B5EF4-FFF2-40B4-BE49-F238E27FC236}">
                <a16:creationId xmlns:a16="http://schemas.microsoft.com/office/drawing/2014/main" id="{490262AD-9307-4A70-7582-16DBDB4CE9F1}"/>
              </a:ext>
            </a:extLst>
          </p:cNvPr>
          <p:cNvSpPr>
            <a:spLocks noGrp="1"/>
          </p:cNvSpPr>
          <p:nvPr>
            <p:ph idx="1"/>
          </p:nvPr>
        </p:nvSpPr>
        <p:spPr>
          <a:xfrm>
            <a:off x="4504548" y="674673"/>
            <a:ext cx="7326086" cy="5684139"/>
          </a:xfrm>
        </p:spPr>
        <p:txBody>
          <a:bodyPr anchor="ctr">
            <a:noAutofit/>
          </a:bodyPr>
          <a:lstStyle/>
          <a:p>
            <a:pPr lvl="0"/>
            <a:endParaRPr lang="en-US" sz="2000" dirty="0"/>
          </a:p>
          <a:p>
            <a:pPr marL="457200" lvl="1" indent="0">
              <a:buNone/>
            </a:pPr>
            <a:endParaRPr lang="en-GB" sz="2000" dirty="0"/>
          </a:p>
          <a:p>
            <a:pPr marL="0" lvl="0" indent="0">
              <a:buNone/>
            </a:pPr>
            <a:r>
              <a:rPr lang="en-US" sz="2000" b="1" dirty="0"/>
              <a:t>Rare diseases affect</a:t>
            </a:r>
          </a:p>
          <a:p>
            <a:pPr lvl="1"/>
            <a:r>
              <a:rPr lang="en-US" sz="2000" dirty="0"/>
              <a:t>3.5 million people in the UK (~1 in 17)</a:t>
            </a:r>
            <a:r>
              <a:rPr lang="en-GB" sz="2000" dirty="0"/>
              <a:t> </a:t>
            </a:r>
          </a:p>
          <a:p>
            <a:pPr lvl="1"/>
            <a:r>
              <a:rPr lang="en-GB" sz="2000" dirty="0"/>
              <a:t>27 - 36 million people worldwide</a:t>
            </a:r>
          </a:p>
          <a:p>
            <a:pPr marL="457200" lvl="1" indent="0">
              <a:buNone/>
            </a:pPr>
            <a:endParaRPr lang="en-GB" sz="2000" dirty="0"/>
          </a:p>
          <a:p>
            <a:r>
              <a:rPr lang="en-GB" sz="2000" dirty="0"/>
              <a:t>Between 6000 and 8000 distinct rare diseases are estimated to exist today</a:t>
            </a:r>
          </a:p>
          <a:p>
            <a:r>
              <a:rPr lang="en-GB" sz="2000" dirty="0"/>
              <a:t>While one rare disease may affect only a few patients, others may affect as many as 245 000</a:t>
            </a:r>
          </a:p>
          <a:p>
            <a:r>
              <a:rPr lang="en-GB" sz="2000" dirty="0"/>
              <a:t>Around 80% of rare diseases are of genetic origin</a:t>
            </a:r>
          </a:p>
          <a:p>
            <a:r>
              <a:rPr lang="en-GB" sz="2000" dirty="0"/>
              <a:t>And yet we know that genetic research leaves out huge groups of people</a:t>
            </a:r>
          </a:p>
          <a:p>
            <a:endParaRPr lang="en-GB" sz="2000" dirty="0"/>
          </a:p>
          <a:p>
            <a:pPr marL="0" lvl="0" indent="0">
              <a:buNone/>
            </a:pPr>
            <a:r>
              <a:rPr lang="en-US" sz="2000" b="1" dirty="0"/>
              <a:t>Diagnostic odysseys</a:t>
            </a:r>
          </a:p>
          <a:p>
            <a:pPr lvl="1"/>
            <a:r>
              <a:rPr lang="en-US" sz="2000" dirty="0"/>
              <a:t>Average rare disease diagnostic delay: 5–10 years</a:t>
            </a:r>
            <a:endParaRPr lang="en-GB" sz="2000" dirty="0"/>
          </a:p>
          <a:p>
            <a:pPr lvl="1"/>
            <a:r>
              <a:rPr lang="en-US" sz="2000" dirty="0"/>
              <a:t>Patients often see 5–10 specialists before diagnosis</a:t>
            </a:r>
          </a:p>
          <a:p>
            <a:pPr lvl="1"/>
            <a:r>
              <a:rPr lang="en-US" sz="2000" dirty="0"/>
              <a:t>Especially with vague, varying and multisystem conditions </a:t>
            </a:r>
          </a:p>
          <a:p>
            <a:pPr lvl="1"/>
            <a:r>
              <a:rPr lang="en-GB" sz="2000" i="1" dirty="0"/>
              <a:t>Biomarkers don’t exist until they do</a:t>
            </a:r>
          </a:p>
          <a:p>
            <a:pPr marL="0" indent="0">
              <a:buNone/>
            </a:pPr>
            <a:endParaRPr lang="en-GB" sz="2000" dirty="0"/>
          </a:p>
          <a:p>
            <a:pPr marL="0" indent="0">
              <a:buNone/>
            </a:pPr>
            <a:br>
              <a:rPr lang="en-US" sz="2000" dirty="0"/>
            </a:br>
            <a:endParaRPr lang="en-GB" sz="2000" dirty="0"/>
          </a:p>
          <a:p>
            <a:endParaRPr lang="en-GB" sz="2000" dirty="0"/>
          </a:p>
        </p:txBody>
      </p:sp>
    </p:spTree>
    <p:extLst>
      <p:ext uri="{BB962C8B-B14F-4D97-AF65-F5344CB8AC3E}">
        <p14:creationId xmlns:p14="http://schemas.microsoft.com/office/powerpoint/2010/main" val="756909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1D205A-60AB-D396-3639-BF62BE55D2A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3066A1D-0331-20D8-5BB3-C729BE727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BE3EE6D-520E-47B8-7B0C-0A9CE2FDA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703BC5C-419A-1C12-455B-86E6004D6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7E10353-2573-994E-2FB6-735525AFF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6B726CD-4F13-62D6-D9B3-A73780883D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D7C7B7-1F07-D8AE-ECEA-D4C940B5E4BF}"/>
              </a:ext>
            </a:extLst>
          </p:cNvPr>
          <p:cNvSpPr>
            <a:spLocks noGrp="1"/>
          </p:cNvSpPr>
          <p:nvPr>
            <p:ph type="title"/>
          </p:nvPr>
        </p:nvSpPr>
        <p:spPr>
          <a:xfrm>
            <a:off x="1371599" y="294538"/>
            <a:ext cx="9895951" cy="1033669"/>
          </a:xfrm>
        </p:spPr>
        <p:txBody>
          <a:bodyPr>
            <a:normAutofit/>
          </a:bodyPr>
          <a:lstStyle/>
          <a:p>
            <a:r>
              <a:rPr lang="en-GB" sz="4000">
                <a:solidFill>
                  <a:srgbClr val="FFFFFF"/>
                </a:solidFill>
              </a:rPr>
              <a:t>Covering </a:t>
            </a:r>
          </a:p>
        </p:txBody>
      </p:sp>
      <p:sp>
        <p:nvSpPr>
          <p:cNvPr id="3" name="Content Placeholder 2">
            <a:extLst>
              <a:ext uri="{FF2B5EF4-FFF2-40B4-BE49-F238E27FC236}">
                <a16:creationId xmlns:a16="http://schemas.microsoft.com/office/drawing/2014/main" id="{7F82D9DE-E399-E8A1-919F-A6D4CC3A4E72}"/>
              </a:ext>
            </a:extLst>
          </p:cNvPr>
          <p:cNvSpPr>
            <a:spLocks noGrp="1"/>
          </p:cNvSpPr>
          <p:nvPr>
            <p:ph idx="1"/>
          </p:nvPr>
        </p:nvSpPr>
        <p:spPr>
          <a:xfrm>
            <a:off x="1371599" y="1709057"/>
            <a:ext cx="9797144" cy="5344886"/>
          </a:xfrm>
        </p:spPr>
        <p:txBody>
          <a:bodyPr anchor="ctr">
            <a:normAutofit/>
          </a:bodyPr>
          <a:lstStyle/>
          <a:p>
            <a:pPr marL="514350" indent="-514350">
              <a:buFont typeface="+mj-lt"/>
              <a:buAutoNum type="arabicPeriod"/>
            </a:pPr>
            <a:r>
              <a:rPr lang="en-GB" sz="2400" dirty="0"/>
              <a:t>What brought me to this point</a:t>
            </a:r>
          </a:p>
          <a:p>
            <a:pPr marL="514350" indent="-514350">
              <a:buFont typeface="+mj-lt"/>
              <a:buAutoNum type="arabicPeriod"/>
            </a:pPr>
            <a:r>
              <a:rPr lang="en-GB" sz="2400" dirty="0"/>
              <a:t>Inequities-food for thought</a:t>
            </a:r>
          </a:p>
          <a:p>
            <a:pPr lvl="1"/>
            <a:r>
              <a:rPr lang="en-GB" dirty="0"/>
              <a:t>Three key populations with poorer access, experience and outcomes</a:t>
            </a:r>
          </a:p>
          <a:p>
            <a:pPr lvl="1"/>
            <a:r>
              <a:rPr lang="en-GB" dirty="0"/>
              <a:t>Rare diseases </a:t>
            </a:r>
          </a:p>
          <a:p>
            <a:pPr marL="514350" indent="-514350">
              <a:buFont typeface="+mj-lt"/>
              <a:buAutoNum type="arabicPeriod"/>
            </a:pPr>
            <a:r>
              <a:rPr lang="en-GB" sz="2400" b="1" dirty="0"/>
              <a:t>Biopsychosocial model for explaining enduring symptoms in multiple systems </a:t>
            </a:r>
          </a:p>
          <a:p>
            <a:pPr marL="514350" indent="-514350">
              <a:buFont typeface="+mj-lt"/>
              <a:buAutoNum type="arabicPeriod"/>
            </a:pPr>
            <a:r>
              <a:rPr lang="en-GB" sz="2400" dirty="0"/>
              <a:t>Biopsychosocial model for working with enduring symptoms using compassion</a:t>
            </a:r>
          </a:p>
          <a:p>
            <a:pPr marL="514350" indent="-514350">
              <a:buFont typeface="+mj-lt"/>
              <a:buAutoNum type="arabicPeriod"/>
            </a:pPr>
            <a:r>
              <a:rPr lang="en-GB" sz="2400" dirty="0"/>
              <a:t>Putting it all together into a toolbox and checklist</a:t>
            </a:r>
          </a:p>
          <a:p>
            <a:endParaRPr lang="en-GB" sz="2400" dirty="0"/>
          </a:p>
          <a:p>
            <a:endParaRPr lang="en-GB" sz="2400" dirty="0"/>
          </a:p>
        </p:txBody>
      </p:sp>
    </p:spTree>
    <p:extLst>
      <p:ext uri="{BB962C8B-B14F-4D97-AF65-F5344CB8AC3E}">
        <p14:creationId xmlns:p14="http://schemas.microsoft.com/office/powerpoint/2010/main" val="1444831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1D24AD2-5754-9613-94F5-EF0F6A018DA1}"/>
              </a:ext>
            </a:extLst>
          </p:cNvPr>
          <p:cNvSpPr>
            <a:spLocks noGrp="1"/>
          </p:cNvSpPr>
          <p:nvPr>
            <p:ph type="title"/>
          </p:nvPr>
        </p:nvSpPr>
        <p:spPr>
          <a:xfrm>
            <a:off x="1383564" y="348865"/>
            <a:ext cx="9718111" cy="1576446"/>
          </a:xfrm>
        </p:spPr>
        <p:txBody>
          <a:bodyPr anchor="ctr">
            <a:normAutofit/>
          </a:bodyPr>
          <a:lstStyle/>
          <a:p>
            <a:r>
              <a:rPr lang="en-GB" sz="4000" b="1" i="1" dirty="0">
                <a:solidFill>
                  <a:srgbClr val="FFFFFF"/>
                </a:solidFill>
              </a:rPr>
              <a:t>Current model for multisystem symptoms</a:t>
            </a:r>
            <a:br>
              <a:rPr lang="en-GB" sz="4000" b="1" dirty="0">
                <a:solidFill>
                  <a:srgbClr val="FFFFFF"/>
                </a:solidFill>
              </a:rPr>
            </a:br>
            <a:endParaRPr lang="en-GB" sz="4000" dirty="0">
              <a:solidFill>
                <a:srgbClr val="FFFFFF"/>
              </a:solidFill>
            </a:endParaRPr>
          </a:p>
        </p:txBody>
      </p:sp>
      <p:graphicFrame>
        <p:nvGraphicFramePr>
          <p:cNvPr id="7" name="Content Placeholder 2">
            <a:extLst>
              <a:ext uri="{FF2B5EF4-FFF2-40B4-BE49-F238E27FC236}">
                <a16:creationId xmlns:a16="http://schemas.microsoft.com/office/drawing/2014/main" id="{F3D93113-ADCE-715E-0F18-8A78942432C1}"/>
              </a:ext>
            </a:extLst>
          </p:cNvPr>
          <p:cNvGraphicFramePr>
            <a:graphicFrameLocks noGrp="1"/>
          </p:cNvGraphicFramePr>
          <p:nvPr>
            <p:ph idx="1"/>
            <p:extLst>
              <p:ext uri="{D42A27DB-BD31-4B8C-83A1-F6EECF244321}">
                <p14:modId xmlns:p14="http://schemas.microsoft.com/office/powerpoint/2010/main" val="18227618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4205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537389-D2F1-1BBF-C3AF-8504103533D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B8CC23-2CDD-98AD-65C6-E0196CE4B3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A5CF93A-1C5E-87EF-3765-8F71B1FBE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863A2D7-13EF-BA40-F5D1-45A297191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2479750-44D0-14B9-160D-063468D97D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181181C-F40A-1872-2E09-B68602ADD0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8A7C0D-C612-6FCF-9919-83B1302F11CE}"/>
              </a:ext>
            </a:extLst>
          </p:cNvPr>
          <p:cNvSpPr>
            <a:spLocks noGrp="1"/>
          </p:cNvSpPr>
          <p:nvPr>
            <p:ph type="title"/>
          </p:nvPr>
        </p:nvSpPr>
        <p:spPr>
          <a:xfrm>
            <a:off x="1371599" y="294538"/>
            <a:ext cx="9895951" cy="1033669"/>
          </a:xfrm>
        </p:spPr>
        <p:txBody>
          <a:bodyPr>
            <a:normAutofit/>
          </a:bodyPr>
          <a:lstStyle/>
          <a:p>
            <a:r>
              <a:rPr lang="en-GB" sz="4000">
                <a:solidFill>
                  <a:srgbClr val="FFFFFF"/>
                </a:solidFill>
              </a:rPr>
              <a:t>Covering </a:t>
            </a:r>
          </a:p>
        </p:txBody>
      </p:sp>
      <p:sp>
        <p:nvSpPr>
          <p:cNvPr id="3" name="Content Placeholder 2">
            <a:extLst>
              <a:ext uri="{FF2B5EF4-FFF2-40B4-BE49-F238E27FC236}">
                <a16:creationId xmlns:a16="http://schemas.microsoft.com/office/drawing/2014/main" id="{4ABFEF36-4EB9-C62A-81AD-B30505D05941}"/>
              </a:ext>
            </a:extLst>
          </p:cNvPr>
          <p:cNvSpPr>
            <a:spLocks noGrp="1"/>
          </p:cNvSpPr>
          <p:nvPr>
            <p:ph idx="1"/>
          </p:nvPr>
        </p:nvSpPr>
        <p:spPr>
          <a:xfrm>
            <a:off x="1371599" y="1709057"/>
            <a:ext cx="9797144" cy="5344886"/>
          </a:xfrm>
        </p:spPr>
        <p:txBody>
          <a:bodyPr anchor="ctr">
            <a:normAutofit/>
          </a:bodyPr>
          <a:lstStyle/>
          <a:p>
            <a:pPr marL="514350" indent="-514350">
              <a:buFont typeface="+mj-lt"/>
              <a:buAutoNum type="arabicPeriod"/>
            </a:pPr>
            <a:r>
              <a:rPr lang="en-GB" sz="2400" dirty="0"/>
              <a:t>What brought me to this point</a:t>
            </a:r>
          </a:p>
          <a:p>
            <a:pPr marL="514350" indent="-514350">
              <a:buFont typeface="+mj-lt"/>
              <a:buAutoNum type="arabicPeriod"/>
            </a:pPr>
            <a:r>
              <a:rPr lang="en-GB" sz="2400" dirty="0"/>
              <a:t>Inequities-food for thought</a:t>
            </a:r>
          </a:p>
          <a:p>
            <a:pPr lvl="1"/>
            <a:r>
              <a:rPr lang="en-GB" dirty="0"/>
              <a:t>Three key populations with poorer access, experience and outcomes</a:t>
            </a:r>
          </a:p>
          <a:p>
            <a:pPr lvl="1"/>
            <a:r>
              <a:rPr lang="en-GB" dirty="0"/>
              <a:t>Rare diseases </a:t>
            </a:r>
          </a:p>
          <a:p>
            <a:pPr marL="514350" indent="-514350">
              <a:buFont typeface="+mj-lt"/>
              <a:buAutoNum type="arabicPeriod"/>
            </a:pPr>
            <a:r>
              <a:rPr lang="en-GB" sz="2400" dirty="0"/>
              <a:t>Biopsychosocial model for explaining enduring symptoms in multiple systems </a:t>
            </a:r>
          </a:p>
          <a:p>
            <a:pPr marL="514350" indent="-514350">
              <a:buFont typeface="+mj-lt"/>
              <a:buAutoNum type="arabicPeriod"/>
            </a:pPr>
            <a:r>
              <a:rPr lang="en-GB" sz="2400" b="1" dirty="0"/>
              <a:t>Biopsychosocial model for working with enduring symptoms using compassion</a:t>
            </a:r>
          </a:p>
          <a:p>
            <a:pPr marL="514350" indent="-514350">
              <a:buFont typeface="+mj-lt"/>
              <a:buAutoNum type="arabicPeriod"/>
            </a:pPr>
            <a:r>
              <a:rPr lang="en-GB" sz="2400" dirty="0"/>
              <a:t>Putting it all together into a checklist</a:t>
            </a:r>
          </a:p>
          <a:p>
            <a:endParaRPr lang="en-GB" sz="2400" dirty="0"/>
          </a:p>
          <a:p>
            <a:endParaRPr lang="en-GB" sz="2400" dirty="0"/>
          </a:p>
        </p:txBody>
      </p:sp>
    </p:spTree>
    <p:extLst>
      <p:ext uri="{BB962C8B-B14F-4D97-AF65-F5344CB8AC3E}">
        <p14:creationId xmlns:p14="http://schemas.microsoft.com/office/powerpoint/2010/main" val="1226716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37874CC6-C9A5-FC57-2EF8-039851443C4F}"/>
              </a:ext>
            </a:extLst>
          </p:cNvPr>
          <p:cNvPicPr>
            <a:picLocks noGrp="1" noChangeAspect="1"/>
          </p:cNvPicPr>
          <p:nvPr>
            <p:ph idx="1"/>
          </p:nvPr>
        </p:nvPicPr>
        <p:blipFill>
          <a:blip r:embed="rId3"/>
          <a:srcRect l="18104" t="17835" r="15444" b="6364"/>
          <a:stretch>
            <a:fillRect/>
          </a:stretch>
        </p:blipFill>
        <p:spPr>
          <a:xfrm>
            <a:off x="1927567" y="457200"/>
            <a:ext cx="8336865" cy="5943600"/>
          </a:xfrm>
          <a:prstGeom prst="rect">
            <a:avLst/>
          </a:prstGeom>
        </p:spPr>
      </p:pic>
    </p:spTree>
    <p:extLst>
      <p:ext uri="{BB962C8B-B14F-4D97-AF65-F5344CB8AC3E}">
        <p14:creationId xmlns:p14="http://schemas.microsoft.com/office/powerpoint/2010/main" val="1540943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E978D6-8D7B-654A-0102-A4E2A8B618D2}"/>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D4FE981-8259-E6FA-B572-888D1BB76AAA}"/>
              </a:ext>
            </a:extLst>
          </p:cNvPr>
          <p:cNvSpPr>
            <a:spLocks noGrp="1"/>
          </p:cNvSpPr>
          <p:nvPr>
            <p:ph type="title"/>
          </p:nvPr>
        </p:nvSpPr>
        <p:spPr>
          <a:xfrm>
            <a:off x="455066" y="845422"/>
            <a:ext cx="3085803" cy="4993590"/>
          </a:xfrm>
        </p:spPr>
        <p:txBody>
          <a:bodyPr vert="horz" lIns="91440" tIns="45720" rIns="91440" bIns="45720" rtlCol="0" anchor="t">
            <a:normAutofit/>
          </a:bodyPr>
          <a:lstStyle/>
          <a:p>
            <a:r>
              <a:rPr lang="en-US" sz="3700" b="1" kern="1200" dirty="0">
                <a:solidFill>
                  <a:srgbClr val="FFFFFF"/>
                </a:solidFill>
                <a:latin typeface="+mj-lt"/>
                <a:ea typeface="+mj-ea"/>
                <a:cs typeface="+mj-cs"/>
              </a:rPr>
              <a:t>Compassion Focused Therapy</a:t>
            </a:r>
            <a:br>
              <a:rPr lang="en-US" sz="3700" b="1" kern="1200" dirty="0">
                <a:solidFill>
                  <a:srgbClr val="FFFFFF"/>
                </a:solidFill>
                <a:latin typeface="+mj-lt"/>
                <a:ea typeface="+mj-ea"/>
                <a:cs typeface="+mj-cs"/>
              </a:rPr>
            </a:br>
            <a:br>
              <a:rPr lang="en-US" sz="3700" b="1" kern="1200" dirty="0">
                <a:solidFill>
                  <a:srgbClr val="FFFFFF"/>
                </a:solidFill>
                <a:latin typeface="+mj-lt"/>
                <a:ea typeface="+mj-ea"/>
                <a:cs typeface="+mj-cs"/>
              </a:rPr>
            </a:br>
            <a:r>
              <a:rPr lang="en-GB" sz="1800" i="1" dirty="0">
                <a:solidFill>
                  <a:schemeClr val="bg1"/>
                </a:solidFill>
              </a:rPr>
              <a:t>Compassion= being alert to distress and being committed to wanting to relieve that distress (Gilbert)</a:t>
            </a:r>
            <a:br>
              <a:rPr lang="en-GB" sz="4000" i="1" dirty="0"/>
            </a:br>
            <a:br>
              <a:rPr lang="en-US" sz="3700" b="1" kern="1200" dirty="0">
                <a:solidFill>
                  <a:srgbClr val="FFFFFF"/>
                </a:solidFill>
                <a:latin typeface="+mj-lt"/>
                <a:ea typeface="+mj-ea"/>
                <a:cs typeface="+mj-cs"/>
              </a:rPr>
            </a:br>
            <a:endParaRPr lang="en-US" sz="3700" kern="1200" dirty="0">
              <a:solidFill>
                <a:srgbClr val="FFFFFF"/>
              </a:solidFill>
              <a:latin typeface="+mj-lt"/>
              <a:ea typeface="+mj-ea"/>
              <a:cs typeface="+mj-cs"/>
            </a:endParaRPr>
          </a:p>
        </p:txBody>
      </p:sp>
      <p:pic>
        <p:nvPicPr>
          <p:cNvPr id="9" name="Content Placeholder 5"/>
          <p:cNvPicPr>
            <a:picLocks noGrp="1" noChangeAspect="1"/>
          </p:cNvPicPr>
          <p:nvPr>
            <p:ph idx="1"/>
          </p:nvPr>
        </p:nvPicPr>
        <p:blipFill>
          <a:blip r:embed="rId2"/>
          <a:stretch>
            <a:fillRect/>
          </a:stretch>
        </p:blipFill>
        <p:spPr>
          <a:xfrm>
            <a:off x="5186834" y="729395"/>
            <a:ext cx="6701139" cy="5378442"/>
          </a:xfrm>
          <a:prstGeom prst="rect">
            <a:avLst/>
          </a:prstGeom>
        </p:spPr>
      </p:pic>
      <p:sp>
        <p:nvSpPr>
          <p:cNvPr id="11" name="Text Placeholder 4"/>
          <p:cNvSpPr txBox="1">
            <a:spLocks/>
          </p:cNvSpPr>
          <p:nvPr/>
        </p:nvSpPr>
        <p:spPr>
          <a:xfrm>
            <a:off x="4143840" y="4048219"/>
            <a:ext cx="2607875" cy="10209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b="1" dirty="0"/>
              <a:t>3 emotional systems</a:t>
            </a:r>
            <a:r>
              <a:rPr lang="en-GB" sz="3600" dirty="0"/>
              <a:t> </a:t>
            </a:r>
          </a:p>
        </p:txBody>
      </p:sp>
    </p:spTree>
    <p:extLst>
      <p:ext uri="{BB962C8B-B14F-4D97-AF65-F5344CB8AC3E}">
        <p14:creationId xmlns:p14="http://schemas.microsoft.com/office/powerpoint/2010/main" val="2557373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50BF6D-C2C6-1C73-170A-E646DC85A528}"/>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C3F29FB-462B-B473-1C9A-646D68080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3EB3F14-89CC-81FD-45E0-1DEBEE0C3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F56CEB5A-8BCF-AC5E-8170-69F84567B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14138C0-15E5-4673-6A9F-BA6FC74440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57E8DC61-68EA-1324-C851-8A2BEA4F8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BCDEA55-F4B0-33B1-38FF-2580D79BDA86}"/>
              </a:ext>
            </a:extLst>
          </p:cNvPr>
          <p:cNvSpPr>
            <a:spLocks noGrp="1"/>
          </p:cNvSpPr>
          <p:nvPr>
            <p:ph type="title"/>
          </p:nvPr>
        </p:nvSpPr>
        <p:spPr>
          <a:xfrm>
            <a:off x="455066" y="845422"/>
            <a:ext cx="3085803" cy="4993590"/>
          </a:xfrm>
        </p:spPr>
        <p:txBody>
          <a:bodyPr vert="horz" lIns="91440" tIns="45720" rIns="91440" bIns="45720" rtlCol="0" anchor="t">
            <a:normAutofit/>
          </a:bodyPr>
          <a:lstStyle/>
          <a:p>
            <a:r>
              <a:rPr lang="en-US" sz="3700" b="1" kern="1200" dirty="0">
                <a:solidFill>
                  <a:srgbClr val="FFFFFF"/>
                </a:solidFill>
                <a:latin typeface="+mj-lt"/>
                <a:ea typeface="+mj-ea"/>
                <a:cs typeface="+mj-cs"/>
              </a:rPr>
              <a:t>Compassion Focused Therapy</a:t>
            </a:r>
            <a:br>
              <a:rPr lang="en-US" sz="3700" b="1" dirty="0">
                <a:solidFill>
                  <a:srgbClr val="FFFFFF"/>
                </a:solidFill>
              </a:rPr>
            </a:br>
            <a:br>
              <a:rPr lang="en-US" sz="3700" b="1" dirty="0">
                <a:solidFill>
                  <a:srgbClr val="FFFFFF"/>
                </a:solidFill>
              </a:rPr>
            </a:br>
            <a:r>
              <a:rPr lang="en-US" sz="3700" b="1" kern="1200" dirty="0">
                <a:solidFill>
                  <a:srgbClr val="FFFFFF"/>
                </a:solidFill>
                <a:latin typeface="+mj-lt"/>
                <a:ea typeface="+mj-ea"/>
                <a:cs typeface="+mj-cs"/>
              </a:rPr>
              <a:t>a conceptual approach</a:t>
            </a:r>
            <a:br>
              <a:rPr lang="en-US" sz="3700" b="1" kern="1200" dirty="0">
                <a:solidFill>
                  <a:srgbClr val="FFFFFF"/>
                </a:solidFill>
                <a:latin typeface="+mj-lt"/>
                <a:ea typeface="+mj-ea"/>
                <a:cs typeface="+mj-cs"/>
              </a:rPr>
            </a:br>
            <a:br>
              <a:rPr lang="en-US" sz="3700" b="1" kern="1200" dirty="0">
                <a:solidFill>
                  <a:srgbClr val="FFFFFF"/>
                </a:solidFill>
                <a:latin typeface="+mj-lt"/>
                <a:ea typeface="+mj-ea"/>
                <a:cs typeface="+mj-cs"/>
              </a:rPr>
            </a:br>
            <a:br>
              <a:rPr lang="en-US" sz="3700" b="1" kern="1200" dirty="0">
                <a:solidFill>
                  <a:srgbClr val="FFFFFF"/>
                </a:solidFill>
                <a:latin typeface="+mj-lt"/>
                <a:ea typeface="+mj-ea"/>
                <a:cs typeface="+mj-cs"/>
              </a:rPr>
            </a:br>
            <a:endParaRPr lang="en-US" sz="3700" kern="1200" dirty="0">
              <a:solidFill>
                <a:srgbClr val="FFFFFF"/>
              </a:solidFill>
              <a:latin typeface="+mj-lt"/>
              <a:ea typeface="+mj-ea"/>
              <a:cs typeface="+mj-cs"/>
            </a:endParaRPr>
          </a:p>
        </p:txBody>
      </p:sp>
      <p:sp>
        <p:nvSpPr>
          <p:cNvPr id="11" name="Text Placeholder 4">
            <a:extLst>
              <a:ext uri="{FF2B5EF4-FFF2-40B4-BE49-F238E27FC236}">
                <a16:creationId xmlns:a16="http://schemas.microsoft.com/office/drawing/2014/main" id="{D4EB3B0A-A096-97DB-17CD-5338A73DE737}"/>
              </a:ext>
            </a:extLst>
          </p:cNvPr>
          <p:cNvSpPr txBox="1">
            <a:spLocks/>
          </p:cNvSpPr>
          <p:nvPr/>
        </p:nvSpPr>
        <p:spPr>
          <a:xfrm>
            <a:off x="4143840" y="4048219"/>
            <a:ext cx="2607875" cy="10209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b="1" dirty="0"/>
              <a:t>3 emotional systems out of balance  </a:t>
            </a:r>
          </a:p>
        </p:txBody>
      </p:sp>
      <p:sp>
        <p:nvSpPr>
          <p:cNvPr id="5" name="Oval 4">
            <a:extLst>
              <a:ext uri="{FF2B5EF4-FFF2-40B4-BE49-F238E27FC236}">
                <a16:creationId xmlns:a16="http://schemas.microsoft.com/office/drawing/2014/main" id="{E0B1D58B-0DB2-F7B8-E692-5672EA71A844}"/>
              </a:ext>
            </a:extLst>
          </p:cNvPr>
          <p:cNvSpPr/>
          <p:nvPr/>
        </p:nvSpPr>
        <p:spPr>
          <a:xfrm>
            <a:off x="5113539" y="399495"/>
            <a:ext cx="4006748" cy="3393641"/>
          </a:xfrm>
          <a:prstGeom prst="ellipse">
            <a:avLst/>
          </a:prstGeom>
          <a:solidFill>
            <a:srgbClr val="0000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t>drive</a:t>
            </a:r>
          </a:p>
        </p:txBody>
      </p:sp>
      <p:sp>
        <p:nvSpPr>
          <p:cNvPr id="6" name="Content Placeholder 9">
            <a:extLst>
              <a:ext uri="{FF2B5EF4-FFF2-40B4-BE49-F238E27FC236}">
                <a16:creationId xmlns:a16="http://schemas.microsoft.com/office/drawing/2014/main" id="{623BC793-A5A9-C9A0-C947-EDB409141C26}"/>
              </a:ext>
            </a:extLst>
          </p:cNvPr>
          <p:cNvSpPr txBox="1">
            <a:spLocks/>
          </p:cNvSpPr>
          <p:nvPr/>
        </p:nvSpPr>
        <p:spPr>
          <a:xfrm>
            <a:off x="6751715" y="2308194"/>
            <a:ext cx="5328338" cy="4352571"/>
          </a:xfrm>
          <a:prstGeom prst="ellipse">
            <a:avLst/>
          </a:prstGeom>
          <a:solidFill>
            <a:srgbClr val="CC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GB" sz="1800"/>
              <a:t>threat</a:t>
            </a:r>
            <a:endParaRPr lang="en-GB" sz="1800" dirty="0"/>
          </a:p>
        </p:txBody>
      </p:sp>
      <p:sp>
        <p:nvSpPr>
          <p:cNvPr id="8" name="Oval 7">
            <a:extLst>
              <a:ext uri="{FF2B5EF4-FFF2-40B4-BE49-F238E27FC236}">
                <a16:creationId xmlns:a16="http://schemas.microsoft.com/office/drawing/2014/main" id="{C2B10F24-4BDB-648E-C2F7-F86794DEBAE4}"/>
              </a:ext>
            </a:extLst>
          </p:cNvPr>
          <p:cNvSpPr/>
          <p:nvPr/>
        </p:nvSpPr>
        <p:spPr>
          <a:xfrm>
            <a:off x="9510755" y="1100831"/>
            <a:ext cx="1470923" cy="1401146"/>
          </a:xfrm>
          <a:prstGeom prst="ellipse">
            <a:avLst/>
          </a:prstGeom>
          <a:solidFill>
            <a:srgbClr val="008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t>soothing</a:t>
            </a:r>
          </a:p>
        </p:txBody>
      </p:sp>
    </p:spTree>
    <p:extLst>
      <p:ext uri="{BB962C8B-B14F-4D97-AF65-F5344CB8AC3E}">
        <p14:creationId xmlns:p14="http://schemas.microsoft.com/office/powerpoint/2010/main" val="3458632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4668DA-49C2-AF70-C769-1BFCC920E127}"/>
              </a:ext>
            </a:extLst>
          </p:cNvPr>
          <p:cNvSpPr>
            <a:spLocks noGrp="1"/>
          </p:cNvSpPr>
          <p:nvPr>
            <p:ph type="title"/>
          </p:nvPr>
        </p:nvSpPr>
        <p:spPr>
          <a:xfrm>
            <a:off x="1371599" y="294538"/>
            <a:ext cx="9895951" cy="1033669"/>
          </a:xfrm>
        </p:spPr>
        <p:txBody>
          <a:bodyPr>
            <a:normAutofit/>
          </a:bodyPr>
          <a:lstStyle/>
          <a:p>
            <a:r>
              <a:rPr lang="en-GB" sz="4000">
                <a:solidFill>
                  <a:srgbClr val="FFFFFF"/>
                </a:solidFill>
              </a:rPr>
              <a:t>Covering </a:t>
            </a:r>
          </a:p>
        </p:txBody>
      </p:sp>
      <p:sp>
        <p:nvSpPr>
          <p:cNvPr id="3" name="Content Placeholder 2">
            <a:extLst>
              <a:ext uri="{FF2B5EF4-FFF2-40B4-BE49-F238E27FC236}">
                <a16:creationId xmlns:a16="http://schemas.microsoft.com/office/drawing/2014/main" id="{4278FD55-6B1B-59EB-DF62-83ECF66F7E87}"/>
              </a:ext>
            </a:extLst>
          </p:cNvPr>
          <p:cNvSpPr>
            <a:spLocks noGrp="1"/>
          </p:cNvSpPr>
          <p:nvPr>
            <p:ph idx="1"/>
          </p:nvPr>
        </p:nvSpPr>
        <p:spPr>
          <a:xfrm>
            <a:off x="1371599" y="1709057"/>
            <a:ext cx="9797144" cy="5344886"/>
          </a:xfrm>
        </p:spPr>
        <p:txBody>
          <a:bodyPr anchor="ctr">
            <a:normAutofit/>
          </a:bodyPr>
          <a:lstStyle/>
          <a:p>
            <a:pPr marL="514350" indent="-514350">
              <a:buFont typeface="+mj-lt"/>
              <a:buAutoNum type="arabicPeriod"/>
            </a:pPr>
            <a:r>
              <a:rPr lang="en-GB" sz="2400" dirty="0"/>
              <a:t>What brought me to this point</a:t>
            </a:r>
          </a:p>
          <a:p>
            <a:pPr marL="514350" indent="-514350">
              <a:buFont typeface="+mj-lt"/>
              <a:buAutoNum type="arabicPeriod"/>
            </a:pPr>
            <a:r>
              <a:rPr lang="en-GB" sz="2400" dirty="0"/>
              <a:t>Inequities </a:t>
            </a:r>
          </a:p>
          <a:p>
            <a:pPr lvl="1"/>
            <a:r>
              <a:rPr lang="en-GB" dirty="0"/>
              <a:t>Three key populations with poorer access, experience and outcomes</a:t>
            </a:r>
          </a:p>
          <a:p>
            <a:pPr lvl="1"/>
            <a:r>
              <a:rPr lang="en-GB" dirty="0"/>
              <a:t>Rare diseases </a:t>
            </a:r>
          </a:p>
          <a:p>
            <a:pPr marL="514350" indent="-514350">
              <a:buFont typeface="+mj-lt"/>
              <a:buAutoNum type="arabicPeriod"/>
            </a:pPr>
            <a:r>
              <a:rPr lang="en-GB" sz="2400" dirty="0"/>
              <a:t>Biopsychosocial model for explaining enduring symptoms in multiple systems </a:t>
            </a:r>
          </a:p>
          <a:p>
            <a:pPr marL="514350" indent="-514350">
              <a:buFont typeface="+mj-lt"/>
              <a:buAutoNum type="arabicPeriod"/>
            </a:pPr>
            <a:r>
              <a:rPr lang="en-GB" sz="2400" dirty="0"/>
              <a:t>Biopsychosocial model for working with enduring symptoms using compassion</a:t>
            </a:r>
          </a:p>
          <a:p>
            <a:pPr marL="514350" indent="-514350">
              <a:buFont typeface="+mj-lt"/>
              <a:buAutoNum type="arabicPeriod"/>
            </a:pPr>
            <a:r>
              <a:rPr lang="en-GB" sz="2400" dirty="0"/>
              <a:t>Putting it all together into a toolbox and checklist</a:t>
            </a:r>
          </a:p>
          <a:p>
            <a:endParaRPr lang="en-GB" sz="2400" dirty="0"/>
          </a:p>
          <a:p>
            <a:endParaRPr lang="en-GB" sz="2400" dirty="0"/>
          </a:p>
        </p:txBody>
      </p:sp>
    </p:spTree>
    <p:extLst>
      <p:ext uri="{BB962C8B-B14F-4D97-AF65-F5344CB8AC3E}">
        <p14:creationId xmlns:p14="http://schemas.microsoft.com/office/powerpoint/2010/main" val="39126702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879ADA-9C15-3D32-F32A-DD230D9A876F}"/>
              </a:ext>
            </a:extLst>
          </p:cNvPr>
          <p:cNvSpPr>
            <a:spLocks noGrp="1"/>
          </p:cNvSpPr>
          <p:nvPr>
            <p:ph type="title"/>
          </p:nvPr>
        </p:nvSpPr>
        <p:spPr>
          <a:xfrm>
            <a:off x="1136397" y="502020"/>
            <a:ext cx="5323715" cy="1642970"/>
          </a:xfrm>
        </p:spPr>
        <p:txBody>
          <a:bodyPr vert="horz" lIns="91440" tIns="45720" rIns="91440" bIns="45720" rtlCol="0" anchor="b">
            <a:normAutofit/>
          </a:bodyPr>
          <a:lstStyle/>
          <a:p>
            <a:br>
              <a:rPr lang="en-US" sz="2800" kern="1200" dirty="0">
                <a:solidFill>
                  <a:schemeClr val="tx1"/>
                </a:solidFill>
                <a:latin typeface="+mj-lt"/>
                <a:ea typeface="+mj-ea"/>
                <a:cs typeface="+mj-cs"/>
              </a:rPr>
            </a:br>
            <a:r>
              <a:rPr lang="en-US" sz="2800" kern="1200" dirty="0">
                <a:solidFill>
                  <a:schemeClr val="tx1"/>
                </a:solidFill>
                <a:latin typeface="+mj-lt"/>
                <a:ea typeface="+mj-ea"/>
                <a:cs typeface="+mj-cs"/>
              </a:rPr>
              <a:t>Activating the Soothing </a:t>
            </a:r>
            <a:br>
              <a:rPr lang="en-US" sz="2800" kern="1200" dirty="0">
                <a:solidFill>
                  <a:schemeClr val="tx1"/>
                </a:solidFill>
                <a:latin typeface="+mj-lt"/>
                <a:ea typeface="+mj-ea"/>
                <a:cs typeface="+mj-cs"/>
              </a:rPr>
            </a:br>
            <a:r>
              <a:rPr lang="en-US" sz="2800" kern="1200" dirty="0">
                <a:solidFill>
                  <a:schemeClr val="tx1"/>
                </a:solidFill>
                <a:latin typeface="+mj-lt"/>
                <a:ea typeface="+mj-ea"/>
                <a:cs typeface="+mj-cs"/>
              </a:rPr>
              <a:t>(Rest and Digest) system</a:t>
            </a:r>
            <a:br>
              <a:rPr lang="en-US" sz="2800" kern="1200" dirty="0">
                <a:solidFill>
                  <a:schemeClr val="tx1"/>
                </a:solidFill>
                <a:latin typeface="+mj-lt"/>
                <a:ea typeface="+mj-ea"/>
                <a:cs typeface="+mj-cs"/>
              </a:rPr>
            </a:br>
            <a:endParaRPr lang="en-US" sz="2800" kern="1200" dirty="0">
              <a:solidFill>
                <a:schemeClr val="tx1"/>
              </a:solidFill>
              <a:latin typeface="+mj-lt"/>
              <a:ea typeface="+mj-ea"/>
              <a:cs typeface="+mj-cs"/>
            </a:endParaRPr>
          </a:p>
        </p:txBody>
      </p:sp>
      <p:sp>
        <p:nvSpPr>
          <p:cNvPr id="26" name="Content Placeholder 12">
            <a:extLst>
              <a:ext uri="{FF2B5EF4-FFF2-40B4-BE49-F238E27FC236}">
                <a16:creationId xmlns:a16="http://schemas.microsoft.com/office/drawing/2014/main" id="{E870D864-499A-F4D2-B581-07360A2B7501}"/>
              </a:ext>
            </a:extLst>
          </p:cNvPr>
          <p:cNvSpPr>
            <a:spLocks noGrp="1"/>
          </p:cNvSpPr>
          <p:nvPr>
            <p:ph sz="half" idx="1"/>
          </p:nvPr>
        </p:nvSpPr>
        <p:spPr>
          <a:xfrm>
            <a:off x="1144923" y="2405894"/>
            <a:ext cx="5315189" cy="3535083"/>
          </a:xfrm>
        </p:spPr>
        <p:txBody>
          <a:bodyPr vert="horz" lIns="91440" tIns="45720" rIns="91440" bIns="45720" rtlCol="0" anchor="t">
            <a:normAutofit/>
          </a:bodyPr>
          <a:lstStyle/>
          <a:p>
            <a:r>
              <a:rPr lang="en-US" sz="2000" dirty="0"/>
              <a:t>Breathing (exhale longer than inhale)</a:t>
            </a:r>
          </a:p>
          <a:p>
            <a:r>
              <a:rPr lang="en-US" sz="2000" dirty="0"/>
              <a:t>Ear massage</a:t>
            </a:r>
          </a:p>
          <a:p>
            <a:r>
              <a:rPr lang="en-US" sz="2000" dirty="0"/>
              <a:t>Dive reflex (cold water splashes)</a:t>
            </a:r>
          </a:p>
          <a:p>
            <a:r>
              <a:rPr lang="en-US" sz="2000" dirty="0"/>
              <a:t>Chanting/singing</a:t>
            </a:r>
          </a:p>
          <a:p>
            <a:r>
              <a:rPr lang="en-US" sz="2000" dirty="0"/>
              <a:t>Deep pressure stimulation (weighted blankets)</a:t>
            </a:r>
          </a:p>
          <a:p>
            <a:r>
              <a:rPr lang="en-US" sz="2000" dirty="0" err="1"/>
              <a:t>Optimise</a:t>
            </a:r>
            <a:r>
              <a:rPr lang="en-US" sz="2000" dirty="0"/>
              <a:t> gut biome </a:t>
            </a:r>
          </a:p>
        </p:txBody>
      </p:sp>
      <p:sp>
        <p:nvSpPr>
          <p:cNvPr id="40" name="Rectangle 39">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Content Placeholder 7">
            <a:extLst>
              <a:ext uri="{FF2B5EF4-FFF2-40B4-BE49-F238E27FC236}">
                <a16:creationId xmlns:a16="http://schemas.microsoft.com/office/drawing/2014/main" id="{F3C08CF0-CA6C-BE92-B82C-4935555B6B1B}"/>
              </a:ext>
            </a:extLst>
          </p:cNvPr>
          <p:cNvPicPr>
            <a:picLocks noGrp="1" noChangeAspect="1"/>
          </p:cNvPicPr>
          <p:nvPr>
            <p:ph sz="half" idx="2"/>
          </p:nvPr>
        </p:nvPicPr>
        <p:blipFill>
          <a:blip r:embed="rId2"/>
          <a:stretch>
            <a:fillRect/>
          </a:stretch>
        </p:blipFill>
        <p:spPr>
          <a:xfrm>
            <a:off x="6460112" y="1323505"/>
            <a:ext cx="5363636" cy="4974772"/>
          </a:xfrm>
          <a:prstGeom prst="rect">
            <a:avLst/>
          </a:prstGeom>
        </p:spPr>
      </p:pic>
    </p:spTree>
    <p:extLst>
      <p:ext uri="{BB962C8B-B14F-4D97-AF65-F5344CB8AC3E}">
        <p14:creationId xmlns:p14="http://schemas.microsoft.com/office/powerpoint/2010/main" val="27449918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4A28E9-1EC5-7A47-02A0-7FB9773DAF81}"/>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8DCE800-A70D-62AC-6CBD-FE7790F527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FC55806-A0B5-A0FF-7352-DDD0B615A2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85AD3105-037A-EE0C-6912-5AA888EE3C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542F9B-0F13-2354-3E76-32FE071CDB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6CC7DEBE-5F03-B638-DFE7-99888CF74B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6E05805-620B-2F8F-4EC0-80D3C9BFE0CE}"/>
              </a:ext>
            </a:extLst>
          </p:cNvPr>
          <p:cNvSpPr>
            <a:spLocks noGrp="1"/>
          </p:cNvSpPr>
          <p:nvPr>
            <p:ph type="title"/>
          </p:nvPr>
        </p:nvSpPr>
        <p:spPr>
          <a:xfrm>
            <a:off x="455066" y="845422"/>
            <a:ext cx="3085803" cy="4993590"/>
          </a:xfrm>
        </p:spPr>
        <p:txBody>
          <a:bodyPr vert="horz" lIns="91440" tIns="45720" rIns="91440" bIns="45720" rtlCol="0" anchor="t">
            <a:normAutofit fontScale="90000"/>
          </a:bodyPr>
          <a:lstStyle/>
          <a:p>
            <a:br>
              <a:rPr lang="en-US" sz="3700" b="1" kern="1200" dirty="0">
                <a:solidFill>
                  <a:srgbClr val="FFFFFF"/>
                </a:solidFill>
                <a:latin typeface="+mj-lt"/>
                <a:ea typeface="+mj-ea"/>
                <a:cs typeface="+mj-cs"/>
              </a:rPr>
            </a:br>
            <a:r>
              <a:rPr lang="en-US" sz="3700" b="1" kern="1200" dirty="0">
                <a:solidFill>
                  <a:srgbClr val="FFFFFF"/>
                </a:solidFill>
                <a:latin typeface="+mj-lt"/>
                <a:ea typeface="+mj-ea"/>
                <a:cs typeface="+mj-cs"/>
              </a:rPr>
              <a:t>Working with </a:t>
            </a:r>
            <a:r>
              <a:rPr lang="en-GB" sz="4000" b="1" dirty="0">
                <a:solidFill>
                  <a:schemeClr val="bg1"/>
                </a:solidFill>
              </a:rPr>
              <a:t>patients with ES </a:t>
            </a:r>
            <a:br>
              <a:rPr lang="en-GB" sz="4000" b="1" dirty="0">
                <a:solidFill>
                  <a:schemeClr val="bg1"/>
                </a:solidFill>
              </a:rPr>
            </a:br>
            <a:r>
              <a:rPr lang="en-GB" sz="4000" b="1" dirty="0">
                <a:solidFill>
                  <a:schemeClr val="bg1"/>
                </a:solidFill>
              </a:rPr>
              <a:t>using compassion</a:t>
            </a:r>
            <a:br>
              <a:rPr lang="en-GB" sz="4000" b="1" dirty="0">
                <a:solidFill>
                  <a:schemeClr val="bg1"/>
                </a:solidFill>
              </a:rPr>
            </a:br>
            <a:br>
              <a:rPr lang="en-GB" sz="4000" b="1" dirty="0">
                <a:solidFill>
                  <a:schemeClr val="bg1"/>
                </a:solidFill>
              </a:rPr>
            </a:br>
            <a:r>
              <a:rPr lang="en-GB" sz="4000" b="1" dirty="0">
                <a:solidFill>
                  <a:schemeClr val="bg1"/>
                </a:solidFill>
              </a:rPr>
              <a:t>The CFT conceptual approach</a:t>
            </a:r>
            <a:br>
              <a:rPr lang="en-US" sz="3700" b="1" kern="1200" dirty="0">
                <a:solidFill>
                  <a:srgbClr val="FFFFFF"/>
                </a:solidFill>
                <a:latin typeface="+mj-lt"/>
                <a:ea typeface="+mj-ea"/>
                <a:cs typeface="+mj-cs"/>
              </a:rPr>
            </a:br>
            <a:br>
              <a:rPr lang="en-US" sz="3700" b="1" kern="1200" dirty="0">
                <a:solidFill>
                  <a:srgbClr val="FFFFFF"/>
                </a:solidFill>
                <a:latin typeface="+mj-lt"/>
                <a:ea typeface="+mj-ea"/>
                <a:cs typeface="+mj-cs"/>
              </a:rPr>
            </a:br>
            <a:br>
              <a:rPr lang="en-GB" sz="4000" i="1" dirty="0"/>
            </a:br>
            <a:br>
              <a:rPr lang="en-US" sz="3700" b="1" kern="1200" dirty="0">
                <a:solidFill>
                  <a:srgbClr val="FFFFFF"/>
                </a:solidFill>
                <a:latin typeface="+mj-lt"/>
                <a:ea typeface="+mj-ea"/>
                <a:cs typeface="+mj-cs"/>
              </a:rPr>
            </a:br>
            <a:endParaRPr lang="en-US" sz="3700" kern="1200" dirty="0">
              <a:solidFill>
                <a:srgbClr val="FFFFFF"/>
              </a:solidFill>
              <a:latin typeface="+mj-lt"/>
              <a:ea typeface="+mj-ea"/>
              <a:cs typeface="+mj-cs"/>
            </a:endParaRPr>
          </a:p>
        </p:txBody>
      </p:sp>
      <p:sp>
        <p:nvSpPr>
          <p:cNvPr id="11" name="Text Placeholder 4">
            <a:extLst>
              <a:ext uri="{FF2B5EF4-FFF2-40B4-BE49-F238E27FC236}">
                <a16:creationId xmlns:a16="http://schemas.microsoft.com/office/drawing/2014/main" id="{C47F3053-5EB2-C45C-4093-0843B23A7698}"/>
              </a:ext>
            </a:extLst>
          </p:cNvPr>
          <p:cNvSpPr txBox="1">
            <a:spLocks/>
          </p:cNvSpPr>
          <p:nvPr/>
        </p:nvSpPr>
        <p:spPr>
          <a:xfrm>
            <a:off x="4143840" y="4048219"/>
            <a:ext cx="2607875" cy="10209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b="1" dirty="0"/>
              <a:t>3 emotional systems more in balance  </a:t>
            </a:r>
          </a:p>
        </p:txBody>
      </p:sp>
      <p:sp>
        <p:nvSpPr>
          <p:cNvPr id="5" name="Oval 4">
            <a:extLst>
              <a:ext uri="{FF2B5EF4-FFF2-40B4-BE49-F238E27FC236}">
                <a16:creationId xmlns:a16="http://schemas.microsoft.com/office/drawing/2014/main" id="{8C642A9D-C7B0-3859-2B90-6BF0D1CA9701}"/>
              </a:ext>
            </a:extLst>
          </p:cNvPr>
          <p:cNvSpPr/>
          <p:nvPr/>
        </p:nvSpPr>
        <p:spPr>
          <a:xfrm>
            <a:off x="5584053" y="845422"/>
            <a:ext cx="3101417" cy="2990331"/>
          </a:xfrm>
          <a:prstGeom prst="ellipse">
            <a:avLst/>
          </a:prstGeom>
          <a:solidFill>
            <a:srgbClr val="0000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t>drive</a:t>
            </a:r>
          </a:p>
        </p:txBody>
      </p:sp>
      <p:sp>
        <p:nvSpPr>
          <p:cNvPr id="6" name="Content Placeholder 9">
            <a:extLst>
              <a:ext uri="{FF2B5EF4-FFF2-40B4-BE49-F238E27FC236}">
                <a16:creationId xmlns:a16="http://schemas.microsoft.com/office/drawing/2014/main" id="{AA5ED44A-3EED-4FFE-683F-99F98C6F8C04}"/>
              </a:ext>
            </a:extLst>
          </p:cNvPr>
          <p:cNvSpPr txBox="1">
            <a:spLocks/>
          </p:cNvSpPr>
          <p:nvPr/>
        </p:nvSpPr>
        <p:spPr>
          <a:xfrm>
            <a:off x="7225193" y="3107039"/>
            <a:ext cx="3534543" cy="3382392"/>
          </a:xfrm>
          <a:prstGeom prst="ellipse">
            <a:avLst/>
          </a:prstGeom>
          <a:solidFill>
            <a:srgbClr val="CC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GB" sz="1800"/>
              <a:t>threat</a:t>
            </a:r>
            <a:endParaRPr lang="en-GB" sz="1800" dirty="0"/>
          </a:p>
        </p:txBody>
      </p:sp>
      <p:sp>
        <p:nvSpPr>
          <p:cNvPr id="8" name="Oval 7">
            <a:extLst>
              <a:ext uri="{FF2B5EF4-FFF2-40B4-BE49-F238E27FC236}">
                <a16:creationId xmlns:a16="http://schemas.microsoft.com/office/drawing/2014/main" id="{705F7B10-D25E-C278-69A1-59EBCCBBC323}"/>
              </a:ext>
            </a:extLst>
          </p:cNvPr>
          <p:cNvSpPr/>
          <p:nvPr/>
        </p:nvSpPr>
        <p:spPr>
          <a:xfrm>
            <a:off x="8665406" y="1102874"/>
            <a:ext cx="2559728" cy="2592487"/>
          </a:xfrm>
          <a:prstGeom prst="ellipse">
            <a:avLst/>
          </a:prstGeom>
          <a:solidFill>
            <a:srgbClr val="008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t>soothing</a:t>
            </a:r>
          </a:p>
        </p:txBody>
      </p:sp>
    </p:spTree>
    <p:extLst>
      <p:ext uri="{BB962C8B-B14F-4D97-AF65-F5344CB8AC3E}">
        <p14:creationId xmlns:p14="http://schemas.microsoft.com/office/powerpoint/2010/main" val="1324621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6E409D7-95A5-AD20-73B9-0D558FF2D240}"/>
              </a:ext>
            </a:extLst>
          </p:cNvPr>
          <p:cNvSpPr>
            <a:spLocks noGrp="1"/>
          </p:cNvSpPr>
          <p:nvPr>
            <p:ph type="title"/>
          </p:nvPr>
        </p:nvSpPr>
        <p:spPr>
          <a:xfrm>
            <a:off x="731521" y="348865"/>
            <a:ext cx="10684100" cy="877729"/>
          </a:xfrm>
        </p:spPr>
        <p:txBody>
          <a:bodyPr anchor="ctr">
            <a:normAutofit/>
          </a:bodyPr>
          <a:lstStyle/>
          <a:p>
            <a:r>
              <a:rPr lang="en-GB" sz="4000" dirty="0">
                <a:solidFill>
                  <a:srgbClr val="FFFFFF"/>
                </a:solidFill>
              </a:rPr>
              <a:t>Clinical checklist</a:t>
            </a:r>
          </a:p>
        </p:txBody>
      </p:sp>
      <p:graphicFrame>
        <p:nvGraphicFramePr>
          <p:cNvPr id="24" name="Content Placeholder 2">
            <a:extLst>
              <a:ext uri="{FF2B5EF4-FFF2-40B4-BE49-F238E27FC236}">
                <a16:creationId xmlns:a16="http://schemas.microsoft.com/office/drawing/2014/main" id="{51D08846-643A-9AAF-A30C-B4852862ECBD}"/>
              </a:ext>
            </a:extLst>
          </p:cNvPr>
          <p:cNvGraphicFramePr>
            <a:graphicFrameLocks noGrp="1"/>
          </p:cNvGraphicFramePr>
          <p:nvPr>
            <p:ph idx="1"/>
            <p:extLst>
              <p:ext uri="{D42A27DB-BD31-4B8C-83A1-F6EECF244321}">
                <p14:modId xmlns:p14="http://schemas.microsoft.com/office/powerpoint/2010/main" val="1526877804"/>
              </p:ext>
            </p:extLst>
          </p:nvPr>
        </p:nvGraphicFramePr>
        <p:xfrm>
          <a:off x="599198" y="1498380"/>
          <a:ext cx="11498313" cy="5436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0493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927E89B-814E-C87D-E098-9616C9D65803}"/>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100" b="1" kern="1200">
                <a:solidFill>
                  <a:srgbClr val="FFFFFF"/>
                </a:solidFill>
                <a:latin typeface="+mj-lt"/>
                <a:ea typeface="+mj-ea"/>
                <a:cs typeface="+mj-cs"/>
              </a:rPr>
              <a:t>IATROGENIC HARM &amp; EQUITY CHECK</a:t>
            </a:r>
            <a:br>
              <a:rPr lang="en-US" sz="3100" b="1" kern="1200">
                <a:solidFill>
                  <a:srgbClr val="FFFFFF"/>
                </a:solidFill>
                <a:latin typeface="+mj-lt"/>
                <a:ea typeface="+mj-ea"/>
                <a:cs typeface="+mj-cs"/>
              </a:rPr>
            </a:br>
            <a:endParaRPr lang="en-US" sz="3100" kern="1200">
              <a:solidFill>
                <a:srgbClr val="FFFFFF"/>
              </a:solidFill>
              <a:latin typeface="+mj-lt"/>
              <a:ea typeface="+mj-ea"/>
              <a:cs typeface="+mj-cs"/>
            </a:endParaRPr>
          </a:p>
        </p:txBody>
      </p:sp>
      <p:graphicFrame>
        <p:nvGraphicFramePr>
          <p:cNvPr id="33" name="TextBox 5">
            <a:extLst>
              <a:ext uri="{FF2B5EF4-FFF2-40B4-BE49-F238E27FC236}">
                <a16:creationId xmlns:a16="http://schemas.microsoft.com/office/drawing/2014/main" id="{82245A7F-8C1E-40E2-CD09-1C5C5A6F79DE}"/>
              </a:ext>
            </a:extLst>
          </p:cNvPr>
          <p:cNvGraphicFramePr/>
          <p:nvPr>
            <p:extLst>
              <p:ext uri="{D42A27DB-BD31-4B8C-83A1-F6EECF244321}">
                <p14:modId xmlns:p14="http://schemas.microsoft.com/office/powerpoint/2010/main" val="206944769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1285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F7D3E77-7FC0-4AD0-85F7-BEFF76ED8B7D}"/>
              </a:ext>
            </a:extLst>
          </p:cNvPr>
          <p:cNvSpPr>
            <a:spLocks noGrp="1"/>
          </p:cNvSpPr>
          <p:nvPr>
            <p:ph type="title" idx="4294967295"/>
          </p:nvPr>
        </p:nvSpPr>
        <p:spPr>
          <a:xfrm>
            <a:off x="826396" y="586855"/>
            <a:ext cx="4230100"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Call to action</a:t>
            </a:r>
          </a:p>
        </p:txBody>
      </p:sp>
      <p:sp>
        <p:nvSpPr>
          <p:cNvPr id="4" name="Content Placeholder 3">
            <a:extLst>
              <a:ext uri="{FF2B5EF4-FFF2-40B4-BE49-F238E27FC236}">
                <a16:creationId xmlns:a16="http://schemas.microsoft.com/office/drawing/2014/main" id="{06E306FB-028D-0334-A55F-DE06AC7AF9B9}"/>
              </a:ext>
            </a:extLst>
          </p:cNvPr>
          <p:cNvSpPr>
            <a:spLocks noGrp="1"/>
          </p:cNvSpPr>
          <p:nvPr>
            <p:ph sz="half" idx="4294967295"/>
          </p:nvPr>
        </p:nvSpPr>
        <p:spPr>
          <a:xfrm>
            <a:off x="6611797" y="810304"/>
            <a:ext cx="4862447" cy="5546047"/>
          </a:xfrm>
        </p:spPr>
        <p:txBody>
          <a:bodyPr vert="horz" lIns="91440" tIns="45720" rIns="91440" bIns="45720" rtlCol="0" anchor="ctr">
            <a:normAutofit fontScale="92500" lnSpcReduction="20000"/>
          </a:bodyPr>
          <a:lstStyle/>
          <a:p>
            <a:pPr marL="0" indent="0">
              <a:buNone/>
            </a:pPr>
            <a:r>
              <a:rPr lang="en-US" sz="1700" b="1" dirty="0"/>
              <a:t>Research</a:t>
            </a:r>
          </a:p>
          <a:p>
            <a:r>
              <a:rPr lang="en-US" sz="1700" dirty="0"/>
              <a:t>Read with equity-lens scrutiny around who was included and who was excluded- </a:t>
            </a:r>
          </a:p>
          <a:p>
            <a:r>
              <a:rPr lang="en-US" sz="1700" dirty="0"/>
              <a:t>Write to editors if there are gaps that aren’t acknowledged</a:t>
            </a:r>
          </a:p>
          <a:p>
            <a:r>
              <a:rPr lang="en-US" sz="1700" dirty="0"/>
              <a:t>If you are a researcher, at the very least,  consider in limitations, and look at sex- and ethnicity-disaggregated data  </a:t>
            </a:r>
          </a:p>
          <a:p>
            <a:pPr marL="0"/>
            <a:endParaRPr lang="en-US" sz="1700" b="1" dirty="0"/>
          </a:p>
          <a:p>
            <a:pPr marL="0" indent="0">
              <a:buNone/>
            </a:pPr>
            <a:r>
              <a:rPr lang="en-US" sz="1700" b="1" dirty="0"/>
              <a:t>Clinical</a:t>
            </a:r>
          </a:p>
          <a:p>
            <a:r>
              <a:rPr lang="en-US" sz="1700" dirty="0"/>
              <a:t>Validation and believing is part of the clinical intervention</a:t>
            </a:r>
          </a:p>
          <a:p>
            <a:r>
              <a:rPr lang="en-US" sz="1700" dirty="0"/>
              <a:t>Use a toolbox of approaches and co-create adapt with and for your individual patients </a:t>
            </a:r>
          </a:p>
          <a:p>
            <a:r>
              <a:rPr lang="en-US" sz="1700" dirty="0"/>
              <a:t>Consider whether the research you are applying is about your patients</a:t>
            </a:r>
          </a:p>
          <a:p>
            <a:r>
              <a:rPr lang="en-US" sz="1700" dirty="0"/>
              <a:t>Maintain curiosity and openness about formulation, and evolve over time</a:t>
            </a:r>
          </a:p>
          <a:p>
            <a:endParaRPr lang="en-US" sz="1700" dirty="0"/>
          </a:p>
          <a:p>
            <a:pPr marL="0" indent="0">
              <a:buNone/>
            </a:pPr>
            <a:r>
              <a:rPr lang="en-US" sz="1700" b="1" dirty="0"/>
              <a:t>If you would like to test usability of Primary Care checklist please get in touch</a:t>
            </a:r>
          </a:p>
          <a:p>
            <a:endParaRPr lang="en-US" sz="1700" dirty="0"/>
          </a:p>
        </p:txBody>
      </p:sp>
    </p:spTree>
    <p:extLst>
      <p:ext uri="{BB962C8B-B14F-4D97-AF65-F5344CB8AC3E}">
        <p14:creationId xmlns:p14="http://schemas.microsoft.com/office/powerpoint/2010/main" val="4111237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38">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E5DEC71-629C-D49A-5AF1-73EC58989186}"/>
              </a:ext>
            </a:extLst>
          </p:cNvPr>
          <p:cNvSpPr>
            <a:spLocks noGrp="1"/>
          </p:cNvSpPr>
          <p:nvPr>
            <p:ph type="title"/>
          </p:nvPr>
        </p:nvSpPr>
        <p:spPr>
          <a:xfrm>
            <a:off x="2026693" y="1030406"/>
            <a:ext cx="8147713" cy="3081242"/>
          </a:xfrm>
        </p:spPr>
        <p:txBody>
          <a:bodyPr vert="horz" lIns="91440" tIns="45720" rIns="91440" bIns="45720" rtlCol="0" anchor="ctr">
            <a:normAutofit/>
          </a:bodyPr>
          <a:lstStyle/>
          <a:p>
            <a:pPr algn="ctr"/>
            <a:r>
              <a:rPr lang="en-US" sz="4800" kern="1200">
                <a:solidFill>
                  <a:srgbClr val="FFFFFF"/>
                </a:solidFill>
                <a:latin typeface="+mj-lt"/>
                <a:ea typeface="+mj-ea"/>
                <a:cs typeface="+mj-cs"/>
              </a:rPr>
              <a:t>Thank you</a:t>
            </a:r>
            <a:br>
              <a:rPr lang="en-US" sz="4800" kern="1200">
                <a:solidFill>
                  <a:srgbClr val="FFFFFF"/>
                </a:solidFill>
                <a:latin typeface="+mj-lt"/>
                <a:ea typeface="+mj-ea"/>
                <a:cs typeface="+mj-cs"/>
              </a:rPr>
            </a:br>
            <a:r>
              <a:rPr lang="en-US" sz="4800" kern="1200">
                <a:solidFill>
                  <a:srgbClr val="FFFFFF"/>
                </a:solidFill>
                <a:latin typeface="+mj-lt"/>
                <a:ea typeface="+mj-ea"/>
                <a:cs typeface="+mj-cs"/>
              </a:rPr>
              <a:t>Questions? Comments?</a:t>
            </a:r>
          </a:p>
        </p:txBody>
      </p:sp>
      <p:sp>
        <p:nvSpPr>
          <p:cNvPr id="3" name="Text Placeholder 2">
            <a:extLst>
              <a:ext uri="{FF2B5EF4-FFF2-40B4-BE49-F238E27FC236}">
                <a16:creationId xmlns:a16="http://schemas.microsoft.com/office/drawing/2014/main" id="{BFEB7DC4-52A4-04D8-B8B7-99630E829656}"/>
              </a:ext>
            </a:extLst>
          </p:cNvPr>
          <p:cNvSpPr>
            <a:spLocks noGrp="1"/>
          </p:cNvSpPr>
          <p:nvPr>
            <p:ph type="body" idx="1"/>
          </p:nvPr>
        </p:nvSpPr>
        <p:spPr>
          <a:xfrm>
            <a:off x="1559943" y="5171093"/>
            <a:ext cx="9078628" cy="860620"/>
          </a:xfrm>
        </p:spPr>
        <p:txBody>
          <a:bodyPr vert="horz" lIns="91440" tIns="45720" rIns="91440" bIns="45720" rtlCol="0" anchor="ctr">
            <a:normAutofit/>
          </a:bodyPr>
          <a:lstStyle/>
          <a:p>
            <a:pPr algn="ctr"/>
            <a:r>
              <a:rPr lang="en-US" kern="1200">
                <a:solidFill>
                  <a:srgbClr val="FFFFFF"/>
                </a:solidFill>
                <a:latin typeface="+mn-lt"/>
                <a:ea typeface="+mn-ea"/>
                <a:cs typeface="+mn-cs"/>
              </a:rPr>
              <a:t>Amrit.Sachar@nhs.net</a:t>
            </a:r>
          </a:p>
        </p:txBody>
      </p:sp>
    </p:spTree>
    <p:extLst>
      <p:ext uri="{BB962C8B-B14F-4D97-AF65-F5344CB8AC3E}">
        <p14:creationId xmlns:p14="http://schemas.microsoft.com/office/powerpoint/2010/main" val="2845637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72D9F6-D0A0-18D0-C068-BFE4B1EDECAA}"/>
              </a:ext>
            </a:extLst>
          </p:cNvPr>
          <p:cNvSpPr>
            <a:spLocks noGrp="1"/>
          </p:cNvSpPr>
          <p:nvPr>
            <p:ph type="title"/>
          </p:nvPr>
        </p:nvSpPr>
        <p:spPr>
          <a:xfrm>
            <a:off x="1371599" y="294538"/>
            <a:ext cx="9895951" cy="1033669"/>
          </a:xfrm>
        </p:spPr>
        <p:txBody>
          <a:bodyPr>
            <a:normAutofit/>
          </a:bodyPr>
          <a:lstStyle/>
          <a:p>
            <a:r>
              <a:rPr lang="en-GB" sz="4000">
                <a:solidFill>
                  <a:srgbClr val="FFFFFF"/>
                </a:solidFill>
              </a:rPr>
              <a:t>Declarations of Interest</a:t>
            </a:r>
          </a:p>
        </p:txBody>
      </p:sp>
      <p:sp>
        <p:nvSpPr>
          <p:cNvPr id="3" name="Content Placeholder 2">
            <a:extLst>
              <a:ext uri="{FF2B5EF4-FFF2-40B4-BE49-F238E27FC236}">
                <a16:creationId xmlns:a16="http://schemas.microsoft.com/office/drawing/2014/main" id="{E803C4BD-37C8-52C0-04AE-F57EA0C203DC}"/>
              </a:ext>
            </a:extLst>
          </p:cNvPr>
          <p:cNvSpPr>
            <a:spLocks noGrp="1"/>
          </p:cNvSpPr>
          <p:nvPr>
            <p:ph idx="1"/>
          </p:nvPr>
        </p:nvSpPr>
        <p:spPr>
          <a:xfrm>
            <a:off x="1371599" y="2318197"/>
            <a:ext cx="9724031" cy="3683358"/>
          </a:xfrm>
        </p:spPr>
        <p:txBody>
          <a:bodyPr anchor="ctr">
            <a:normAutofit/>
          </a:bodyPr>
          <a:lstStyle/>
          <a:p>
            <a:r>
              <a:rPr lang="en-GB" sz="2000" dirty="0"/>
              <a:t>Nil financial or academic</a:t>
            </a:r>
          </a:p>
          <a:p>
            <a:pPr marL="0" indent="0">
              <a:buNone/>
            </a:pPr>
            <a:endParaRPr lang="en-GB" sz="2000" dirty="0"/>
          </a:p>
          <a:p>
            <a:r>
              <a:rPr lang="en-GB" sz="2000" dirty="0"/>
              <a:t>Schooled in liaison psychiatry tradition about “Medically unexplained symptoms”</a:t>
            </a:r>
          </a:p>
          <a:p>
            <a:r>
              <a:rPr lang="en-GB" sz="2000" dirty="0"/>
              <a:t>Personal experiences </a:t>
            </a:r>
          </a:p>
          <a:p>
            <a:r>
              <a:rPr lang="en-GB" sz="2000" dirty="0"/>
              <a:t>3 years in </a:t>
            </a:r>
            <a:r>
              <a:rPr lang="en-GB" sz="2000" dirty="0" err="1"/>
              <a:t>RCPsych</a:t>
            </a:r>
            <a:r>
              <a:rPr lang="en-GB" sz="2000" dirty="0"/>
              <a:t> Presidential Lead role for Equity in Equality</a:t>
            </a:r>
          </a:p>
          <a:p>
            <a:r>
              <a:rPr lang="en-GB" sz="2000" dirty="0"/>
              <a:t>Developing Faculty Strategy on Persistent Physical Symptoms with epistemic justice and Experts by Experience threads –connected with Adrian and Steven</a:t>
            </a:r>
          </a:p>
          <a:p>
            <a:endParaRPr lang="en-GB" sz="2000" dirty="0"/>
          </a:p>
        </p:txBody>
      </p:sp>
    </p:spTree>
    <p:extLst>
      <p:ext uri="{BB962C8B-B14F-4D97-AF65-F5344CB8AC3E}">
        <p14:creationId xmlns:p14="http://schemas.microsoft.com/office/powerpoint/2010/main" val="479710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9DF110-08C6-E2F7-F5A8-C0364AFBC79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9E6E83B-D409-5693-2604-E6AEB35B3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38E9945-41F0-763B-B992-FC35ED9A7A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4B5932E-A79F-AC0E-5C57-045965E904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90939A6-487D-1742-C4DA-8307DC92D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DA12FE3-52C9-DC42-E3CD-D03F10A3E2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3FFC9D-F70F-5DD1-129D-8F2A5929E2A2}"/>
              </a:ext>
            </a:extLst>
          </p:cNvPr>
          <p:cNvSpPr>
            <a:spLocks noGrp="1"/>
          </p:cNvSpPr>
          <p:nvPr>
            <p:ph type="title"/>
          </p:nvPr>
        </p:nvSpPr>
        <p:spPr>
          <a:xfrm>
            <a:off x="1371599" y="294538"/>
            <a:ext cx="9895951" cy="1033669"/>
          </a:xfrm>
        </p:spPr>
        <p:txBody>
          <a:bodyPr>
            <a:normAutofit/>
          </a:bodyPr>
          <a:lstStyle/>
          <a:p>
            <a:r>
              <a:rPr lang="en-GB" sz="4000">
                <a:solidFill>
                  <a:srgbClr val="FFFFFF"/>
                </a:solidFill>
              </a:rPr>
              <a:t>Covering </a:t>
            </a:r>
          </a:p>
        </p:txBody>
      </p:sp>
      <p:sp>
        <p:nvSpPr>
          <p:cNvPr id="3" name="Content Placeholder 2">
            <a:extLst>
              <a:ext uri="{FF2B5EF4-FFF2-40B4-BE49-F238E27FC236}">
                <a16:creationId xmlns:a16="http://schemas.microsoft.com/office/drawing/2014/main" id="{3D6DB771-1F81-0CCD-E7A4-0BE6A65FA87E}"/>
              </a:ext>
            </a:extLst>
          </p:cNvPr>
          <p:cNvSpPr>
            <a:spLocks noGrp="1"/>
          </p:cNvSpPr>
          <p:nvPr>
            <p:ph idx="1"/>
          </p:nvPr>
        </p:nvSpPr>
        <p:spPr>
          <a:xfrm>
            <a:off x="1371599" y="1709057"/>
            <a:ext cx="9797144" cy="5344886"/>
          </a:xfrm>
        </p:spPr>
        <p:txBody>
          <a:bodyPr anchor="ctr">
            <a:normAutofit/>
          </a:bodyPr>
          <a:lstStyle/>
          <a:p>
            <a:pPr marL="514350" indent="-514350">
              <a:buFont typeface="+mj-lt"/>
              <a:buAutoNum type="arabicPeriod"/>
            </a:pPr>
            <a:r>
              <a:rPr lang="en-GB" sz="2400" dirty="0"/>
              <a:t>What brought me to this point</a:t>
            </a:r>
          </a:p>
          <a:p>
            <a:pPr marL="514350" indent="-514350">
              <a:buFont typeface="+mj-lt"/>
              <a:buAutoNum type="arabicPeriod"/>
            </a:pPr>
            <a:r>
              <a:rPr lang="en-GB" sz="2400" b="1" dirty="0"/>
              <a:t>Inequities-food for thought</a:t>
            </a:r>
          </a:p>
          <a:p>
            <a:pPr lvl="1"/>
            <a:r>
              <a:rPr lang="en-GB" b="1" dirty="0"/>
              <a:t>Three key populations with poorer access, experience and outcomes</a:t>
            </a:r>
          </a:p>
          <a:p>
            <a:pPr lvl="1"/>
            <a:r>
              <a:rPr lang="en-GB" b="1" dirty="0"/>
              <a:t>Rare diseases </a:t>
            </a:r>
          </a:p>
          <a:p>
            <a:pPr marL="514350" indent="-514350">
              <a:buFont typeface="+mj-lt"/>
              <a:buAutoNum type="arabicPeriod"/>
            </a:pPr>
            <a:r>
              <a:rPr lang="en-GB" sz="2400" dirty="0"/>
              <a:t>Biopsychosocial model for explaining enduring symptoms in multiple systems </a:t>
            </a:r>
          </a:p>
          <a:p>
            <a:pPr marL="514350" indent="-514350">
              <a:buFont typeface="+mj-lt"/>
              <a:buAutoNum type="arabicPeriod"/>
            </a:pPr>
            <a:r>
              <a:rPr lang="en-GB" sz="2400" dirty="0"/>
              <a:t>Biopsychosocial model for working with enduring symptoms using compassion</a:t>
            </a:r>
          </a:p>
          <a:p>
            <a:pPr marL="514350" indent="-514350">
              <a:buFont typeface="+mj-lt"/>
              <a:buAutoNum type="arabicPeriod"/>
            </a:pPr>
            <a:r>
              <a:rPr lang="en-GB" sz="2400" dirty="0"/>
              <a:t>Putting it all together into a toolbox and checklist</a:t>
            </a:r>
          </a:p>
          <a:p>
            <a:endParaRPr lang="en-GB" sz="2400" dirty="0"/>
          </a:p>
          <a:p>
            <a:endParaRPr lang="en-GB" sz="2400" dirty="0"/>
          </a:p>
        </p:txBody>
      </p:sp>
    </p:spTree>
    <p:extLst>
      <p:ext uri="{BB962C8B-B14F-4D97-AF65-F5344CB8AC3E}">
        <p14:creationId xmlns:p14="http://schemas.microsoft.com/office/powerpoint/2010/main" val="207565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1231880" cy="1073397"/>
          </a:xfrm>
        </p:spPr>
        <p:txBody>
          <a:bodyPr/>
          <a:lstStyle/>
          <a:p>
            <a:r>
              <a:rPr lang="en-GB" dirty="0"/>
              <a:t>How inequities shape Enduring Symptoms care</a:t>
            </a:r>
          </a:p>
        </p:txBody>
      </p:sp>
      <p:sp>
        <p:nvSpPr>
          <p:cNvPr id="3" name="Content Placeholder 2"/>
          <p:cNvSpPr>
            <a:spLocks noGrp="1"/>
          </p:cNvSpPr>
          <p:nvPr>
            <p:ph idx="1"/>
          </p:nvPr>
        </p:nvSpPr>
        <p:spPr/>
        <p:txBody>
          <a:bodyPr>
            <a:normAutofit/>
          </a:bodyPr>
          <a:lstStyle/>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4038551725"/>
              </p:ext>
            </p:extLst>
          </p:nvPr>
        </p:nvGraphicFramePr>
        <p:xfrm>
          <a:off x="838200" y="905184"/>
          <a:ext cx="11012424" cy="6024007"/>
        </p:xfrm>
        <a:graphic>
          <a:graphicData uri="http://schemas.openxmlformats.org/drawingml/2006/table">
            <a:tbl>
              <a:tblPr firstRow="1" bandRow="1">
                <a:tableStyleId>{5C22544A-7EE6-4342-B048-85BDC9FD1C3A}</a:tableStyleId>
              </a:tblPr>
              <a:tblGrid>
                <a:gridCol w="2136301">
                  <a:extLst>
                    <a:ext uri="{9D8B030D-6E8A-4147-A177-3AD203B41FA5}">
                      <a16:colId xmlns:a16="http://schemas.microsoft.com/office/drawing/2014/main" val="3910305352"/>
                    </a:ext>
                  </a:extLst>
                </a:gridCol>
                <a:gridCol w="4056921">
                  <a:extLst>
                    <a:ext uri="{9D8B030D-6E8A-4147-A177-3AD203B41FA5}">
                      <a16:colId xmlns:a16="http://schemas.microsoft.com/office/drawing/2014/main" val="4066650557"/>
                    </a:ext>
                  </a:extLst>
                </a:gridCol>
                <a:gridCol w="4819202">
                  <a:extLst>
                    <a:ext uri="{9D8B030D-6E8A-4147-A177-3AD203B41FA5}">
                      <a16:colId xmlns:a16="http://schemas.microsoft.com/office/drawing/2014/main" val="424973215"/>
                    </a:ext>
                  </a:extLst>
                </a:gridCol>
              </a:tblGrid>
              <a:tr h="67021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olidFill>
                            <a:schemeClr val="tx1"/>
                          </a:solidFill>
                        </a:rPr>
                        <a:t>Population</a:t>
                      </a:r>
                      <a:r>
                        <a:rPr lang="en-GB" dirty="0"/>
                        <a:t>	</a:t>
                      </a:r>
                    </a:p>
                  </a:txBody>
                  <a:tcPr/>
                </a:tc>
                <a:tc>
                  <a:txBody>
                    <a:bodyPr/>
                    <a:lstStyle/>
                    <a:p>
                      <a:r>
                        <a:rPr lang="en-GB" dirty="0">
                          <a:solidFill>
                            <a:schemeClr val="bg1"/>
                          </a:solidFill>
                        </a:rPr>
                        <a:t>Barriers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solidFill>
                            <a:schemeClr val="bg1"/>
                          </a:solidFill>
                        </a:rPr>
                        <a:t>Consequences</a:t>
                      </a:r>
                    </a:p>
                    <a:p>
                      <a:endParaRPr lang="en-GB" dirty="0">
                        <a:solidFill>
                          <a:schemeClr val="tx1"/>
                        </a:solidFill>
                      </a:endParaRPr>
                    </a:p>
                  </a:txBody>
                  <a:tcPr/>
                </a:tc>
                <a:extLst>
                  <a:ext uri="{0D108BD9-81ED-4DB2-BD59-A6C34878D82A}">
                    <a16:rowId xmlns:a16="http://schemas.microsoft.com/office/drawing/2014/main" val="61193484"/>
                  </a:ext>
                </a:extLst>
              </a:tr>
              <a:tr h="140302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t>Women		</a:t>
                      </a:r>
                    </a:p>
                  </a:txBody>
                  <a:tcPr/>
                </a:tc>
                <a:tc>
                  <a:txBody>
                    <a:bodyPr/>
                    <a:lstStyle/>
                    <a:p>
                      <a:pPr marL="285750" indent="-285750">
                        <a:buFont typeface="Arial" panose="020B0604020202020204" pitchFamily="34" charset="0"/>
                        <a:buChar char="•"/>
                      </a:pPr>
                      <a:r>
                        <a:rPr lang="en-GB" dirty="0"/>
                        <a:t>Symptoms attributed to "stress" or "anxiety“</a:t>
                      </a:r>
                    </a:p>
                    <a:p>
                      <a:pPr marL="285750" indent="-285750">
                        <a:buFont typeface="Arial" panose="020B0604020202020204" pitchFamily="34" charset="0"/>
                        <a:buChar char="•"/>
                      </a:pPr>
                      <a:r>
                        <a:rPr lang="en-GB" dirty="0"/>
                        <a:t>Lack of research into</a:t>
                      </a:r>
                      <a:r>
                        <a:rPr lang="en-GB" baseline="0" dirty="0"/>
                        <a:t> women’s presentations and conditions and female hormones</a:t>
                      </a:r>
                      <a:endParaRPr lang="en-GB" dirty="0"/>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Delayed diagnoses (e.g., 20 months for Crohn’s vs. 12 in men).</a:t>
                      </a:r>
                    </a:p>
                    <a:p>
                      <a:pPr marL="285750" indent="-285750">
                        <a:buFont typeface="Arial" panose="020B0604020202020204" pitchFamily="34" charset="0"/>
                        <a:buChar char="•"/>
                      </a:pPr>
                      <a:r>
                        <a:rPr lang="en-GB" dirty="0"/>
                        <a:t>Missed diagnoses</a:t>
                      </a:r>
                      <a:r>
                        <a:rPr lang="en-GB" baseline="0" dirty="0"/>
                        <a:t> –e.g. MI, Endometriosis, menopause</a:t>
                      </a:r>
                      <a:endParaRPr lang="en-GB" dirty="0"/>
                    </a:p>
                  </a:txBody>
                  <a:tcPr/>
                </a:tc>
                <a:extLst>
                  <a:ext uri="{0D108BD9-81ED-4DB2-BD59-A6C34878D82A}">
                    <a16:rowId xmlns:a16="http://schemas.microsoft.com/office/drawing/2014/main" val="3520022735"/>
                  </a:ext>
                </a:extLst>
              </a:tr>
              <a:tr h="113995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t>Minoritised</a:t>
                      </a:r>
                      <a:r>
                        <a:rPr lang="en-GB" b="1" baseline="0" dirty="0"/>
                        <a:t> ethnicities</a:t>
                      </a:r>
                      <a:r>
                        <a:rPr lang="en-GB" b="1" dirty="0"/>
                        <a:t>	</a:t>
                      </a:r>
                    </a:p>
                  </a:txBody>
                  <a:tcPr/>
                </a:tc>
                <a:tc>
                  <a:txBody>
                    <a:bodyPr/>
                    <a:lstStyle/>
                    <a:p>
                      <a:pPr marL="285750" indent="-285750">
                        <a:buFont typeface="Arial" panose="020B0604020202020204" pitchFamily="34" charset="0"/>
                        <a:buChar char="•"/>
                      </a:pPr>
                      <a:r>
                        <a:rPr lang="en-GB" dirty="0"/>
                        <a:t>Stereotypes about somatisation and </a:t>
                      </a:r>
                      <a:r>
                        <a:rPr lang="en-GB" baseline="0" dirty="0"/>
                        <a:t> pain threshold or drug seeking</a:t>
                      </a:r>
                    </a:p>
                    <a:p>
                      <a:pPr marL="285750" indent="-285750">
                        <a:buFont typeface="Arial" panose="020B0604020202020204" pitchFamily="34" charset="0"/>
                        <a:buChar char="•"/>
                      </a:pPr>
                      <a:r>
                        <a:rPr lang="en-GB" baseline="0" dirty="0"/>
                        <a:t>Language </a:t>
                      </a:r>
                    </a:p>
                    <a:p>
                      <a:pPr marL="285750" indent="-285750">
                        <a:buFont typeface="Arial" panose="020B0604020202020204" pitchFamily="34" charset="0"/>
                        <a:buChar char="•"/>
                      </a:pPr>
                      <a:r>
                        <a:rPr lang="en-GB" baseline="0" dirty="0"/>
                        <a:t>Under-represented in research esp.  genomics</a:t>
                      </a:r>
                      <a:endParaRPr lang="en-GB" dirty="0"/>
                    </a:p>
                  </a:txBody>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Higher ES labelling, fewer referrals</a:t>
                      </a:r>
                      <a:r>
                        <a:rPr lang="en-GB" baseline="0" dirty="0"/>
                        <a:t> for specialists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Increased mortality e.g. Black women in childbirth, sickle cell crises</a:t>
                      </a:r>
                      <a:endParaRPr lang="en-GB" dirty="0"/>
                    </a:p>
                  </a:txBody>
                  <a:tcPr/>
                </a:tc>
                <a:extLst>
                  <a:ext uri="{0D108BD9-81ED-4DB2-BD59-A6C34878D82A}">
                    <a16:rowId xmlns:a16="http://schemas.microsoft.com/office/drawing/2014/main" val="1339744143"/>
                  </a:ext>
                </a:extLst>
              </a:tr>
              <a:tr h="1339426">
                <a:tc>
                  <a:txBody>
                    <a:bodyPr/>
                    <a:lstStyle/>
                    <a:p>
                      <a:r>
                        <a:rPr lang="en-GB" b="1" dirty="0"/>
                        <a:t>Neurodivergent Patients	or people with Learning Disability	</a:t>
                      </a:r>
                    </a:p>
                  </a:txBody>
                  <a:tcPr/>
                </a:tc>
                <a:tc>
                  <a:txBody>
                    <a:bodyPr/>
                    <a:lstStyle/>
                    <a:p>
                      <a:pPr marL="285750" indent="-285750">
                        <a:buFont typeface="Arial" panose="020B0604020202020204" pitchFamily="34" charset="0"/>
                        <a:buChar char="•"/>
                      </a:pPr>
                      <a:r>
                        <a:rPr lang="en-GB" dirty="0"/>
                        <a:t>Atypical communication</a:t>
                      </a:r>
                    </a:p>
                    <a:p>
                      <a:pPr marL="285750" indent="-285750">
                        <a:buFont typeface="Arial" panose="020B0604020202020204" pitchFamily="34" charset="0"/>
                        <a:buChar char="•"/>
                      </a:pPr>
                      <a:r>
                        <a:rPr lang="en-GB" dirty="0"/>
                        <a:t>Atypical</a:t>
                      </a:r>
                      <a:r>
                        <a:rPr lang="en-GB" baseline="0" dirty="0"/>
                        <a:t> </a:t>
                      </a:r>
                      <a:r>
                        <a:rPr lang="en-GB" dirty="0"/>
                        <a:t>pain expression</a:t>
                      </a:r>
                    </a:p>
                    <a:p>
                      <a:pPr marL="285750" indent="-285750">
                        <a:buFont typeface="Arial" panose="020B0604020202020204" pitchFamily="34" charset="0"/>
                        <a:buChar char="•"/>
                      </a:pPr>
                      <a:r>
                        <a:rPr lang="en-GB" dirty="0"/>
                        <a:t>Increased or decreased sensations</a:t>
                      </a:r>
                    </a:p>
                  </a:txBody>
                  <a:tcPr/>
                </a:tc>
                <a:tc>
                  <a:txBody>
                    <a:bodyPr/>
                    <a:lstStyle/>
                    <a:p>
                      <a:pPr marL="285750" indent="-285750">
                        <a:buFont typeface="Arial" panose="020B0604020202020204" pitchFamily="34" charset="0"/>
                        <a:buChar char="•"/>
                      </a:pPr>
                      <a:r>
                        <a:rPr lang="en-GB" dirty="0"/>
                        <a:t>Symptoms misattributed to neurodivergence.</a:t>
                      </a:r>
                    </a:p>
                    <a:p>
                      <a:pPr marL="285750" indent="-285750">
                        <a:buFont typeface="Arial" panose="020B0604020202020204" pitchFamily="34" charset="0"/>
                        <a:buChar char="•"/>
                      </a:pPr>
                      <a:r>
                        <a:rPr lang="en-GB" dirty="0"/>
                        <a:t>Symptoms and signs</a:t>
                      </a:r>
                      <a:r>
                        <a:rPr lang="en-GB" baseline="0" dirty="0"/>
                        <a:t> </a:t>
                      </a:r>
                      <a:r>
                        <a:rPr lang="en-GB" dirty="0"/>
                        <a:t>missed</a:t>
                      </a:r>
                    </a:p>
                    <a:p>
                      <a:pPr marL="285750" indent="-285750">
                        <a:buFont typeface="Arial" panose="020B0604020202020204" pitchFamily="34" charset="0"/>
                        <a:buChar char="•"/>
                      </a:pPr>
                      <a:r>
                        <a:rPr lang="en-GB" dirty="0"/>
                        <a:t>Increased</a:t>
                      </a:r>
                      <a:r>
                        <a:rPr lang="en-GB" baseline="0" dirty="0"/>
                        <a:t> mortality </a:t>
                      </a:r>
                      <a:endParaRPr lang="en-GB" dirty="0"/>
                    </a:p>
                  </a:txBody>
                  <a:tcPr/>
                </a:tc>
                <a:extLst>
                  <a:ext uri="{0D108BD9-81ED-4DB2-BD59-A6C34878D82A}">
                    <a16:rowId xmlns:a16="http://schemas.microsoft.com/office/drawing/2014/main" val="15337055"/>
                  </a:ext>
                </a:extLst>
              </a:tr>
              <a:tr h="1088283">
                <a:tc>
                  <a:txBody>
                    <a:bodyPr/>
                    <a:lstStyle/>
                    <a:p>
                      <a:r>
                        <a:rPr lang="en-GB" b="1" dirty="0"/>
                        <a:t>Intersectionality </a:t>
                      </a:r>
                    </a:p>
                  </a:txBody>
                  <a:tcPr/>
                </a:tc>
                <a:tc>
                  <a:txBody>
                    <a:bodyPr/>
                    <a:lstStyle/>
                    <a:p>
                      <a:pPr marL="285750" indent="-285750">
                        <a:buFont typeface="Arial" panose="020B0604020202020204" pitchFamily="34" charset="0"/>
                        <a:buChar char="•"/>
                      </a:pPr>
                      <a:r>
                        <a:rPr lang="en-GB" dirty="0"/>
                        <a:t>Minorities within minorities</a:t>
                      </a:r>
                    </a:p>
                    <a:p>
                      <a:pPr marL="285750" indent="-285750">
                        <a:buFont typeface="Arial" panose="020B0604020202020204" pitchFamily="34" charset="0"/>
                        <a:buChar char="•"/>
                      </a:pPr>
                      <a:r>
                        <a:rPr lang="en-GB" dirty="0"/>
                        <a:t>They are most likely to be excluded in RCTs –CONFOUNDING FACTORS</a:t>
                      </a:r>
                    </a:p>
                  </a:txBody>
                  <a:tcPr/>
                </a:tc>
                <a:tc>
                  <a:txBody>
                    <a:bodyPr/>
                    <a:lstStyle/>
                    <a:p>
                      <a:pPr marL="285750" indent="-285750">
                        <a:buFont typeface="Arial" panose="020B0604020202020204" pitchFamily="34" charset="0"/>
                        <a:buChar char="•"/>
                      </a:pPr>
                      <a:r>
                        <a:rPr lang="en-GB" dirty="0"/>
                        <a:t>Where their minority status intersects is most invisible. </a:t>
                      </a:r>
                    </a:p>
                    <a:p>
                      <a:pPr marL="285750" indent="-285750">
                        <a:buFont typeface="Arial" panose="020B0604020202020204" pitchFamily="34" charset="0"/>
                        <a:buChar char="•"/>
                      </a:pPr>
                      <a:r>
                        <a:rPr lang="en-GB" dirty="0"/>
                        <a:t>Research doesn’t get done</a:t>
                      </a:r>
                    </a:p>
                  </a:txBody>
                  <a:tcPr/>
                </a:tc>
                <a:extLst>
                  <a:ext uri="{0D108BD9-81ED-4DB2-BD59-A6C34878D82A}">
                    <a16:rowId xmlns:a16="http://schemas.microsoft.com/office/drawing/2014/main" val="674412221"/>
                  </a:ext>
                </a:extLst>
              </a:tr>
            </a:tbl>
          </a:graphicData>
        </a:graphic>
      </p:graphicFrame>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5A9AC14A-A387-05A1-43C6-33FA72067E87}"/>
                  </a:ext>
                </a:extLst>
              </p14:cNvPr>
              <p14:cNvContentPartPr/>
              <p14:nvPr/>
            </p14:nvContentPartPr>
            <p14:xfrm>
              <a:off x="8344920" y="905184"/>
              <a:ext cx="360" cy="360"/>
            </p14:xfrm>
          </p:contentPart>
        </mc:Choice>
        <mc:Fallback xmlns="">
          <p:pic>
            <p:nvPicPr>
              <p:cNvPr id="5" name="Ink 4">
                <a:extLst>
                  <a:ext uri="{FF2B5EF4-FFF2-40B4-BE49-F238E27FC236}">
                    <a16:creationId xmlns:a16="http://schemas.microsoft.com/office/drawing/2014/main" id="{5A9AC14A-A387-05A1-43C6-33FA72067E87}"/>
                  </a:ext>
                </a:extLst>
              </p:cNvPr>
              <p:cNvPicPr/>
              <p:nvPr/>
            </p:nvPicPr>
            <p:blipFill>
              <a:blip r:embed="rId3"/>
              <a:stretch>
                <a:fillRect/>
              </a:stretch>
            </p:blipFill>
            <p:spPr>
              <a:xfrm>
                <a:off x="8338800" y="899064"/>
                <a:ext cx="12600" cy="12600"/>
              </a:xfrm>
              <a:prstGeom prst="rect">
                <a:avLst/>
              </a:prstGeom>
            </p:spPr>
          </p:pic>
        </mc:Fallback>
      </mc:AlternateContent>
    </p:spTree>
    <p:extLst>
      <p:ext uri="{BB962C8B-B14F-4D97-AF65-F5344CB8AC3E}">
        <p14:creationId xmlns:p14="http://schemas.microsoft.com/office/powerpoint/2010/main" val="3404891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2F3856E9-4239-4EE7-A372-FDCF4882FD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CCC9CDCF-90F8-42B0-BD0A-794C52688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30095"/>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4" name="Group 13">
            <a:extLst>
              <a:ext uri="{FF2B5EF4-FFF2-40B4-BE49-F238E27FC236}">
                <a16:creationId xmlns:a16="http://schemas.microsoft.com/office/drawing/2014/main" id="{C07D05FE-3FB8-4314-A050-9AB40814D7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1219"/>
            <a:ext cx="5646974" cy="6483075"/>
            <a:chOff x="-19221" y="0"/>
            <a:chExt cx="5646974" cy="6483075"/>
          </a:xfrm>
        </p:grpSpPr>
        <p:sp>
          <p:nvSpPr>
            <p:cNvPr id="15" name="Freeform: Shape 14">
              <a:extLst>
                <a:ext uri="{FF2B5EF4-FFF2-40B4-BE49-F238E27FC236}">
                  <a16:creationId xmlns:a16="http://schemas.microsoft.com/office/drawing/2014/main" id="{BDDC6C42-DDD5-4105-85F2-9C052563AE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DFB95E12-4EF0-42F7-BCF9-AD31B4C8E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2338F8B2-67A9-4086-9341-7705CAB6F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E653AAAF-CCEF-494B-9366-16BB3815A6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34B356D9-49C3-412F-8E03-AC9AE83716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EBD7DBD-7521-CB24-0ACD-7491B6403471}"/>
              </a:ext>
            </a:extLst>
          </p:cNvPr>
          <p:cNvSpPr>
            <a:spLocks noGrp="1"/>
          </p:cNvSpPr>
          <p:nvPr>
            <p:ph type="title"/>
          </p:nvPr>
        </p:nvSpPr>
        <p:spPr>
          <a:xfrm>
            <a:off x="804672" y="2023236"/>
            <a:ext cx="3659777" cy="2820908"/>
          </a:xfrm>
        </p:spPr>
        <p:txBody>
          <a:bodyPr vert="horz" lIns="91440" tIns="45720" rIns="91440" bIns="45720" rtlCol="0" anchor="ctr">
            <a:normAutofit/>
          </a:bodyPr>
          <a:lstStyle/>
          <a:p>
            <a:br>
              <a:rPr lang="en-US" sz="4000" kern="1200">
                <a:solidFill>
                  <a:schemeClr val="tx2"/>
                </a:solidFill>
                <a:latin typeface="+mj-lt"/>
                <a:ea typeface="+mj-ea"/>
                <a:cs typeface="+mj-cs"/>
              </a:rPr>
            </a:br>
            <a:endParaRPr lang="en-US" sz="4000" kern="1200" dirty="0">
              <a:solidFill>
                <a:srgbClr val="7030A0"/>
              </a:solidFill>
              <a:latin typeface="+mj-lt"/>
              <a:ea typeface="+mj-ea"/>
              <a:cs typeface="+mj-cs"/>
            </a:endParaRPr>
          </a:p>
        </p:txBody>
      </p:sp>
      <p:graphicFrame>
        <p:nvGraphicFramePr>
          <p:cNvPr id="62" name="TextBox 3">
            <a:extLst>
              <a:ext uri="{FF2B5EF4-FFF2-40B4-BE49-F238E27FC236}">
                <a16:creationId xmlns:a16="http://schemas.microsoft.com/office/drawing/2014/main" id="{09E98773-8B58-8E7F-22AD-A79643F1C1DF}"/>
              </a:ext>
            </a:extLst>
          </p:cNvPr>
          <p:cNvGraphicFramePr/>
          <p:nvPr>
            <p:extLst>
              <p:ext uri="{D42A27DB-BD31-4B8C-83A1-F6EECF244321}">
                <p14:modId xmlns:p14="http://schemas.microsoft.com/office/powerpoint/2010/main" val="190458757"/>
              </p:ext>
            </p:extLst>
          </p:nvPr>
        </p:nvGraphicFramePr>
        <p:xfrm>
          <a:off x="6181537" y="323266"/>
          <a:ext cx="5115491" cy="4947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6" name="Picture 35">
            <a:extLst>
              <a:ext uri="{FF2B5EF4-FFF2-40B4-BE49-F238E27FC236}">
                <a16:creationId xmlns:a16="http://schemas.microsoft.com/office/drawing/2014/main" id="{45137BEA-B1B0-12B2-8568-D682E209BF6E}"/>
              </a:ext>
            </a:extLst>
          </p:cNvPr>
          <p:cNvPicPr>
            <a:picLocks noChangeAspect="1"/>
          </p:cNvPicPr>
          <p:nvPr/>
        </p:nvPicPr>
        <p:blipFill>
          <a:blip r:embed="rId8"/>
          <a:srcRect l="695" t="39334" r="73472" b="47867"/>
          <a:stretch>
            <a:fillRect/>
          </a:stretch>
        </p:blipFill>
        <p:spPr>
          <a:xfrm>
            <a:off x="246888" y="2747032"/>
            <a:ext cx="4292502" cy="1456859"/>
          </a:xfrm>
          <a:prstGeom prst="rect">
            <a:avLst/>
          </a:prstGeom>
        </p:spPr>
      </p:pic>
      <p:pic>
        <p:nvPicPr>
          <p:cNvPr id="45" name="Picture 44">
            <a:extLst>
              <a:ext uri="{FF2B5EF4-FFF2-40B4-BE49-F238E27FC236}">
                <a16:creationId xmlns:a16="http://schemas.microsoft.com/office/drawing/2014/main" id="{877D2752-7E50-15F5-E29A-38AB0CCD3458}"/>
              </a:ext>
            </a:extLst>
          </p:cNvPr>
          <p:cNvPicPr>
            <a:picLocks noChangeAspect="1"/>
          </p:cNvPicPr>
          <p:nvPr/>
        </p:nvPicPr>
        <p:blipFill>
          <a:blip r:embed="rId9"/>
          <a:srcRect l="695" t="31067" r="1778" b="36400"/>
          <a:stretch>
            <a:fillRect/>
          </a:stretch>
        </p:blipFill>
        <p:spPr>
          <a:xfrm>
            <a:off x="6333937" y="5575884"/>
            <a:ext cx="5296090" cy="1104169"/>
          </a:xfrm>
          <a:prstGeom prst="rect">
            <a:avLst/>
          </a:prstGeom>
        </p:spPr>
      </p:pic>
      <p:graphicFrame>
        <p:nvGraphicFramePr>
          <p:cNvPr id="3" name="TextBox 3">
            <a:extLst>
              <a:ext uri="{FF2B5EF4-FFF2-40B4-BE49-F238E27FC236}">
                <a16:creationId xmlns:a16="http://schemas.microsoft.com/office/drawing/2014/main" id="{D3519C3F-7620-E412-0E9A-476E147D9160}"/>
              </a:ext>
            </a:extLst>
          </p:cNvPr>
          <p:cNvGraphicFramePr/>
          <p:nvPr/>
        </p:nvGraphicFramePr>
        <p:xfrm>
          <a:off x="6333937" y="475666"/>
          <a:ext cx="5115491" cy="494781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3095699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D56BA-C7BB-1E4D-2AB0-FA3DBF08E36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F64A122-C0A0-43B7-729B-B019D51454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F87A9E2-4256-36A2-4328-5E8CC5B326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413B2AD-09A4-D1DE-3EF4-A2593EF60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2A40DBF-A7FF-3AC4-5E74-638D5AEE89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7755A26-70EB-9757-2D8D-506BB9C831E8}"/>
              </a:ext>
            </a:extLst>
          </p:cNvPr>
          <p:cNvSpPr>
            <a:spLocks noGrp="1"/>
          </p:cNvSpPr>
          <p:nvPr>
            <p:ph type="title"/>
          </p:nvPr>
        </p:nvSpPr>
        <p:spPr>
          <a:xfrm>
            <a:off x="1371597" y="348865"/>
            <a:ext cx="10044023" cy="877729"/>
          </a:xfrm>
        </p:spPr>
        <p:txBody>
          <a:bodyPr anchor="ctr">
            <a:normAutofit fontScale="90000"/>
          </a:bodyPr>
          <a:lstStyle/>
          <a:p>
            <a:r>
              <a:rPr lang="en-GB" sz="4000" dirty="0" err="1">
                <a:solidFill>
                  <a:srgbClr val="FFFFFF"/>
                </a:solidFill>
              </a:rPr>
              <a:t>RCPsych</a:t>
            </a:r>
            <a:r>
              <a:rPr lang="en-GB" sz="4000" dirty="0">
                <a:solidFill>
                  <a:srgbClr val="FFFFFF"/>
                </a:solidFill>
              </a:rPr>
              <a:t> Women’s Mental Health Matters </a:t>
            </a:r>
            <a:br>
              <a:rPr lang="en-GB" sz="4000" dirty="0">
                <a:solidFill>
                  <a:srgbClr val="FFFFFF"/>
                </a:solidFill>
              </a:rPr>
            </a:br>
            <a:r>
              <a:rPr lang="en-GB" sz="4000" dirty="0">
                <a:solidFill>
                  <a:srgbClr val="FFFFFF"/>
                </a:solidFill>
              </a:rPr>
              <a:t>Strategy May 2026</a:t>
            </a:r>
            <a:br>
              <a:rPr lang="en-GB" sz="4000" dirty="0">
                <a:solidFill>
                  <a:srgbClr val="FFFFFF"/>
                </a:solidFill>
              </a:rPr>
            </a:br>
            <a:r>
              <a:rPr lang="en-GB" sz="2000" dirty="0">
                <a:solidFill>
                  <a:srgbClr val="FFFFFF"/>
                </a:solidFill>
                <a:hlinkClick r:id="rId3"/>
              </a:rPr>
              <a:t>https://www.rcpsych.ac.uk/improving-care/womens-mental-health</a:t>
            </a:r>
            <a:br>
              <a:rPr lang="en-GB" sz="2000" dirty="0">
                <a:solidFill>
                  <a:srgbClr val="FFFFFF"/>
                </a:solidFill>
              </a:rPr>
            </a:br>
            <a:endParaRPr lang="en-GB" sz="2000" dirty="0">
              <a:solidFill>
                <a:srgbClr val="FFFFFF"/>
              </a:solidFill>
            </a:endParaRPr>
          </a:p>
        </p:txBody>
      </p:sp>
      <p:pic>
        <p:nvPicPr>
          <p:cNvPr id="6" name="Picture 5">
            <a:extLst>
              <a:ext uri="{FF2B5EF4-FFF2-40B4-BE49-F238E27FC236}">
                <a16:creationId xmlns:a16="http://schemas.microsoft.com/office/drawing/2014/main" id="{CD4766D9-C275-A8A1-29C3-1AB2DF451D79}"/>
              </a:ext>
            </a:extLst>
          </p:cNvPr>
          <p:cNvPicPr>
            <a:picLocks noChangeAspect="1"/>
          </p:cNvPicPr>
          <p:nvPr/>
        </p:nvPicPr>
        <p:blipFill>
          <a:blip r:embed="rId4"/>
          <a:srcRect l="33929" t="16667" r="36309" b="14762"/>
          <a:stretch>
            <a:fillRect/>
          </a:stretch>
        </p:blipFill>
        <p:spPr>
          <a:xfrm>
            <a:off x="118967" y="101929"/>
            <a:ext cx="952500" cy="1371600"/>
          </a:xfrm>
          <a:prstGeom prst="rect">
            <a:avLst/>
          </a:prstGeom>
        </p:spPr>
      </p:pic>
      <p:pic>
        <p:nvPicPr>
          <p:cNvPr id="3" name="Content Placeholder 6">
            <a:extLst>
              <a:ext uri="{FF2B5EF4-FFF2-40B4-BE49-F238E27FC236}">
                <a16:creationId xmlns:a16="http://schemas.microsoft.com/office/drawing/2014/main" id="{8CA7DB48-8BC0-75C8-C0FA-00424A18AD8A}"/>
              </a:ext>
            </a:extLst>
          </p:cNvPr>
          <p:cNvPicPr>
            <a:picLocks noChangeAspect="1"/>
          </p:cNvPicPr>
          <p:nvPr/>
        </p:nvPicPr>
        <p:blipFill>
          <a:blip r:embed="rId5"/>
          <a:srcRect l="24670" t="17086" r="27640" b="20372"/>
          <a:stretch>
            <a:fillRect/>
          </a:stretch>
        </p:blipFill>
        <p:spPr>
          <a:xfrm>
            <a:off x="548672" y="2762104"/>
            <a:ext cx="4169631" cy="3417607"/>
          </a:xfrm>
          <a:prstGeom prst="rect">
            <a:avLst/>
          </a:prstGeom>
        </p:spPr>
      </p:pic>
      <p:sp>
        <p:nvSpPr>
          <p:cNvPr id="10" name="TextBox 9">
            <a:extLst>
              <a:ext uri="{FF2B5EF4-FFF2-40B4-BE49-F238E27FC236}">
                <a16:creationId xmlns:a16="http://schemas.microsoft.com/office/drawing/2014/main" id="{B8F752E3-9E2B-4240-A02E-4271BD152787}"/>
              </a:ext>
            </a:extLst>
          </p:cNvPr>
          <p:cNvSpPr txBox="1"/>
          <p:nvPr/>
        </p:nvSpPr>
        <p:spPr>
          <a:xfrm>
            <a:off x="283479" y="1807506"/>
            <a:ext cx="4700015" cy="954107"/>
          </a:xfrm>
          <a:prstGeom prst="rect">
            <a:avLst/>
          </a:prstGeom>
          <a:noFill/>
        </p:spPr>
        <p:txBody>
          <a:bodyPr wrap="square" rtlCol="0">
            <a:spAutoFit/>
          </a:bodyPr>
          <a:lstStyle/>
          <a:p>
            <a:pPr algn="ctr"/>
            <a:r>
              <a:rPr lang="en-GB" sz="2800" b="1" dirty="0">
                <a:solidFill>
                  <a:srgbClr val="C00000"/>
                </a:solidFill>
              </a:rPr>
              <a:t>3 main</a:t>
            </a:r>
          </a:p>
          <a:p>
            <a:pPr algn="ctr"/>
            <a:r>
              <a:rPr lang="en-GB" sz="2800" b="1" dirty="0">
                <a:solidFill>
                  <a:srgbClr val="C00000"/>
                </a:solidFill>
              </a:rPr>
              <a:t>driving factors</a:t>
            </a:r>
          </a:p>
        </p:txBody>
      </p:sp>
      <p:sp>
        <p:nvSpPr>
          <p:cNvPr id="12" name="Content Placeholder 11">
            <a:extLst>
              <a:ext uri="{FF2B5EF4-FFF2-40B4-BE49-F238E27FC236}">
                <a16:creationId xmlns:a16="http://schemas.microsoft.com/office/drawing/2014/main" id="{4F01CB09-40D6-F881-CB81-A525ED8B0875}"/>
              </a:ext>
            </a:extLst>
          </p:cNvPr>
          <p:cNvSpPr>
            <a:spLocks noGrp="1"/>
          </p:cNvSpPr>
          <p:nvPr>
            <p:ph idx="1"/>
          </p:nvPr>
        </p:nvSpPr>
        <p:spPr>
          <a:xfrm>
            <a:off x="548671" y="2855527"/>
            <a:ext cx="10515600" cy="4351338"/>
          </a:xfrm>
        </p:spPr>
        <p:txBody>
          <a:bodyPr/>
          <a:lstStyle/>
          <a:p>
            <a:endParaRPr lang="en-GB" dirty="0"/>
          </a:p>
        </p:txBody>
      </p:sp>
    </p:spTree>
    <p:extLst>
      <p:ext uri="{BB962C8B-B14F-4D97-AF65-F5344CB8AC3E}">
        <p14:creationId xmlns:p14="http://schemas.microsoft.com/office/powerpoint/2010/main" val="3686565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EC59A-764A-0857-D6D6-072DCB1A32F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96D1BA0-5F34-0538-9BA1-459805B9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1D51D17-A9F6-1F3E-D580-5363AF7E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DA59F7F-71D7-35E0-13F4-E68466C6A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03A5FB1-8290-7378-3327-EFC3FDFBE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8D7ED14-D863-9BA9-9669-52E09633BAE0}"/>
              </a:ext>
            </a:extLst>
          </p:cNvPr>
          <p:cNvSpPr>
            <a:spLocks noGrp="1"/>
          </p:cNvSpPr>
          <p:nvPr>
            <p:ph type="title"/>
          </p:nvPr>
        </p:nvSpPr>
        <p:spPr>
          <a:xfrm>
            <a:off x="1371597" y="348865"/>
            <a:ext cx="10044023" cy="877729"/>
          </a:xfrm>
        </p:spPr>
        <p:txBody>
          <a:bodyPr anchor="ctr">
            <a:normAutofit fontScale="90000"/>
          </a:bodyPr>
          <a:lstStyle/>
          <a:p>
            <a:r>
              <a:rPr lang="en-GB" sz="4000" dirty="0" err="1">
                <a:solidFill>
                  <a:srgbClr val="FFFFFF"/>
                </a:solidFill>
              </a:rPr>
              <a:t>RCPsych</a:t>
            </a:r>
            <a:r>
              <a:rPr lang="en-GB" sz="4000" dirty="0">
                <a:solidFill>
                  <a:srgbClr val="FFFFFF"/>
                </a:solidFill>
              </a:rPr>
              <a:t> Women’s Mental Health Matters </a:t>
            </a:r>
            <a:br>
              <a:rPr lang="en-GB" sz="4000" dirty="0">
                <a:solidFill>
                  <a:srgbClr val="FFFFFF"/>
                </a:solidFill>
              </a:rPr>
            </a:br>
            <a:r>
              <a:rPr lang="en-GB" sz="4000" dirty="0">
                <a:solidFill>
                  <a:srgbClr val="FFFFFF"/>
                </a:solidFill>
              </a:rPr>
              <a:t>Strategy May 2026</a:t>
            </a:r>
            <a:br>
              <a:rPr lang="en-GB" sz="4000" dirty="0">
                <a:solidFill>
                  <a:srgbClr val="FFFFFF"/>
                </a:solidFill>
              </a:rPr>
            </a:br>
            <a:r>
              <a:rPr lang="en-GB" sz="2000" dirty="0">
                <a:solidFill>
                  <a:srgbClr val="FFFFFF"/>
                </a:solidFill>
                <a:hlinkClick r:id="rId3"/>
              </a:rPr>
              <a:t>https://www.rcpsych.ac.uk/improving-care/womens-mental-health</a:t>
            </a:r>
            <a:br>
              <a:rPr lang="en-GB" sz="2000" dirty="0">
                <a:solidFill>
                  <a:srgbClr val="FFFFFF"/>
                </a:solidFill>
              </a:rPr>
            </a:br>
            <a:endParaRPr lang="en-GB" sz="2000" dirty="0">
              <a:solidFill>
                <a:srgbClr val="FFFFFF"/>
              </a:solidFill>
            </a:endParaRPr>
          </a:p>
        </p:txBody>
      </p:sp>
      <p:graphicFrame>
        <p:nvGraphicFramePr>
          <p:cNvPr id="5" name="Content Placeholder 2">
            <a:extLst>
              <a:ext uri="{FF2B5EF4-FFF2-40B4-BE49-F238E27FC236}">
                <a16:creationId xmlns:a16="http://schemas.microsoft.com/office/drawing/2014/main" id="{2499EE02-99A0-5245-9A20-1BAD81AB2CC8}"/>
              </a:ext>
            </a:extLst>
          </p:cNvPr>
          <p:cNvGraphicFramePr>
            <a:graphicFrameLocks noGrp="1"/>
          </p:cNvGraphicFramePr>
          <p:nvPr>
            <p:ph idx="1"/>
            <p:extLst>
              <p:ext uri="{D42A27DB-BD31-4B8C-83A1-F6EECF244321}">
                <p14:modId xmlns:p14="http://schemas.microsoft.com/office/powerpoint/2010/main" val="1162974612"/>
              </p:ext>
            </p:extLst>
          </p:nvPr>
        </p:nvGraphicFramePr>
        <p:xfrm>
          <a:off x="4743961" y="2382357"/>
          <a:ext cx="7246871" cy="43001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FCCE13A9-B569-4C16-9B7A-8FCB1F312873}"/>
              </a:ext>
            </a:extLst>
          </p:cNvPr>
          <p:cNvPicPr>
            <a:picLocks noChangeAspect="1"/>
          </p:cNvPicPr>
          <p:nvPr/>
        </p:nvPicPr>
        <p:blipFill>
          <a:blip r:embed="rId9"/>
          <a:srcRect l="33929" t="16667" r="36309" b="14762"/>
          <a:stretch>
            <a:fillRect/>
          </a:stretch>
        </p:blipFill>
        <p:spPr>
          <a:xfrm>
            <a:off x="118967" y="101929"/>
            <a:ext cx="952500" cy="1371600"/>
          </a:xfrm>
          <a:prstGeom prst="rect">
            <a:avLst/>
          </a:prstGeom>
        </p:spPr>
      </p:pic>
      <p:pic>
        <p:nvPicPr>
          <p:cNvPr id="3" name="Content Placeholder 6">
            <a:extLst>
              <a:ext uri="{FF2B5EF4-FFF2-40B4-BE49-F238E27FC236}">
                <a16:creationId xmlns:a16="http://schemas.microsoft.com/office/drawing/2014/main" id="{A7993C53-163A-446D-C4C7-A2162296374B}"/>
              </a:ext>
            </a:extLst>
          </p:cNvPr>
          <p:cNvPicPr>
            <a:picLocks noChangeAspect="1"/>
          </p:cNvPicPr>
          <p:nvPr/>
        </p:nvPicPr>
        <p:blipFill>
          <a:blip r:embed="rId10"/>
          <a:srcRect l="24670" t="17086" r="27640" b="20372"/>
          <a:stretch>
            <a:fillRect/>
          </a:stretch>
        </p:blipFill>
        <p:spPr>
          <a:xfrm>
            <a:off x="548672" y="2762104"/>
            <a:ext cx="4169631" cy="3417607"/>
          </a:xfrm>
          <a:prstGeom prst="rect">
            <a:avLst/>
          </a:prstGeom>
        </p:spPr>
      </p:pic>
      <p:sp>
        <p:nvSpPr>
          <p:cNvPr id="7" name="TextBox 6">
            <a:extLst>
              <a:ext uri="{FF2B5EF4-FFF2-40B4-BE49-F238E27FC236}">
                <a16:creationId xmlns:a16="http://schemas.microsoft.com/office/drawing/2014/main" id="{9DD7179E-DDA2-D40E-93C6-52D18DEBE979}"/>
              </a:ext>
            </a:extLst>
          </p:cNvPr>
          <p:cNvSpPr txBox="1"/>
          <p:nvPr/>
        </p:nvSpPr>
        <p:spPr>
          <a:xfrm>
            <a:off x="6096000" y="1859137"/>
            <a:ext cx="6513141" cy="523220"/>
          </a:xfrm>
          <a:prstGeom prst="rect">
            <a:avLst/>
          </a:prstGeom>
          <a:noFill/>
        </p:spPr>
        <p:txBody>
          <a:bodyPr wrap="square">
            <a:spAutoFit/>
          </a:bodyPr>
          <a:lstStyle/>
          <a:p>
            <a:r>
              <a:rPr lang="en-GB" sz="2800" b="1" dirty="0">
                <a:solidFill>
                  <a:srgbClr val="7030A0"/>
                </a:solidFill>
              </a:rPr>
              <a:t>5 key national priorities</a:t>
            </a:r>
          </a:p>
        </p:txBody>
      </p:sp>
      <p:sp>
        <p:nvSpPr>
          <p:cNvPr id="10" name="TextBox 9">
            <a:extLst>
              <a:ext uri="{FF2B5EF4-FFF2-40B4-BE49-F238E27FC236}">
                <a16:creationId xmlns:a16="http://schemas.microsoft.com/office/drawing/2014/main" id="{154B0B1F-7F6D-F591-9695-4AC43310E5CA}"/>
              </a:ext>
            </a:extLst>
          </p:cNvPr>
          <p:cNvSpPr txBox="1"/>
          <p:nvPr/>
        </p:nvSpPr>
        <p:spPr>
          <a:xfrm>
            <a:off x="283479" y="1807506"/>
            <a:ext cx="4700015" cy="954107"/>
          </a:xfrm>
          <a:prstGeom prst="rect">
            <a:avLst/>
          </a:prstGeom>
          <a:noFill/>
        </p:spPr>
        <p:txBody>
          <a:bodyPr wrap="square" rtlCol="0">
            <a:spAutoFit/>
          </a:bodyPr>
          <a:lstStyle/>
          <a:p>
            <a:pPr algn="ctr"/>
            <a:r>
              <a:rPr lang="en-GB" sz="2800" b="1" dirty="0">
                <a:solidFill>
                  <a:srgbClr val="C00000"/>
                </a:solidFill>
              </a:rPr>
              <a:t>3 main</a:t>
            </a:r>
          </a:p>
          <a:p>
            <a:pPr algn="ctr"/>
            <a:r>
              <a:rPr lang="en-GB" sz="2800" b="1" dirty="0">
                <a:solidFill>
                  <a:srgbClr val="C00000"/>
                </a:solidFill>
              </a:rPr>
              <a:t>driving factors</a:t>
            </a:r>
          </a:p>
        </p:txBody>
      </p:sp>
    </p:spTree>
    <p:extLst>
      <p:ext uri="{BB962C8B-B14F-4D97-AF65-F5344CB8AC3E}">
        <p14:creationId xmlns:p14="http://schemas.microsoft.com/office/powerpoint/2010/main" val="4033760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50D1C5B3-B60D-4696-AE60-100D5EC8A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id="{73EDDF53-0851-48D4-A466-6FE0DCE91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2" cy="1576446"/>
            <a:chOff x="0" y="0"/>
            <a:chExt cx="12192002" cy="1576446"/>
          </a:xfrm>
        </p:grpSpPr>
        <p:sp>
          <p:nvSpPr>
            <p:cNvPr id="63" name="Rectangle 62">
              <a:extLst>
                <a:ext uri="{FF2B5EF4-FFF2-40B4-BE49-F238E27FC236}">
                  <a16:creationId xmlns:a16="http://schemas.microsoft.com/office/drawing/2014/main" id="{D074D04C-85E8-4A3E-90D7-86A10AE048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4097020A-86B6-43BD-A2AA-66AE72CA31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20C6C743-32FE-4E24-AA22-45D3B1C7C0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376A0EB3-AA1A-F1C2-6864-878C3CF5395B}"/>
              </a:ext>
            </a:extLst>
          </p:cNvPr>
          <p:cNvSpPr>
            <a:spLocks noGrp="1"/>
          </p:cNvSpPr>
          <p:nvPr>
            <p:ph type="title"/>
          </p:nvPr>
        </p:nvSpPr>
        <p:spPr>
          <a:xfrm>
            <a:off x="891968" y="407695"/>
            <a:ext cx="10203662" cy="834251"/>
          </a:xfrm>
        </p:spPr>
        <p:txBody>
          <a:bodyPr vert="horz" lIns="91440" tIns="45720" rIns="91440" bIns="45720" rtlCol="0" anchor="ctr">
            <a:normAutofit/>
          </a:bodyPr>
          <a:lstStyle/>
          <a:p>
            <a:r>
              <a:rPr lang="en-US" sz="4000" dirty="0">
                <a:solidFill>
                  <a:srgbClr val="FFFFFF"/>
                </a:solidFill>
              </a:rPr>
              <a:t>Ethnicity</a:t>
            </a:r>
          </a:p>
        </p:txBody>
      </p:sp>
      <p:pic>
        <p:nvPicPr>
          <p:cNvPr id="5" name="Content Placeholder 4">
            <a:extLst>
              <a:ext uri="{FF2B5EF4-FFF2-40B4-BE49-F238E27FC236}">
                <a16:creationId xmlns:a16="http://schemas.microsoft.com/office/drawing/2014/main" id="{1B8FF81C-626C-DB31-8CEF-0A8ED77A16CF}"/>
              </a:ext>
            </a:extLst>
          </p:cNvPr>
          <p:cNvPicPr>
            <a:picLocks noGrp="1" noChangeAspect="1"/>
          </p:cNvPicPr>
          <p:nvPr>
            <p:ph idx="1"/>
          </p:nvPr>
        </p:nvPicPr>
        <p:blipFill>
          <a:blip r:embed="rId3"/>
          <a:srcRect l="17946" t="14582" r="19980" b="7864"/>
          <a:stretch>
            <a:fillRect/>
          </a:stretch>
        </p:blipFill>
        <p:spPr>
          <a:xfrm>
            <a:off x="4296348" y="1824860"/>
            <a:ext cx="3143139" cy="2454360"/>
          </a:xfrm>
          <a:prstGeom prst="rect">
            <a:avLst/>
          </a:prstGeom>
        </p:spPr>
      </p:pic>
      <p:pic>
        <p:nvPicPr>
          <p:cNvPr id="7" name="Picture 6">
            <a:extLst>
              <a:ext uri="{FF2B5EF4-FFF2-40B4-BE49-F238E27FC236}">
                <a16:creationId xmlns:a16="http://schemas.microsoft.com/office/drawing/2014/main" id="{56996EF9-ABE9-878D-9DB4-802EB640E07D}"/>
              </a:ext>
            </a:extLst>
          </p:cNvPr>
          <p:cNvPicPr>
            <a:picLocks noChangeAspect="1"/>
          </p:cNvPicPr>
          <p:nvPr/>
        </p:nvPicPr>
        <p:blipFill>
          <a:blip r:embed="rId4"/>
          <a:srcRect l="18750" t="15714" r="20437" b="6667"/>
          <a:stretch>
            <a:fillRect/>
          </a:stretch>
        </p:blipFill>
        <p:spPr>
          <a:xfrm>
            <a:off x="891968" y="1824859"/>
            <a:ext cx="3074420" cy="2452533"/>
          </a:xfrm>
          <a:prstGeom prst="rect">
            <a:avLst/>
          </a:prstGeom>
        </p:spPr>
      </p:pic>
      <p:pic>
        <p:nvPicPr>
          <p:cNvPr id="13" name="Picture 12">
            <a:extLst>
              <a:ext uri="{FF2B5EF4-FFF2-40B4-BE49-F238E27FC236}">
                <a16:creationId xmlns:a16="http://schemas.microsoft.com/office/drawing/2014/main" id="{6DEA37BA-55AC-AC41-576D-3E1B9BDE69EF}"/>
              </a:ext>
            </a:extLst>
          </p:cNvPr>
          <p:cNvPicPr>
            <a:picLocks noChangeAspect="1"/>
          </p:cNvPicPr>
          <p:nvPr/>
        </p:nvPicPr>
        <p:blipFill>
          <a:blip r:embed="rId5"/>
          <a:srcRect l="3274" t="46668" r="7044" b="5323"/>
          <a:stretch>
            <a:fillRect/>
          </a:stretch>
        </p:blipFill>
        <p:spPr>
          <a:xfrm>
            <a:off x="7876694" y="1822045"/>
            <a:ext cx="3671913" cy="1228541"/>
          </a:xfrm>
          <a:prstGeom prst="rect">
            <a:avLst/>
          </a:prstGeom>
        </p:spPr>
      </p:pic>
      <p:sp>
        <p:nvSpPr>
          <p:cNvPr id="9" name="TextBox 8">
            <a:extLst>
              <a:ext uri="{FF2B5EF4-FFF2-40B4-BE49-F238E27FC236}">
                <a16:creationId xmlns:a16="http://schemas.microsoft.com/office/drawing/2014/main" id="{C7DAA23B-3AD5-CA86-1AA0-3DCF13F91F8A}"/>
              </a:ext>
            </a:extLst>
          </p:cNvPr>
          <p:cNvSpPr txBox="1"/>
          <p:nvPr/>
        </p:nvSpPr>
        <p:spPr>
          <a:xfrm>
            <a:off x="891968" y="4525804"/>
            <a:ext cx="9928433" cy="2052549"/>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1400" dirty="0"/>
              <a:t>RHO-Most </a:t>
            </a:r>
            <a:r>
              <a:rPr lang="en-US" sz="1400" b="1" dirty="0"/>
              <a:t>genomic research </a:t>
            </a:r>
            <a:r>
              <a:rPr lang="en-US" sz="1400" dirty="0"/>
              <a:t>historically has been conducted on populations of </a:t>
            </a:r>
            <a:r>
              <a:rPr lang="en-US" sz="1400" b="1" dirty="0"/>
              <a:t>European ancestry, </a:t>
            </a:r>
            <a:r>
              <a:rPr lang="en-US" sz="1400" dirty="0"/>
              <a:t>limiting how well findings </a:t>
            </a:r>
            <a:r>
              <a:rPr lang="en-US" sz="1400" dirty="0" err="1"/>
              <a:t>generalise</a:t>
            </a:r>
            <a:r>
              <a:rPr lang="en-US" sz="1400" dirty="0"/>
              <a:t> to other ethnic groups and potentially worsening health inequalities.</a:t>
            </a:r>
          </a:p>
          <a:p>
            <a:pPr marL="742950" lvl="1" indent="-228600">
              <a:lnSpc>
                <a:spcPct val="90000"/>
              </a:lnSpc>
              <a:spcAft>
                <a:spcPts val="600"/>
              </a:spcAft>
              <a:buFont typeface="Arial" panose="020B0604020202020204" pitchFamily="34" charset="0"/>
              <a:buChar char="•"/>
            </a:pPr>
            <a:r>
              <a:rPr lang="en-US" sz="1400" dirty="0"/>
              <a:t>Stakeholders consistently identified </a:t>
            </a:r>
            <a:r>
              <a:rPr lang="en-US" sz="1400" b="1" dirty="0"/>
              <a:t>language barriers, mistrust, fear and suspicion of healthcare systems and research as major barriers to participation in genomic services and research.</a:t>
            </a:r>
          </a:p>
          <a:p>
            <a:pPr marL="285750" indent="-228600">
              <a:lnSpc>
                <a:spcPct val="90000"/>
              </a:lnSpc>
              <a:spcAft>
                <a:spcPts val="600"/>
              </a:spcAft>
              <a:buFont typeface="Arial" panose="020B0604020202020204" pitchFamily="34" charset="0"/>
              <a:buChar char="•"/>
            </a:pPr>
            <a:r>
              <a:rPr lang="en-US" sz="1400" dirty="0"/>
              <a:t>RHO-Sickle Cell Disease </a:t>
            </a:r>
            <a:r>
              <a:rPr lang="en-US" sz="1400" b="1" dirty="0"/>
              <a:t>has 4x fewer specialist nurses and 2.5 x less money spent on research </a:t>
            </a:r>
            <a:r>
              <a:rPr lang="en-US" sz="1400" dirty="0"/>
              <a:t>compared to Cystic Fibrosis</a:t>
            </a:r>
          </a:p>
          <a:p>
            <a:pPr marL="285750" indent="-228600">
              <a:lnSpc>
                <a:spcPct val="90000"/>
              </a:lnSpc>
              <a:spcAft>
                <a:spcPts val="600"/>
              </a:spcAft>
              <a:buFont typeface="Arial" panose="020B0604020202020204" pitchFamily="34" charset="0"/>
              <a:buChar char="•"/>
            </a:pPr>
            <a:r>
              <a:rPr lang="en-US" sz="1400" dirty="0"/>
              <a:t>Migraine Trust-</a:t>
            </a:r>
            <a:r>
              <a:rPr lang="en-US" sz="1400" dirty="0" err="1"/>
              <a:t>Minoritised</a:t>
            </a:r>
            <a:r>
              <a:rPr lang="en-US" sz="1400" dirty="0"/>
              <a:t> ethnic patients up to </a:t>
            </a:r>
            <a:r>
              <a:rPr lang="en-US" sz="1400" b="1" dirty="0"/>
              <a:t>3 x less likely </a:t>
            </a:r>
            <a:r>
              <a:rPr lang="en-US" sz="1400" dirty="0"/>
              <a:t>(than white patients) to feel believed about their migraine symptoms and that their ethnicity affected their treatment</a:t>
            </a:r>
          </a:p>
          <a:p>
            <a:pPr marL="285750" indent="-228600">
              <a:lnSpc>
                <a:spcPct val="90000"/>
              </a:lnSpc>
              <a:spcAft>
                <a:spcPts val="600"/>
              </a:spcAft>
              <a:buFont typeface="Arial" panose="020B0604020202020204" pitchFamily="34" charset="0"/>
              <a:buChar char="•"/>
            </a:pPr>
            <a:endParaRPr lang="en-US" sz="1400" dirty="0"/>
          </a:p>
        </p:txBody>
      </p:sp>
    </p:spTree>
    <p:extLst>
      <p:ext uri="{BB962C8B-B14F-4D97-AF65-F5344CB8AC3E}">
        <p14:creationId xmlns:p14="http://schemas.microsoft.com/office/powerpoint/2010/main" val="3898991877"/>
      </p:ext>
    </p:extLst>
  </p:cSld>
  <p:clrMapOvr>
    <a:masterClrMapping/>
  </p:clrMapOvr>
</p:sld>
</file>

<file path=ppt/theme/theme1.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TM03457464[[fn=Dividend]]</Template>
  <TotalTime>518</TotalTime>
  <Words>1413</Words>
  <Application>Microsoft Office PowerPoint</Application>
  <PresentationFormat>Widescreen</PresentationFormat>
  <Paragraphs>210</Paragraphs>
  <Slides>25</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Aptos</vt:lpstr>
      <vt:lpstr>Aptos Display</vt:lpstr>
      <vt:lpstr>Arial</vt:lpstr>
      <vt:lpstr>Office Theme</vt:lpstr>
      <vt:lpstr>Enduring Symptoms An Equity- Focused Psychiatrist’s view Enduring Symptoms Conference June 24th 2026 </vt:lpstr>
      <vt:lpstr>Covering </vt:lpstr>
      <vt:lpstr>Declarations of Interest</vt:lpstr>
      <vt:lpstr>Covering </vt:lpstr>
      <vt:lpstr>How inequities shape Enduring Symptoms care</vt:lpstr>
      <vt:lpstr> </vt:lpstr>
      <vt:lpstr>RCPsych Women’s Mental Health Matters  Strategy May 2026 https://www.rcpsych.ac.uk/improving-care/womens-mental-health </vt:lpstr>
      <vt:lpstr>RCPsych Women’s Mental Health Matters  Strategy May 2026 https://www.rcpsych.ac.uk/improving-care/womens-mental-health </vt:lpstr>
      <vt:lpstr>Ethnicity</vt:lpstr>
      <vt:lpstr>Learning Disability and Neurodivergence</vt:lpstr>
      <vt:lpstr>Learning Disability and Neurodivergence</vt:lpstr>
      <vt:lpstr>Learning Disability and Neurodivergence</vt:lpstr>
      <vt:lpstr>Rare Diseases </vt:lpstr>
      <vt:lpstr>Covering </vt:lpstr>
      <vt:lpstr>Current model for multisystem symptoms </vt:lpstr>
      <vt:lpstr>Covering </vt:lpstr>
      <vt:lpstr>PowerPoint Presentation</vt:lpstr>
      <vt:lpstr>Compassion Focused Therapy  Compassion= being alert to distress and being committed to wanting to relieve that distress (Gilbert)  </vt:lpstr>
      <vt:lpstr>Compassion Focused Therapy  a conceptual approach   </vt:lpstr>
      <vt:lpstr> Activating the Soothing  (Rest and Digest) system </vt:lpstr>
      <vt:lpstr> Working with patients with ES  using compassion  The CFT conceptual approach    </vt:lpstr>
      <vt:lpstr>Clinical checklist</vt:lpstr>
      <vt:lpstr>IATROGENIC HARM &amp; EQUITY CHECK </vt:lpstr>
      <vt:lpstr>Call to action</vt:lpstr>
      <vt:lpstr>Thank you Questions? Comments?</vt:lpstr>
    </vt:vector>
  </TitlesOfParts>
  <Company>West London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SACHAR, Amrit (IMPERIAL COLLEGE HEALTHCARE NHS TRUST)</dc:creator>
  <cp:lastModifiedBy>SACHAR, Amrit (IMPERIAL COLLEGE HEALTHCARE NHS TRUST)</cp:lastModifiedBy>
  <cp:revision>23</cp:revision>
  <dcterms:created xsi:type="dcterms:W3CDTF">2026-06-19T18:10:20Z</dcterms:created>
  <dcterms:modified xsi:type="dcterms:W3CDTF">2026-06-23T22:25:07Z</dcterms:modified>
</cp:coreProperties>
</file>