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356" r:id="rId4"/>
    <p:sldId id="258" r:id="rId5"/>
    <p:sldId id="357" r:id="rId6"/>
    <p:sldId id="261" r:id="rId7"/>
    <p:sldId id="358" r:id="rId8"/>
    <p:sldId id="359" r:id="rId9"/>
    <p:sldId id="361" r:id="rId10"/>
    <p:sldId id="262" r:id="rId11"/>
    <p:sldId id="362" r:id="rId12"/>
    <p:sldId id="366" r:id="rId13"/>
    <p:sldId id="367" r:id="rId14"/>
    <p:sldId id="368" r:id="rId15"/>
    <p:sldId id="364" r:id="rId16"/>
    <p:sldId id="365" r:id="rId17"/>
    <p:sldId id="351" r:id="rId18"/>
    <p:sldId id="35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4843"/>
    <p:restoredTop sz="94471"/>
  </p:normalViewPr>
  <p:slideViewPr>
    <p:cSldViewPr snapToGrid="0">
      <p:cViewPr varScale="1">
        <p:scale>
          <a:sx n="60" d="100"/>
          <a:sy n="60" d="100"/>
        </p:scale>
        <p:origin x="176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5FFAFC-56B8-41A7-82F2-FD364D5C727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9ED5BD6-7D4A-4A8B-9728-4814AF97BED4}">
      <dgm:prSet/>
      <dgm:spPr/>
      <dgm:t>
        <a:bodyPr/>
        <a:lstStyle/>
        <a:p>
          <a:r>
            <a:rPr lang="en-US" b="1"/>
            <a:t>R69 INITIATIVE</a:t>
          </a:r>
          <a:endParaRPr lang="en-US"/>
        </a:p>
      </dgm:t>
    </dgm:pt>
    <dgm:pt modelId="{89597186-16C3-4102-814A-25DDA972FDCC}" type="parTrans" cxnId="{E89F168B-0374-41C8-8B41-779DBB3590AC}">
      <dgm:prSet/>
      <dgm:spPr/>
      <dgm:t>
        <a:bodyPr/>
        <a:lstStyle/>
        <a:p>
          <a:endParaRPr lang="en-US"/>
        </a:p>
      </dgm:t>
    </dgm:pt>
    <dgm:pt modelId="{DACFAEAD-5551-4943-85F4-9278D74CC833}" type="sibTrans" cxnId="{E89F168B-0374-41C8-8B41-779DBB3590AC}">
      <dgm:prSet/>
      <dgm:spPr/>
      <dgm:t>
        <a:bodyPr/>
        <a:lstStyle/>
        <a:p>
          <a:endParaRPr lang="en-US"/>
        </a:p>
      </dgm:t>
    </dgm:pt>
    <dgm:pt modelId="{4228974F-0AB8-4C25-BE3E-EE32E8456F76}">
      <dgm:prSet/>
      <dgm:spPr/>
      <dgm:t>
        <a:bodyPr/>
        <a:lstStyle/>
        <a:p>
          <a:r>
            <a:rPr lang="en-US"/>
            <a:t>ILLNESS UNSPECIFIED</a:t>
          </a:r>
        </a:p>
      </dgm:t>
    </dgm:pt>
    <dgm:pt modelId="{F89384D8-92A9-436F-80FF-C2D86D6806FC}" type="parTrans" cxnId="{50644D6C-1FAC-4F57-8E7B-E98995103093}">
      <dgm:prSet/>
      <dgm:spPr/>
      <dgm:t>
        <a:bodyPr/>
        <a:lstStyle/>
        <a:p>
          <a:endParaRPr lang="en-US"/>
        </a:p>
      </dgm:t>
    </dgm:pt>
    <dgm:pt modelId="{F1A840D5-DF16-46AF-9A4D-6172578D9151}" type="sibTrans" cxnId="{50644D6C-1FAC-4F57-8E7B-E98995103093}">
      <dgm:prSet/>
      <dgm:spPr/>
      <dgm:t>
        <a:bodyPr/>
        <a:lstStyle/>
        <a:p>
          <a:endParaRPr lang="en-US"/>
        </a:p>
      </dgm:t>
    </dgm:pt>
    <dgm:pt modelId="{065AF100-2724-418E-B928-63DE97DC6D29}">
      <dgm:prSet/>
      <dgm:spPr/>
      <dgm:t>
        <a:bodyPr/>
        <a:lstStyle/>
        <a:p>
          <a:r>
            <a:rPr lang="en-US"/>
            <a:t>ADVOCATES R69 AS AN ICD-10 CODE FOR DIAGNOSTIC UNCERTAINTY</a:t>
          </a:r>
        </a:p>
      </dgm:t>
    </dgm:pt>
    <dgm:pt modelId="{32C5B10B-4497-40F6-8DF2-161B591024B4}" type="parTrans" cxnId="{77971165-A05A-4AFE-9ED2-972376B0988C}">
      <dgm:prSet/>
      <dgm:spPr/>
      <dgm:t>
        <a:bodyPr/>
        <a:lstStyle/>
        <a:p>
          <a:endParaRPr lang="en-US"/>
        </a:p>
      </dgm:t>
    </dgm:pt>
    <dgm:pt modelId="{7655A988-153A-4D59-AB8C-A1D6726C6794}" type="sibTrans" cxnId="{77971165-A05A-4AFE-9ED2-972376B0988C}">
      <dgm:prSet/>
      <dgm:spPr/>
      <dgm:t>
        <a:bodyPr/>
        <a:lstStyle/>
        <a:p>
          <a:endParaRPr lang="en-US"/>
        </a:p>
      </dgm:t>
    </dgm:pt>
    <dgm:pt modelId="{A4D813FE-2A0C-4BD5-A350-46A6B07508DE}">
      <dgm:prSet/>
      <dgm:spPr/>
      <dgm:t>
        <a:bodyPr/>
        <a:lstStyle/>
        <a:p>
          <a:r>
            <a:rPr lang="en-US" b="1"/>
            <a:t>EURODIS</a:t>
          </a:r>
          <a:r>
            <a:rPr lang="en-US"/>
            <a:t> - RARE DISEASES EUROPE</a:t>
          </a:r>
        </a:p>
      </dgm:t>
    </dgm:pt>
    <dgm:pt modelId="{92B97D8B-3FA9-4D8F-96B8-3869C5DEA51A}" type="parTrans" cxnId="{633B10AD-76EA-4F37-B52B-3A367243614A}">
      <dgm:prSet/>
      <dgm:spPr/>
      <dgm:t>
        <a:bodyPr/>
        <a:lstStyle/>
        <a:p>
          <a:endParaRPr lang="en-US"/>
        </a:p>
      </dgm:t>
    </dgm:pt>
    <dgm:pt modelId="{505A5D1C-23AC-4566-A2AB-FAB3D9459A56}" type="sibTrans" cxnId="{633B10AD-76EA-4F37-B52B-3A367243614A}">
      <dgm:prSet/>
      <dgm:spPr/>
      <dgm:t>
        <a:bodyPr/>
        <a:lstStyle/>
        <a:p>
          <a:endParaRPr lang="en-US"/>
        </a:p>
      </dgm:t>
    </dgm:pt>
    <dgm:pt modelId="{8F1BFF83-7E47-4F71-B79C-5DE447F06485}">
      <dgm:prSet/>
      <dgm:spPr/>
      <dgm:t>
        <a:bodyPr/>
        <a:lstStyle/>
        <a:p>
          <a:r>
            <a:rPr lang="en-US"/>
            <a:t>77 COUNTRIES</a:t>
          </a:r>
        </a:p>
      </dgm:t>
    </dgm:pt>
    <dgm:pt modelId="{442056F0-F108-4AA9-9709-468C66FBFC97}" type="parTrans" cxnId="{DFA0FB27-FF99-48FA-A9FD-8874ECC4E1FA}">
      <dgm:prSet/>
      <dgm:spPr/>
      <dgm:t>
        <a:bodyPr/>
        <a:lstStyle/>
        <a:p>
          <a:endParaRPr lang="en-US"/>
        </a:p>
      </dgm:t>
    </dgm:pt>
    <dgm:pt modelId="{8308A592-B22A-457B-88F8-8A2112A735A6}" type="sibTrans" cxnId="{DFA0FB27-FF99-48FA-A9FD-8874ECC4E1FA}">
      <dgm:prSet/>
      <dgm:spPr/>
      <dgm:t>
        <a:bodyPr/>
        <a:lstStyle/>
        <a:p>
          <a:endParaRPr lang="en-US"/>
        </a:p>
      </dgm:t>
    </dgm:pt>
    <dgm:pt modelId="{20D9EE11-7E35-A349-B4E4-298CF5A7C375}" type="pres">
      <dgm:prSet presAssocID="{505FFAFC-56B8-41A7-82F2-FD364D5C7275}" presName="Name0" presStyleCnt="0">
        <dgm:presLayoutVars>
          <dgm:dir/>
          <dgm:animLvl val="lvl"/>
          <dgm:resizeHandles val="exact"/>
        </dgm:presLayoutVars>
      </dgm:prSet>
      <dgm:spPr/>
    </dgm:pt>
    <dgm:pt modelId="{F23B634E-9011-964D-ADEC-86EDEBE9E6A0}" type="pres">
      <dgm:prSet presAssocID="{49ED5BD6-7D4A-4A8B-9728-4814AF97BED4}" presName="linNode" presStyleCnt="0"/>
      <dgm:spPr/>
    </dgm:pt>
    <dgm:pt modelId="{06F119F8-865C-674E-A5BD-B3CB3A368F90}" type="pres">
      <dgm:prSet presAssocID="{49ED5BD6-7D4A-4A8B-9728-4814AF97BED4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C382AAEF-FBD5-D24F-9A6B-15BE5F76517D}" type="pres">
      <dgm:prSet presAssocID="{49ED5BD6-7D4A-4A8B-9728-4814AF97BED4}" presName="descendantText" presStyleLbl="alignAccFollowNode1" presStyleIdx="0" presStyleCnt="2">
        <dgm:presLayoutVars>
          <dgm:bulletEnabled val="1"/>
        </dgm:presLayoutVars>
      </dgm:prSet>
      <dgm:spPr/>
    </dgm:pt>
    <dgm:pt modelId="{3D97D1B3-B422-A041-9E21-DBF8A4F207F5}" type="pres">
      <dgm:prSet presAssocID="{DACFAEAD-5551-4943-85F4-9278D74CC833}" presName="sp" presStyleCnt="0"/>
      <dgm:spPr/>
    </dgm:pt>
    <dgm:pt modelId="{06AB77C4-3EFA-0947-A600-6DE9FD17A7F1}" type="pres">
      <dgm:prSet presAssocID="{A4D813FE-2A0C-4BD5-A350-46A6B07508DE}" presName="linNode" presStyleCnt="0"/>
      <dgm:spPr/>
    </dgm:pt>
    <dgm:pt modelId="{0B167BF2-12A1-9E48-A1F4-022A2E0BEE9E}" type="pres">
      <dgm:prSet presAssocID="{A4D813FE-2A0C-4BD5-A350-46A6B07508DE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E50D96F7-2E89-8F44-9E93-3A8FDCB075B2}" type="pres">
      <dgm:prSet presAssocID="{A4D813FE-2A0C-4BD5-A350-46A6B07508DE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43667B04-EEDE-A846-97E3-2AFCD4CA3210}" type="presOf" srcId="{4228974F-0AB8-4C25-BE3E-EE32E8456F76}" destId="{C382AAEF-FBD5-D24F-9A6B-15BE5F76517D}" srcOrd="0" destOrd="0" presId="urn:microsoft.com/office/officeart/2005/8/layout/vList5"/>
    <dgm:cxn modelId="{AC753515-3B4B-7647-AE26-250DF1A74DD8}" type="presOf" srcId="{8F1BFF83-7E47-4F71-B79C-5DE447F06485}" destId="{E50D96F7-2E89-8F44-9E93-3A8FDCB075B2}" srcOrd="0" destOrd="0" presId="urn:microsoft.com/office/officeart/2005/8/layout/vList5"/>
    <dgm:cxn modelId="{DFA0FB27-FF99-48FA-A9FD-8874ECC4E1FA}" srcId="{A4D813FE-2A0C-4BD5-A350-46A6B07508DE}" destId="{8F1BFF83-7E47-4F71-B79C-5DE447F06485}" srcOrd="0" destOrd="0" parTransId="{442056F0-F108-4AA9-9709-468C66FBFC97}" sibTransId="{8308A592-B22A-457B-88F8-8A2112A735A6}"/>
    <dgm:cxn modelId="{AD663A2F-3E06-554E-BF5E-839D2C0C9152}" type="presOf" srcId="{49ED5BD6-7D4A-4A8B-9728-4814AF97BED4}" destId="{06F119F8-865C-674E-A5BD-B3CB3A368F90}" srcOrd="0" destOrd="0" presId="urn:microsoft.com/office/officeart/2005/8/layout/vList5"/>
    <dgm:cxn modelId="{4D76433A-99D6-F64E-A9CA-802E0830B0D8}" type="presOf" srcId="{A4D813FE-2A0C-4BD5-A350-46A6B07508DE}" destId="{0B167BF2-12A1-9E48-A1F4-022A2E0BEE9E}" srcOrd="0" destOrd="0" presId="urn:microsoft.com/office/officeart/2005/8/layout/vList5"/>
    <dgm:cxn modelId="{77971165-A05A-4AFE-9ED2-972376B0988C}" srcId="{49ED5BD6-7D4A-4A8B-9728-4814AF97BED4}" destId="{065AF100-2724-418E-B928-63DE97DC6D29}" srcOrd="1" destOrd="0" parTransId="{32C5B10B-4497-40F6-8DF2-161B591024B4}" sibTransId="{7655A988-153A-4D59-AB8C-A1D6726C6794}"/>
    <dgm:cxn modelId="{50644D6C-1FAC-4F57-8E7B-E98995103093}" srcId="{49ED5BD6-7D4A-4A8B-9728-4814AF97BED4}" destId="{4228974F-0AB8-4C25-BE3E-EE32E8456F76}" srcOrd="0" destOrd="0" parTransId="{F89384D8-92A9-436F-80FF-C2D86D6806FC}" sibTransId="{F1A840D5-DF16-46AF-9A4D-6172578D9151}"/>
    <dgm:cxn modelId="{5C98F773-3B85-6846-A9F1-9CC28DE0527E}" type="presOf" srcId="{505FFAFC-56B8-41A7-82F2-FD364D5C7275}" destId="{20D9EE11-7E35-A349-B4E4-298CF5A7C375}" srcOrd="0" destOrd="0" presId="urn:microsoft.com/office/officeart/2005/8/layout/vList5"/>
    <dgm:cxn modelId="{E89F168B-0374-41C8-8B41-779DBB3590AC}" srcId="{505FFAFC-56B8-41A7-82F2-FD364D5C7275}" destId="{49ED5BD6-7D4A-4A8B-9728-4814AF97BED4}" srcOrd="0" destOrd="0" parTransId="{89597186-16C3-4102-814A-25DDA972FDCC}" sibTransId="{DACFAEAD-5551-4943-85F4-9278D74CC833}"/>
    <dgm:cxn modelId="{633B10AD-76EA-4F37-B52B-3A367243614A}" srcId="{505FFAFC-56B8-41A7-82F2-FD364D5C7275}" destId="{A4D813FE-2A0C-4BD5-A350-46A6B07508DE}" srcOrd="1" destOrd="0" parTransId="{92B97D8B-3FA9-4D8F-96B8-3869C5DEA51A}" sibTransId="{505A5D1C-23AC-4566-A2AB-FAB3D9459A56}"/>
    <dgm:cxn modelId="{939C73E6-4C00-8348-A083-61EACBEC1FBD}" type="presOf" srcId="{065AF100-2724-418E-B928-63DE97DC6D29}" destId="{C382AAEF-FBD5-D24F-9A6B-15BE5F76517D}" srcOrd="0" destOrd="1" presId="urn:microsoft.com/office/officeart/2005/8/layout/vList5"/>
    <dgm:cxn modelId="{B8D0F767-1C1A-E645-9A0A-35D3FC11DFE5}" type="presParOf" srcId="{20D9EE11-7E35-A349-B4E4-298CF5A7C375}" destId="{F23B634E-9011-964D-ADEC-86EDEBE9E6A0}" srcOrd="0" destOrd="0" presId="urn:microsoft.com/office/officeart/2005/8/layout/vList5"/>
    <dgm:cxn modelId="{A4AC8E09-97C9-E344-A923-65D637193505}" type="presParOf" srcId="{F23B634E-9011-964D-ADEC-86EDEBE9E6A0}" destId="{06F119F8-865C-674E-A5BD-B3CB3A368F90}" srcOrd="0" destOrd="0" presId="urn:microsoft.com/office/officeart/2005/8/layout/vList5"/>
    <dgm:cxn modelId="{07196F82-33E1-154A-9B0E-89DC466BF3D4}" type="presParOf" srcId="{F23B634E-9011-964D-ADEC-86EDEBE9E6A0}" destId="{C382AAEF-FBD5-D24F-9A6B-15BE5F76517D}" srcOrd="1" destOrd="0" presId="urn:microsoft.com/office/officeart/2005/8/layout/vList5"/>
    <dgm:cxn modelId="{087930EA-B9D5-AF47-8D08-EB660A4C7C8D}" type="presParOf" srcId="{20D9EE11-7E35-A349-B4E4-298CF5A7C375}" destId="{3D97D1B3-B422-A041-9E21-DBF8A4F207F5}" srcOrd="1" destOrd="0" presId="urn:microsoft.com/office/officeart/2005/8/layout/vList5"/>
    <dgm:cxn modelId="{DFC4DE36-8EC8-2648-8ED6-758712DF6200}" type="presParOf" srcId="{20D9EE11-7E35-A349-B4E4-298CF5A7C375}" destId="{06AB77C4-3EFA-0947-A600-6DE9FD17A7F1}" srcOrd="2" destOrd="0" presId="urn:microsoft.com/office/officeart/2005/8/layout/vList5"/>
    <dgm:cxn modelId="{7FFA4CE7-4777-EB4D-8D14-E32FBFF076F2}" type="presParOf" srcId="{06AB77C4-3EFA-0947-A600-6DE9FD17A7F1}" destId="{0B167BF2-12A1-9E48-A1F4-022A2E0BEE9E}" srcOrd="0" destOrd="0" presId="urn:microsoft.com/office/officeart/2005/8/layout/vList5"/>
    <dgm:cxn modelId="{50AD8706-63B5-EF40-B479-64A6ED0F71C3}" type="presParOf" srcId="{06AB77C4-3EFA-0947-A600-6DE9FD17A7F1}" destId="{E50D96F7-2E89-8F44-9E93-3A8FDCB075B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2AAEF-FBD5-D24F-9A6B-15BE5F76517D}">
      <dsp:nvSpPr>
        <dsp:cNvPr id="0" name=""/>
        <dsp:cNvSpPr/>
      </dsp:nvSpPr>
      <dsp:spPr>
        <a:xfrm rot="5400000">
          <a:off x="3109101" y="-909987"/>
          <a:ext cx="1419211" cy="359407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ILLNESS UNSPECIFIED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ADVOCATES R69 AS AN ICD-10 CODE FOR DIAGNOSTIC UNCERTAINTY</a:t>
          </a:r>
        </a:p>
      </dsp:txBody>
      <dsp:txXfrm rot="-5400000">
        <a:off x="2021668" y="246726"/>
        <a:ext cx="3524797" cy="1280651"/>
      </dsp:txXfrm>
    </dsp:sp>
    <dsp:sp modelId="{06F119F8-865C-674E-A5BD-B3CB3A368F90}">
      <dsp:nvSpPr>
        <dsp:cNvPr id="0" name=""/>
        <dsp:cNvSpPr/>
      </dsp:nvSpPr>
      <dsp:spPr>
        <a:xfrm>
          <a:off x="0" y="44"/>
          <a:ext cx="2021668" cy="17740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R69 INITIATIVE</a:t>
          </a:r>
          <a:endParaRPr lang="en-US" sz="2600" kern="1200"/>
        </a:p>
      </dsp:txBody>
      <dsp:txXfrm>
        <a:off x="86600" y="86644"/>
        <a:ext cx="1848468" cy="1600814"/>
      </dsp:txXfrm>
    </dsp:sp>
    <dsp:sp modelId="{E50D96F7-2E89-8F44-9E93-3A8FDCB075B2}">
      <dsp:nvSpPr>
        <dsp:cNvPr id="0" name=""/>
        <dsp:cNvSpPr/>
      </dsp:nvSpPr>
      <dsp:spPr>
        <a:xfrm rot="5400000">
          <a:off x="3109101" y="952727"/>
          <a:ext cx="1419211" cy="359407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77 COUNTRIES</a:t>
          </a:r>
        </a:p>
      </dsp:txBody>
      <dsp:txXfrm rot="-5400000">
        <a:off x="2021668" y="2109440"/>
        <a:ext cx="3524797" cy="1280651"/>
      </dsp:txXfrm>
    </dsp:sp>
    <dsp:sp modelId="{0B167BF2-12A1-9E48-A1F4-022A2E0BEE9E}">
      <dsp:nvSpPr>
        <dsp:cNvPr id="0" name=""/>
        <dsp:cNvSpPr/>
      </dsp:nvSpPr>
      <dsp:spPr>
        <a:xfrm>
          <a:off x="0" y="1862759"/>
          <a:ext cx="2021668" cy="17740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EURODIS</a:t>
          </a:r>
          <a:r>
            <a:rPr lang="en-US" sz="2600" kern="1200"/>
            <a:t> - RARE DISEASES EUROPE</a:t>
          </a:r>
        </a:p>
      </dsp:txBody>
      <dsp:txXfrm>
        <a:off x="86600" y="1949359"/>
        <a:ext cx="1848468" cy="16008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AFB82-3CC7-61B2-B4B4-D04478A6B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00A5F3-BF12-6044-7CDB-A6CB7F153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759AF7-FE67-C816-F81D-7A2CBA678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4ECF2-1B03-C4A0-A0EE-BF0D33C98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BF11D-B87D-1632-0B74-A12BE7038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2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1A258-8318-E243-7D75-9174980D3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1E2E27-6228-DEFD-51FB-0240F1C37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DFB7D-807E-DA4B-6435-A175C9EC2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3A3CD-38FC-5982-8E79-1937B63D5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86F7A-655C-FEB8-BA70-C7FC8FEAD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4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C191DE-1198-E777-EF99-003B97875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D63D8-263C-E2E6-8052-3EA044610B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EBB73-EC81-20A3-454D-D299AF4E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03764-2AFB-1E6E-0916-CFFDECF8B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BD057-4EAD-AE6E-9832-0CBDAFF60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32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2FE14-ECCE-885A-1544-D7D545EA4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785AF-B5B1-93AC-8388-69E874FDA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422CE-74FB-8C0A-AC31-9B69DAAF2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B0076-04A1-ED57-BFB0-D834E5D44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45387-69D7-4953-1CD0-12470B092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41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6E5F3-55EC-F87D-522E-1DB349D83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972BB-629E-5DBB-9A5A-AC90C58EF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DE6E7-182B-D8BD-5A7C-967AB6456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FB97F-0398-9217-48F0-83B4D6F12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A3C13-553A-4837-34FA-58A32F006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310BC-8B7C-C7B5-566B-7B1E8D200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33454-2CBD-D553-D01D-870AA5DB8B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ED7332-BA36-A969-5EB0-385EBBB3F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2394A9-5C96-11AC-BD16-134FEA6C9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92C64-5B18-DCC3-6B30-8D87E455C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CECB74-DB60-7A87-0D3A-9A50159DA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69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3BABA-EA6F-8CCD-00D2-4A7061FC9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8E2328-2D53-1BA0-55EF-9BA783F4D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218B9-F00E-6D38-9827-ECC8C35E5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FE968A-C54F-347E-39AA-78A7B4DACF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322A8-7EBB-301D-4584-9FFCAD84E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B565C-2A44-092F-67B7-DC5C8273C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5A62D4-FE27-6A0F-6D51-6B3F0B84A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4DD927-4262-919D-714B-C4B8EF4C9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88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1E6BB-8E42-8E7C-C698-D51914BF2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8CB415-CA3F-D8A4-D987-21370162B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002E93-BD07-50B3-4C4A-C687E764D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550A82-AC4E-B2B0-50BB-B7ADB440E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4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A05D8-3435-D1B4-C628-7FFAF9163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B4C74F-1F61-5C49-3B7F-3F53212F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0ABAA-96F6-9A5E-D496-F81ED4022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077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01923-4763-43FB-2D28-C200DA29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C2582-380B-9EAB-762A-51457D9D1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8F78F8-9182-A5C5-C3BC-AFC31D59F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D26526-ABAC-C392-1F24-65550D468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775CB-AA71-488F-FE58-DCBF32984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5BE1D0-2FFE-B850-5A7A-35D1B630B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2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DF3C-FF81-F103-24F1-E34552818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80772B-5575-9C27-7FB8-63606B838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60971F-5BD6-DBD2-7468-4C5916BD1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C44AFE-7423-AD03-9662-2AEC8DFAB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278F5C-0F97-EA50-96A2-CBD4369D8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FA745-8C16-D9B1-807A-DD7F2E349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25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DDA665-98EA-3954-AC56-FCCC30319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B84F2-5C75-F550-3F47-9024B2112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AB398-ADB9-99C6-1F54-0D052C4757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77DA9-46AC-B947-96FE-ED47E0E40603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407EA-DC54-E863-03EC-AD5197D9B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AA2C6-2883-814B-BE59-37342A813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FF2496-FDA0-1741-A903-DEEC99EE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786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Triangle 4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CB7EC-50B1-6DDC-C414-4943A2432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problem of enduring symptoms in adults, the challenge of terminology and the importance of diagnostic doubt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00A11F-FA57-1455-326B-2390B10DD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1" y="4582814"/>
            <a:ext cx="7132335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 Adian Tookman. Chairman FPOD</a:t>
            </a:r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186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4751229-0244-4FBB-BED1-407467F4C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AD9B25-0F9E-1F15-DD33-09D6CE3F3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101" y="735283"/>
            <a:ext cx="4978399" cy="316504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They reflect the challenges of managing forgotten people with overlooked disease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374D2-3302-B399-5239-5DE0B2BA2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7101" y="4078423"/>
            <a:ext cx="4978399" cy="2058657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Graphic 6" descr="Doctor">
            <a:extLst>
              <a:ext uri="{FF2B5EF4-FFF2-40B4-BE49-F238E27FC236}">
                <a16:creationId xmlns:a16="http://schemas.microsoft.com/office/drawing/2014/main" id="{15A8FA87-149B-5609-DFCD-320DDCE28C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7549" y="2776619"/>
            <a:ext cx="1289051" cy="1289051"/>
          </a:xfrm>
          <a:prstGeom prst="rect">
            <a:avLst/>
          </a:prstGeom>
        </p:spPr>
      </p:pic>
      <p:pic>
        <p:nvPicPr>
          <p:cNvPr id="9" name="Graphic 8" descr="Doctor">
            <a:extLst>
              <a:ext uri="{FF2B5EF4-FFF2-40B4-BE49-F238E27FC236}">
                <a16:creationId xmlns:a16="http://schemas.microsoft.com/office/drawing/2014/main" id="{2F9C1A5F-FE8B-4381-BD4B-1E217CAAC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07815" y="716407"/>
            <a:ext cx="5411343" cy="541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56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FB1207-D496-905F-62F3-FEE0D2821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6950982-45B6-FA1B-2C58-EAF09C5A3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B91675-8C7F-8AFD-B1BE-8A160F4E7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101" y="735283"/>
            <a:ext cx="4978399" cy="316504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200" kern="1200" dirty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They reflect the challenges of managing forgotten people with overlooked disease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76D20-2183-B654-70D1-DA1509B87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4159" y="4078423"/>
            <a:ext cx="5411342" cy="2322377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ACKNOWLEDEGEMENT OF DIAGNOSTIC DOUBT???</a:t>
            </a:r>
          </a:p>
        </p:txBody>
      </p:sp>
      <p:pic>
        <p:nvPicPr>
          <p:cNvPr id="7" name="Graphic 6" descr="Doctor">
            <a:extLst>
              <a:ext uri="{FF2B5EF4-FFF2-40B4-BE49-F238E27FC236}">
                <a16:creationId xmlns:a16="http://schemas.microsoft.com/office/drawing/2014/main" id="{568BB202-1203-9DB4-DB6C-3084933D05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7549" y="2776619"/>
            <a:ext cx="1289051" cy="1289051"/>
          </a:xfrm>
          <a:prstGeom prst="rect">
            <a:avLst/>
          </a:prstGeom>
        </p:spPr>
      </p:pic>
      <p:pic>
        <p:nvPicPr>
          <p:cNvPr id="9" name="Graphic 8" descr="Doctor">
            <a:extLst>
              <a:ext uri="{FF2B5EF4-FFF2-40B4-BE49-F238E27FC236}">
                <a16:creationId xmlns:a16="http://schemas.microsoft.com/office/drawing/2014/main" id="{55194300-3B02-5864-8BC2-638428D32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07815" y="716407"/>
            <a:ext cx="5411343" cy="541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94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376C17-6E55-5ABE-375F-E64A96A0C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CC413E-A7DC-240E-9C0E-1EB6AC944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ALSO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 work in ‘systems’ that have a ‘tick box’ approach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More people seen  =  “best” practice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BUT</a:t>
            </a:r>
            <a:b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This results in limited consultation time</a:t>
            </a:r>
            <a:b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This doesn’t allow some to share ‘long’ </a:t>
            </a:r>
            <a:r>
              <a:rPr lang="en-US" sz="3600" dirty="0">
                <a:solidFill>
                  <a:schemeClr val="bg1"/>
                </a:solidFill>
              </a:rPr>
              <a:t>stories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PLUS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Diagnostic doubt is not accepted</a:t>
            </a:r>
            <a:endParaRPr lang="en-US" sz="3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7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4FBF60-5BAA-B802-D577-4B302422F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CC4EFF5-6F98-29D1-E9B9-C8EEEAEE7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0EE031-1D62-F00E-5044-04BDF4E2E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B8B601-C1BC-D13A-9136-A236FA9C4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083A8C-5007-D108-9697-470E95DFC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ALSO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 work in ‘systems’ that have a ‘tick box’ approach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More people seen  =  “best” practice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BUT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This results in limited consultation time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This doesn’t allow some to share ‘long’ </a:t>
            </a:r>
            <a:r>
              <a:rPr lang="en-US" sz="3600" dirty="0"/>
              <a:t>stories</a:t>
            </a:r>
            <a:br>
              <a:rPr lang="en-US" sz="3600" dirty="0"/>
            </a:br>
            <a:r>
              <a:rPr lang="en-US" sz="3600" dirty="0">
                <a:solidFill>
                  <a:schemeClr val="bg1"/>
                </a:solidFill>
              </a:rPr>
              <a:t>PLUS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Diagnostic doubt is not accepted</a:t>
            </a:r>
            <a:endParaRPr lang="en-US" sz="3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E9D01B4-8C5C-3E80-6EC9-9BDB5DF47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756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8C6C72-4B59-3E8B-5396-09085437C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EE58741-201D-256A-D353-C6B9C060A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DD0C89-93E5-986C-C40C-735E3E866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B80D22C-27F5-4677-8E6E-95CA2353E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9495EF-6B1E-B272-73F8-BE95FFCAC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ALSO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 work in ‘systems’ that have a ‘tick box’ approach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More people seen  =  “best” practice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BUT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This results in limited consultation time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This doesn’t allow some to share ‘long’ </a:t>
            </a:r>
            <a:r>
              <a:rPr lang="en-US" sz="3600" dirty="0"/>
              <a:t>stories</a:t>
            </a:r>
            <a:br>
              <a:rPr lang="en-US" sz="3600" dirty="0"/>
            </a:br>
            <a:r>
              <a:rPr lang="en-US" sz="3600" dirty="0"/>
              <a:t>PLUS</a:t>
            </a:r>
            <a:br>
              <a:rPr lang="en-US" sz="3600" dirty="0"/>
            </a:br>
            <a:r>
              <a:rPr lang="en-US" sz="3600" dirty="0"/>
              <a:t>Diagnostic doubt is not accepted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3E1F629-0AF9-09A4-799A-C59D05404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452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818AF5-214C-6159-2EFB-7ED6E292A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E2CC403-21CD-41DF-BAC4-329D7FF03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F7B928-8D9C-3C9A-985B-316DB4F12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828" y="1147158"/>
            <a:ext cx="6038470" cy="47133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THIS IS A WORLDWIDE ISSUE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3AA5FE-3FFC-4725-9ADD-E428544EC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FA70700-3F72-44D4-8175-FEB2B9B2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93C0F6-5741-4C9D-90FF-A25824BFC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21B2E1B-E962-432C-ADA1-2934CE3C5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7653717E-6F8C-43E0-9893-C03AE87D1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5BB14B4-EC3F-47C7-9AF3-B0E017B75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66160" y="391886"/>
            <a:ext cx="402901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332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C4C74B-CD54-E3CD-297F-0F778B85B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D5CB7AD-2858-70B3-ECFE-53D65C738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C6087-8D6A-4D94-317B-94740FC94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828" y="1147158"/>
            <a:ext cx="6038470" cy="47133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THIS IS A WORLDWIDE ISSUE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039A21-E2D6-5B62-A714-1B14145F9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D9BA726-4146-F683-9216-D1C546ABA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C594043-E259-6ACD-647A-4DA7CF4E4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045E403-0DEC-D9C0-FAEC-5CA790F52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E4A92FF0-C4D6-0129-1D01-B5C96B7A7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38CD36-EDBD-D8B9-B3B5-0BFD1BFC5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66160" y="391886"/>
            <a:ext cx="402901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Text Placeholder 2">
            <a:extLst>
              <a:ext uri="{FF2B5EF4-FFF2-40B4-BE49-F238E27FC236}">
                <a16:creationId xmlns:a16="http://schemas.microsoft.com/office/drawing/2014/main" id="{2B8C4564-00E7-C93F-DCC3-3E9C114CF7A8}"/>
              </a:ext>
            </a:extLst>
          </p:cNvPr>
          <p:cNvGraphicFramePr/>
          <p:nvPr/>
        </p:nvGraphicFramePr>
        <p:xfrm>
          <a:off x="5715000" y="1687486"/>
          <a:ext cx="5615746" cy="3636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2832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Medicine">
            <a:extLst>
              <a:ext uri="{FF2B5EF4-FFF2-40B4-BE49-F238E27FC236}">
                <a16:creationId xmlns:a16="http://schemas.microsoft.com/office/drawing/2014/main" id="{3963C01C-45BE-1584-8885-1A4045F6C5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1239" y="1525536"/>
            <a:ext cx="3775459" cy="377545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DAA0E0F-48E3-7E18-F10C-D8DDBDEFA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961" y="962526"/>
            <a:ext cx="5384800" cy="321068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Medicine is an ART AND a SCIENCE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85A320-F811-042E-ABB6-05287FE755AD}"/>
              </a:ext>
            </a:extLst>
          </p:cNvPr>
          <p:cNvSpPr>
            <a:spLocks/>
          </p:cNvSpPr>
          <p:nvPr/>
        </p:nvSpPr>
        <p:spPr>
          <a:xfrm>
            <a:off x="5775961" y="4269462"/>
            <a:ext cx="4048760" cy="10950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endParaRPr lang="en-US" sz="3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604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Medicine">
            <a:extLst>
              <a:ext uri="{FF2B5EF4-FFF2-40B4-BE49-F238E27FC236}">
                <a16:creationId xmlns:a16="http://schemas.microsoft.com/office/drawing/2014/main" id="{3963C01C-45BE-1584-8885-1A4045F6C5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1239" y="1525536"/>
            <a:ext cx="3775459" cy="377545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DAA0E0F-48E3-7E18-F10C-D8DDBDEFA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961" y="962526"/>
            <a:ext cx="5384800" cy="321068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Medicine is an ART AND a SCIENCE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85A320-F811-042E-ABB6-05287FE755AD}"/>
              </a:ext>
            </a:extLst>
          </p:cNvPr>
          <p:cNvSpPr>
            <a:spLocks/>
          </p:cNvSpPr>
          <p:nvPr/>
        </p:nvSpPr>
        <p:spPr>
          <a:xfrm>
            <a:off x="5775961" y="4269462"/>
            <a:ext cx="4048760" cy="173128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must embrace Uncertainty and Doubt as good practice</a:t>
            </a:r>
          </a:p>
        </p:txBody>
      </p:sp>
    </p:spTree>
    <p:extLst>
      <p:ext uri="{BB962C8B-B14F-4D97-AF65-F5344CB8AC3E}">
        <p14:creationId xmlns:p14="http://schemas.microsoft.com/office/powerpoint/2010/main" val="923319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876CA2-BCB9-4CC4-E7AD-B71591555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DO WE NEED TODO?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31629-E79F-D1F9-3802-F88020BA1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1" y="4582814"/>
            <a:ext cx="7132335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4701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25FECB-5DD5-7F2C-6801-F3028D6FF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D5B280-46F1-EB10-2FC7-B16F31EEF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552F070-7B45-68CD-D96C-CED2CFA0E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31388E-3D3B-126A-76D1-221FC2A5A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77EE1-8A3D-50A9-502C-1FCCD7073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DO WE NEED TODO?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3F92B-79AF-63C0-517E-CD25FED78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1" y="4582814"/>
            <a:ext cx="7132335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WE</a:t>
            </a:r>
            <a:r>
              <a:rPr lang="en-US" sz="4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HAVEN’T A CLUE!!!</a:t>
            </a:r>
          </a:p>
        </p:txBody>
      </p:sp>
    </p:spTree>
    <p:extLst>
      <p:ext uri="{BB962C8B-B14F-4D97-AF65-F5344CB8AC3E}">
        <p14:creationId xmlns:p14="http://schemas.microsoft.com/office/powerpoint/2010/main" val="4161249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1CB658-3F76-BADE-0E80-C2C1D4036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 NEED YOUR HELP!!!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5280DA-C74F-6B35-DF9E-7F99D6222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1" y="4582814"/>
            <a:ext cx="7132335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540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6E4CF-1326-73E4-C8EF-D02C6A4E0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179DCBE-0B3D-3997-3E46-C77237D1F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6AA3C81F-8492-67A9-F2C1-2AD9412C5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859BC4-742B-FFE9-6040-0FEF35F88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A0164D-04B6-FD12-00E5-9D54761E4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 NEED YOUR HELP!!!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06534-3089-34A5-28D5-F31837841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1" y="4582814"/>
            <a:ext cx="7132335" cy="131265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NO-ONE HAS ANSWERS</a:t>
            </a:r>
            <a:r>
              <a:rPr lang="en-US" sz="3200" dirty="0">
                <a:solidFill>
                  <a:schemeClr val="tx1"/>
                </a:solidFill>
              </a:rPr>
              <a:t>, SO PLEASE FEEL FREE TO CONTRIBUTE, CHALLENGE AND DISCUSS OPENLY</a:t>
            </a: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64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A403DA-8862-A228-4329-8F10538DC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33D5E5-3FFD-BED3-FEF4-AA8FFD157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7D413683-A9B0-CCDD-3CA2-40D79F463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B934A9-FC73-AD6C-059F-716F9A28E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795398-5B87-1A87-7B39-F4E5BA542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MUS??</a:t>
            </a:r>
            <a:br>
              <a:rPr lang="en-US" dirty="0"/>
            </a:br>
            <a:r>
              <a:rPr lang="en-US" dirty="0"/>
              <a:t>PPS??</a:t>
            </a:r>
            <a:br>
              <a:rPr lang="en-US" dirty="0"/>
            </a:br>
            <a:r>
              <a:rPr lang="en-US" dirty="0"/>
              <a:t>PSS??</a:t>
            </a:r>
            <a:br>
              <a:rPr lang="en-US" dirty="0"/>
            </a:br>
            <a:r>
              <a:rPr lang="en-US" dirty="0" err="1"/>
              <a:t>Etc</a:t>
            </a:r>
            <a:r>
              <a:rPr lang="en-US" dirty="0"/>
              <a:t> </a:t>
            </a:r>
            <a:r>
              <a:rPr lang="en-US" dirty="0" err="1"/>
              <a:t>etc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13972-24C4-11AC-D26A-5A4217271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1" y="4582814"/>
            <a:ext cx="7132335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468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DEAF00-ECC2-8B23-BFB6-9A8863053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04D4F6D-32FB-2DF4-3A9B-E9B9BCD5A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265DDCFE-A275-3903-668E-0877D75E9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617A3D-AF59-A1E3-976D-F5068E1DD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1BA227-E965-9A4A-1B10-8963DD954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MUS??</a:t>
            </a:r>
            <a:br>
              <a:rPr lang="en-US" dirty="0"/>
            </a:br>
            <a:r>
              <a:rPr lang="en-US" dirty="0"/>
              <a:t>PPS??</a:t>
            </a:r>
            <a:br>
              <a:rPr lang="en-US" dirty="0"/>
            </a:br>
            <a:r>
              <a:rPr lang="en-US" dirty="0"/>
              <a:t>PSS??</a:t>
            </a:r>
            <a:br>
              <a:rPr lang="en-US" dirty="0"/>
            </a:br>
            <a:r>
              <a:rPr lang="en-US" dirty="0" err="1"/>
              <a:t>Etc</a:t>
            </a:r>
            <a:r>
              <a:rPr lang="en-US" dirty="0"/>
              <a:t> </a:t>
            </a:r>
            <a:r>
              <a:rPr lang="en-US" dirty="0" err="1"/>
              <a:t>etc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651F4-883E-CEDA-22F3-4D31E7E4A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1" y="4582814"/>
            <a:ext cx="7132335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THESE </a:t>
            </a:r>
            <a:r>
              <a:rPr lang="en-US" sz="3600" b="1" dirty="0">
                <a:solidFill>
                  <a:schemeClr val="tx1"/>
                </a:solidFill>
              </a:rPr>
              <a:t>MUST NOT </a:t>
            </a:r>
            <a:r>
              <a:rPr lang="en-US" sz="3600" dirty="0">
                <a:solidFill>
                  <a:schemeClr val="tx1"/>
                </a:solidFill>
              </a:rPr>
              <a:t>BECOME DIAGNOSTIC LABELS</a:t>
            </a:r>
          </a:p>
        </p:txBody>
      </p:sp>
    </p:spTree>
    <p:extLst>
      <p:ext uri="{BB962C8B-B14F-4D97-AF65-F5344CB8AC3E}">
        <p14:creationId xmlns:p14="http://schemas.microsoft.com/office/powerpoint/2010/main" val="307737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D02E98-106D-A08C-6D02-028ABC0CD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CAN AI OFFER??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36674C-15A8-37DA-D9CC-0977CCDF4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CHAT GPT – What other terms are there for Medically Unexplained Symptoms???</a:t>
            </a:r>
          </a:p>
        </p:txBody>
      </p:sp>
    </p:spTree>
    <p:extLst>
      <p:ext uri="{BB962C8B-B14F-4D97-AF65-F5344CB8AC3E}">
        <p14:creationId xmlns:p14="http://schemas.microsoft.com/office/powerpoint/2010/main" val="3390699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96BBC9-02DF-574F-D38D-77640C94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Chat GPT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C06BF6-98E1-3E0C-7D71-5DDF349B2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Persistent Physical Symptoms</a:t>
            </a:r>
          </a:p>
          <a:p>
            <a:r>
              <a:rPr lang="en-US" dirty="0"/>
              <a:t>Persistent Somatic Symptoms</a:t>
            </a:r>
          </a:p>
          <a:p>
            <a:r>
              <a:rPr lang="en-US" dirty="0"/>
              <a:t>Functional symptoms</a:t>
            </a:r>
          </a:p>
          <a:p>
            <a:r>
              <a:rPr lang="en-US" dirty="0"/>
              <a:t>Functional neurological symptoms</a:t>
            </a:r>
          </a:p>
          <a:p>
            <a:r>
              <a:rPr lang="en-US" dirty="0"/>
              <a:t>Bodily distress symptoms or disorder</a:t>
            </a:r>
          </a:p>
          <a:p>
            <a:r>
              <a:rPr lang="en-US" dirty="0"/>
              <a:t>Somatic Symptom Disorder</a:t>
            </a:r>
          </a:p>
          <a:p>
            <a:r>
              <a:rPr lang="en-US" dirty="0" err="1"/>
              <a:t>Somatiform</a:t>
            </a:r>
            <a:r>
              <a:rPr lang="en-US" dirty="0"/>
              <a:t> symptoms</a:t>
            </a:r>
            <a:r>
              <a:rPr lang="en-US"/>
              <a:t>/disorders</a:t>
            </a:r>
            <a:endParaRPr lang="en-US" dirty="0"/>
          </a:p>
          <a:p>
            <a:r>
              <a:rPr lang="en-US" dirty="0"/>
              <a:t>Psychophysiological symptoms</a:t>
            </a:r>
          </a:p>
          <a:p>
            <a:r>
              <a:rPr lang="en-US" dirty="0"/>
              <a:t>Central sensitization – related symptoms</a:t>
            </a:r>
          </a:p>
          <a:p>
            <a:r>
              <a:rPr lang="en-US" dirty="0"/>
              <a:t>Functional somatic symptoms or functional syndromes</a:t>
            </a:r>
          </a:p>
        </p:txBody>
      </p:sp>
    </p:spTree>
    <p:extLst>
      <p:ext uri="{BB962C8B-B14F-4D97-AF65-F5344CB8AC3E}">
        <p14:creationId xmlns:p14="http://schemas.microsoft.com/office/powerpoint/2010/main" val="2015996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389</Words>
  <Application>Microsoft Macintosh PowerPoint</Application>
  <PresentationFormat>Widescreen</PresentationFormat>
  <Paragraphs>40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The problem of enduring symptoms in adults, the challenge of terminology and the importance of diagnostic doubt</vt:lpstr>
      <vt:lpstr>WHAT DO WE NEED TODO?</vt:lpstr>
      <vt:lpstr>WHAT DO WE NEED TODO?</vt:lpstr>
      <vt:lpstr>WE NEED YOUR HELP!!!</vt:lpstr>
      <vt:lpstr>WE NEED YOUR HELP!!!</vt:lpstr>
      <vt:lpstr>MUS?? PPS?? PSS?? Etc etc</vt:lpstr>
      <vt:lpstr>MUS?? PPS?? PSS?? Etc etc</vt:lpstr>
      <vt:lpstr>WHAT CAN AI OFFER??</vt:lpstr>
      <vt:lpstr>Chat GPT</vt:lpstr>
      <vt:lpstr>They reflect the challenges of managing forgotten people with overlooked disease</vt:lpstr>
      <vt:lpstr>They reflect the challenges of managing forgotten people with overlooked disease</vt:lpstr>
      <vt:lpstr>ALSO We work in ‘systems’ that have a ‘tick box’ approach More people seen  =  “best” practice BUT This results in limited consultation time This doesn’t allow some to share ‘long’ stories PLUS Diagnostic doubt is not accepted</vt:lpstr>
      <vt:lpstr>ALSO We work in ‘systems’ that have a ‘tick box’ approach More people seen  =  “best” practice BUT This results in limited consultation time This doesn’t allow some to share ‘long’ stories PLUS Diagnostic doubt is not accepted</vt:lpstr>
      <vt:lpstr>ALSO We work in ‘systems’ that have a ‘tick box’ approach More people seen  =  “best” practice BUT This results in limited consultation time This doesn’t allow some to share ‘long’ stories PLUS Diagnostic doubt is not accepted</vt:lpstr>
      <vt:lpstr>THIS IS A WORLDWIDE ISSUE</vt:lpstr>
      <vt:lpstr>THIS IS A WORLDWIDE ISSUE</vt:lpstr>
      <vt:lpstr>Medicine is an ART AND a SCIENCE</vt:lpstr>
      <vt:lpstr>Medicine is an ART AND a SCIENCE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Adrian Tookman</dc:creator>
  <cp:lastModifiedBy>Adrian Tookman</cp:lastModifiedBy>
  <cp:revision>13</cp:revision>
  <dcterms:created xsi:type="dcterms:W3CDTF">2026-06-14T19:05:29Z</dcterms:created>
  <dcterms:modified xsi:type="dcterms:W3CDTF">2026-06-20T10:49:40Z</dcterms:modified>
</cp:coreProperties>
</file>