
<file path=[Content_Types].xml><?xml version="1.0" encoding="utf-8"?>
<Types xmlns="http://schemas.openxmlformats.org/package/2006/content-types">
  <Default Extension="gif" ContentType="image/gif"/>
  <Default Extension="jpeg" ContentType="image/jpeg"/>
  <Default Extension="jpg" ContentType="image/jpeg"/>
  <Default Extension="m4v" ContentType="video/mp4"/>
  <Default Extension="mpg" ContentType="vide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CF8_B471D4A9.xml" ContentType="application/vnd.ms-powerpoint.comments+xml"/>
  <Override PartName="/ppt/notesSlides/notesSlide16.xml" ContentType="application/vnd.openxmlformats-officedocument.presentationml.notesSlide+xml"/>
  <Override PartName="/ppt/comments/modernComment_CFC_C56EB407.xml" ContentType="application/vnd.ms-powerpoint.comments+xml"/>
  <Override PartName="/ppt/notesSlides/notesSlide17.xml" ContentType="application/vnd.openxmlformats-officedocument.presentationml.notesSlide+xml"/>
  <Override PartName="/ppt/comments/modernComment_CFE_F35258A0.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 id="2147483700" r:id="rId2"/>
    <p:sldMasterId id="2147483707" r:id="rId3"/>
  </p:sldMasterIdLst>
  <p:notesMasterIdLst>
    <p:notesMasterId r:id="rId57"/>
  </p:notesMasterIdLst>
  <p:sldIdLst>
    <p:sldId id="256" r:id="rId4"/>
    <p:sldId id="3331" r:id="rId5"/>
    <p:sldId id="3330" r:id="rId6"/>
    <p:sldId id="3401" r:id="rId7"/>
    <p:sldId id="3405" r:id="rId8"/>
    <p:sldId id="3403" r:id="rId9"/>
    <p:sldId id="3402" r:id="rId10"/>
    <p:sldId id="3399" r:id="rId11"/>
    <p:sldId id="3400" r:id="rId12"/>
    <p:sldId id="3404" r:id="rId13"/>
    <p:sldId id="3337" r:id="rId14"/>
    <p:sldId id="3413" r:id="rId15"/>
    <p:sldId id="3408" r:id="rId16"/>
    <p:sldId id="3335" r:id="rId17"/>
    <p:sldId id="3332" r:id="rId18"/>
    <p:sldId id="3333" r:id="rId19"/>
    <p:sldId id="3334" r:id="rId20"/>
    <p:sldId id="3411" r:id="rId21"/>
    <p:sldId id="3412" r:id="rId22"/>
    <p:sldId id="288" r:id="rId23"/>
    <p:sldId id="3382" r:id="rId24"/>
    <p:sldId id="3414" r:id="rId25"/>
    <p:sldId id="3378" r:id="rId26"/>
    <p:sldId id="262" r:id="rId27"/>
    <p:sldId id="3383" r:id="rId28"/>
    <p:sldId id="3396" r:id="rId29"/>
    <p:sldId id="271" r:id="rId30"/>
    <p:sldId id="3419" r:id="rId31"/>
    <p:sldId id="270" r:id="rId32"/>
    <p:sldId id="265" r:id="rId33"/>
    <p:sldId id="3395" r:id="rId34"/>
    <p:sldId id="3420" r:id="rId35"/>
    <p:sldId id="3421" r:id="rId36"/>
    <p:sldId id="3422" r:id="rId37"/>
    <p:sldId id="3329" r:id="rId38"/>
    <p:sldId id="3397" r:id="rId39"/>
    <p:sldId id="3320" r:id="rId40"/>
    <p:sldId id="3324" r:id="rId41"/>
    <p:sldId id="3326" r:id="rId42"/>
    <p:sldId id="3423" r:id="rId43"/>
    <p:sldId id="3424" r:id="rId44"/>
    <p:sldId id="3425" r:id="rId45"/>
    <p:sldId id="3426" r:id="rId46"/>
    <p:sldId id="3407" r:id="rId47"/>
    <p:sldId id="3428" r:id="rId48"/>
    <p:sldId id="275" r:id="rId49"/>
    <p:sldId id="3435" r:id="rId50"/>
    <p:sldId id="3429" r:id="rId51"/>
    <p:sldId id="3432" r:id="rId52"/>
    <p:sldId id="3430" r:id="rId53"/>
    <p:sldId id="303" r:id="rId54"/>
    <p:sldId id="3434" r:id="rId55"/>
    <p:sldId id="3436"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96F561-ECC9-6D46-AA14-38874D0DEFA8}" name="Ania Crawshaw" initials="AC" userId="S::ancrawsh@sgul.ac.uk::2ddabf11-0f5a-48ce-8992-02b9bab7db36" providerId="AD"/>
  <p188:author id="{FA0226D6-E3FC-3FBF-1B3F-DAD1221C6F1E}" name="Ania Crawshaw" initials="AC" userId="7a6b78da5eb7fb5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7"/>
    <p:restoredTop sz="79219"/>
  </p:normalViewPr>
  <p:slideViewPr>
    <p:cSldViewPr snapToGrid="0">
      <p:cViewPr varScale="1">
        <p:scale>
          <a:sx n="86" d="100"/>
          <a:sy n="86" d="100"/>
        </p:scale>
        <p:origin x="13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comments/modernComment_CF8_B471D4A9.xml><?xml version="1.0" encoding="utf-8"?>
<p188:cmLst xmlns:a="http://schemas.openxmlformats.org/drawingml/2006/main" xmlns:r="http://schemas.openxmlformats.org/officeDocument/2006/relationships" xmlns:p188="http://schemas.microsoft.com/office/powerpoint/2018/8/main">
  <p188:cm id="{8F761F49-FFA2-844D-8E6F-7E456933ACC0}" authorId="{FA0226D6-E3FC-3FBF-1B3F-DAD1221C6F1E}" created="2022-12-07T13:02:44.981">
    <ac:deMkLst xmlns:ac="http://schemas.microsoft.com/office/drawing/2013/main/command">
      <pc:docMk xmlns:pc="http://schemas.microsoft.com/office/powerpoint/2013/main/command"/>
      <pc:sldMk xmlns:pc="http://schemas.microsoft.com/office/powerpoint/2013/main/command" cId="3027358889" sldId="3320"/>
      <ac:picMk id="4" creationId="{D6DE72ED-E0B8-3569-6A61-2C73B35DCA32}"/>
    </ac:deMkLst>
    <p188:txBody>
      <a:bodyPr/>
      <a:lstStyle/>
      <a:p>
        <a:r>
          <a:rPr lang="en-US"/>
          <a:t>https://imgur.com/hxJjUQB</a:t>
        </a:r>
      </a:p>
    </p188:txBody>
  </p188:cm>
</p188:cmLst>
</file>

<file path=ppt/comments/modernComment_CFC_C56EB407.xml><?xml version="1.0" encoding="utf-8"?>
<p188:cmLst xmlns:a="http://schemas.openxmlformats.org/drawingml/2006/main" xmlns:r="http://schemas.openxmlformats.org/officeDocument/2006/relationships" xmlns:p188="http://schemas.microsoft.com/office/powerpoint/2018/8/main">
  <p188:cm id="{3CBB86BE-1671-7646-8940-6999EA87DADD}" authorId="{FA0226D6-E3FC-3FBF-1B3F-DAD1221C6F1E}" created="2022-12-07T12:58:08.165">
    <ac:deMkLst xmlns:ac="http://schemas.microsoft.com/office/drawing/2013/main/command">
      <pc:docMk xmlns:pc="http://schemas.microsoft.com/office/powerpoint/2013/main/command"/>
      <pc:sldMk xmlns:pc="http://schemas.microsoft.com/office/powerpoint/2013/main/command" cId="3312366599" sldId="3324"/>
      <ac:picMk id="5" creationId="{E014B362-2C4E-E9BE-B62B-23FDCE4C88C2}"/>
    </ac:deMkLst>
    <p188:replyLst>
      <p188:reply id="{190A6A81-DEB1-2649-991B-8F3DC2FAA74C}" authorId="{FA0226D6-E3FC-3FBF-1B3F-DAD1221C6F1E}" created="2022-12-07T12:58:26.615">
        <p188:txBody>
          <a:bodyPr/>
          <a:lstStyle/>
          <a:p>
            <a:r>
              <a:rPr lang="en-US"/>
              <a:t>https://commons.wikimedia.org/wiki/File:Hollow_face_illusion.gif</a:t>
            </a:r>
          </a:p>
        </p188:txBody>
      </p188:reply>
    </p188:replyLst>
    <p188:txBody>
      <a:bodyPr/>
      <a:lstStyle/>
      <a:p>
        <a:r>
          <a:rPr lang="en-US"/>
          <a:t>cmglee, hong227, CC BY-SA 4.0 &lt;https://creativecommons.org/licenses/by-sa/4.0&gt;, via Wikimedia Commons</a:t>
        </a:r>
      </a:p>
    </p188:txBody>
  </p188:cm>
</p188:cmLst>
</file>

<file path=ppt/comments/modernComment_CFE_F35258A0.xml><?xml version="1.0" encoding="utf-8"?>
<p188:cmLst xmlns:a="http://schemas.openxmlformats.org/drawingml/2006/main" xmlns:r="http://schemas.openxmlformats.org/officeDocument/2006/relationships" xmlns:p188="http://schemas.microsoft.com/office/powerpoint/2018/8/main">
  <p188:cm id="{58946DD0-BE72-9442-80C9-101F9AF79607}" authorId="{FA0226D6-E3FC-3FBF-1B3F-DAD1221C6F1E}" created="2022-12-07T20:39:01.496">
    <ac:deMkLst xmlns:ac="http://schemas.microsoft.com/office/drawing/2013/main/command">
      <pc:docMk xmlns:pc="http://schemas.microsoft.com/office/powerpoint/2013/main/command"/>
      <pc:sldMk xmlns:pc="http://schemas.microsoft.com/office/powerpoint/2013/main/command" cId="4082260128" sldId="3326"/>
      <ac:picMk id="3074" creationId="{0CF87E13-6FE9-8666-CAF7-0B06CD8020CD}"/>
    </ac:deMkLst>
    <p188:txBody>
      <a:bodyPr/>
      <a:lstStyle/>
      <a:p>
        <a:r>
          <a:rPr lang="en-US"/>
          <a:t>https://pixabay.com/illustrations/balance-swing-equality-measurement-2108024/</a:t>
        </a:r>
      </a:p>
    </p188:txBody>
  </p188:cm>
</p188:cmLst>
</file>

<file path=ppt/diagrams/_rels/data3.xml.rels><?xml version="1.0" encoding="UTF-8" standalone="yes"?>
<Relationships xmlns="http://schemas.openxmlformats.org/package/2006/relationships"><Relationship Id="rId1" Type="http://schemas.openxmlformats.org/officeDocument/2006/relationships/image" Target="../media/image4.jpg"/></Relationships>
</file>

<file path=ppt/diagrams/_rels/data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4.jpg"/></Relationships>
</file>

<file path=ppt/diagrams/_rels/data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image" Target="../media/image25.svg"/></Relationships>
</file>

<file path=ppt/diagrams/_rels/drawing3.xml.rels><?xml version="1.0" encoding="UTF-8" standalone="yes"?>
<Relationships xmlns="http://schemas.openxmlformats.org/package/2006/relationships"><Relationship Id="rId1" Type="http://schemas.openxmlformats.org/officeDocument/2006/relationships/image" Target="../media/image4.jpg"/></Relationships>
</file>

<file path=ppt/diagrams/_rels/drawing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4.jpg"/></Relationships>
</file>

<file path=ppt/diagrams/_rels/drawing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9864E3-FCA2-4B20-888E-178B02376A5F}"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48D7DA39-3AD0-463D-8C01-CC95029E9808}">
      <dgm:prSet/>
      <dgm:spPr/>
      <dgm:t>
        <a:bodyPr/>
        <a:lstStyle/>
        <a:p>
          <a:r>
            <a:rPr lang="en-US"/>
            <a:t>Stroke</a:t>
          </a:r>
        </a:p>
      </dgm:t>
    </dgm:pt>
    <dgm:pt modelId="{F6CE90C9-3755-4072-8B6D-1B814B2FB97B}" type="parTrans" cxnId="{D97CEE6A-A136-4CE3-9E5F-1E16CBD6022F}">
      <dgm:prSet/>
      <dgm:spPr/>
      <dgm:t>
        <a:bodyPr/>
        <a:lstStyle/>
        <a:p>
          <a:endParaRPr lang="en-US"/>
        </a:p>
      </dgm:t>
    </dgm:pt>
    <dgm:pt modelId="{2B92D416-4498-4FE0-AE89-3A3B698CB1FB}" type="sibTrans" cxnId="{D97CEE6A-A136-4CE3-9E5F-1E16CBD6022F}">
      <dgm:prSet/>
      <dgm:spPr/>
      <dgm:t>
        <a:bodyPr/>
        <a:lstStyle/>
        <a:p>
          <a:endParaRPr lang="en-US"/>
        </a:p>
      </dgm:t>
    </dgm:pt>
    <dgm:pt modelId="{3D0A6494-3717-4C76-BFA9-BB380DD50D68}">
      <dgm:prSet/>
      <dgm:spPr/>
      <dgm:t>
        <a:bodyPr/>
        <a:lstStyle/>
        <a:p>
          <a:r>
            <a:rPr lang="en-US" dirty="0"/>
            <a:t>Dementia syndromes</a:t>
          </a:r>
        </a:p>
      </dgm:t>
    </dgm:pt>
    <dgm:pt modelId="{21487E27-5979-4891-94A7-31AC27901430}" type="parTrans" cxnId="{E70CEE3E-BABF-4290-B243-B4CCD83937F9}">
      <dgm:prSet/>
      <dgm:spPr/>
      <dgm:t>
        <a:bodyPr/>
        <a:lstStyle/>
        <a:p>
          <a:endParaRPr lang="en-US"/>
        </a:p>
      </dgm:t>
    </dgm:pt>
    <dgm:pt modelId="{404274B4-D25A-4589-BC71-C8DFA46FBCEC}" type="sibTrans" cxnId="{E70CEE3E-BABF-4290-B243-B4CCD83937F9}">
      <dgm:prSet/>
      <dgm:spPr/>
      <dgm:t>
        <a:bodyPr/>
        <a:lstStyle/>
        <a:p>
          <a:endParaRPr lang="en-US"/>
        </a:p>
      </dgm:t>
    </dgm:pt>
    <dgm:pt modelId="{660761DB-31BD-4469-8E80-AF9ECC67703D}">
      <dgm:prSet/>
      <dgm:spPr/>
      <dgm:t>
        <a:bodyPr/>
        <a:lstStyle/>
        <a:p>
          <a:r>
            <a:rPr lang="en-US"/>
            <a:t>Parkinson’s disease</a:t>
          </a:r>
        </a:p>
      </dgm:t>
    </dgm:pt>
    <dgm:pt modelId="{CAE6FDC8-BB49-48AD-A3F8-B20A6EDC37F1}" type="parTrans" cxnId="{CACB4F11-9C4C-4CD1-93BB-1425884BDC58}">
      <dgm:prSet/>
      <dgm:spPr/>
      <dgm:t>
        <a:bodyPr/>
        <a:lstStyle/>
        <a:p>
          <a:endParaRPr lang="en-US"/>
        </a:p>
      </dgm:t>
    </dgm:pt>
    <dgm:pt modelId="{61E9BE63-99FA-4518-BE77-5B16539DE69C}" type="sibTrans" cxnId="{CACB4F11-9C4C-4CD1-93BB-1425884BDC58}">
      <dgm:prSet/>
      <dgm:spPr/>
      <dgm:t>
        <a:bodyPr/>
        <a:lstStyle/>
        <a:p>
          <a:endParaRPr lang="en-US"/>
        </a:p>
      </dgm:t>
    </dgm:pt>
    <dgm:pt modelId="{4963C37D-5267-4C63-AF6E-2EF42503D47A}">
      <dgm:prSet/>
      <dgm:spPr/>
      <dgm:t>
        <a:bodyPr/>
        <a:lstStyle/>
        <a:p>
          <a:r>
            <a:rPr lang="en-US"/>
            <a:t>Multiple Sclerosis</a:t>
          </a:r>
        </a:p>
      </dgm:t>
    </dgm:pt>
    <dgm:pt modelId="{D642B69C-4C89-4479-86A2-991857793A15}" type="parTrans" cxnId="{D39E25E7-95DB-431C-B8D9-8028FB39EA88}">
      <dgm:prSet/>
      <dgm:spPr/>
      <dgm:t>
        <a:bodyPr/>
        <a:lstStyle/>
        <a:p>
          <a:endParaRPr lang="en-US"/>
        </a:p>
      </dgm:t>
    </dgm:pt>
    <dgm:pt modelId="{21794DF2-6010-40BE-A828-44F82BC96243}" type="sibTrans" cxnId="{D39E25E7-95DB-431C-B8D9-8028FB39EA88}">
      <dgm:prSet/>
      <dgm:spPr/>
      <dgm:t>
        <a:bodyPr/>
        <a:lstStyle/>
        <a:p>
          <a:endParaRPr lang="en-US"/>
        </a:p>
      </dgm:t>
    </dgm:pt>
    <dgm:pt modelId="{E7FBCF0C-9622-4219-821C-D5BD843910B1}">
      <dgm:prSet/>
      <dgm:spPr/>
      <dgm:t>
        <a:bodyPr/>
        <a:lstStyle/>
        <a:p>
          <a:r>
            <a:rPr lang="en-US"/>
            <a:t>Epilepsy</a:t>
          </a:r>
        </a:p>
      </dgm:t>
    </dgm:pt>
    <dgm:pt modelId="{18BCBE22-5197-4935-8F69-1FE2616B710A}" type="parTrans" cxnId="{5943FF07-ABA7-4F35-A0BE-906CB99339E8}">
      <dgm:prSet/>
      <dgm:spPr/>
      <dgm:t>
        <a:bodyPr/>
        <a:lstStyle/>
        <a:p>
          <a:endParaRPr lang="en-US"/>
        </a:p>
      </dgm:t>
    </dgm:pt>
    <dgm:pt modelId="{2898DE02-38A4-43F8-88D4-E36C0AD60CA9}" type="sibTrans" cxnId="{5943FF07-ABA7-4F35-A0BE-906CB99339E8}">
      <dgm:prSet/>
      <dgm:spPr/>
      <dgm:t>
        <a:bodyPr/>
        <a:lstStyle/>
        <a:p>
          <a:endParaRPr lang="en-US"/>
        </a:p>
      </dgm:t>
    </dgm:pt>
    <dgm:pt modelId="{1CC92396-4692-4CAF-8F7F-3C7275C09DDA}">
      <dgm:prSet/>
      <dgm:spPr/>
      <dgm:t>
        <a:bodyPr/>
        <a:lstStyle/>
        <a:p>
          <a:r>
            <a:rPr lang="en-US" dirty="0"/>
            <a:t>Peripheral neuropathy</a:t>
          </a:r>
        </a:p>
      </dgm:t>
    </dgm:pt>
    <dgm:pt modelId="{B2F7173B-25E8-4F7D-AAFA-B5921535BD95}" type="parTrans" cxnId="{23F436D3-80C8-4CDE-8B5E-4C81E5134CC8}">
      <dgm:prSet/>
      <dgm:spPr/>
      <dgm:t>
        <a:bodyPr/>
        <a:lstStyle/>
        <a:p>
          <a:endParaRPr lang="en-US"/>
        </a:p>
      </dgm:t>
    </dgm:pt>
    <dgm:pt modelId="{5B182753-8A9D-4679-9158-CA4700A9F413}" type="sibTrans" cxnId="{23F436D3-80C8-4CDE-8B5E-4C81E5134CC8}">
      <dgm:prSet/>
      <dgm:spPr/>
      <dgm:t>
        <a:bodyPr/>
        <a:lstStyle/>
        <a:p>
          <a:endParaRPr lang="en-US"/>
        </a:p>
      </dgm:t>
    </dgm:pt>
    <dgm:pt modelId="{7DADF88A-160F-407B-858B-1642CEE129B8}">
      <dgm:prSet/>
      <dgm:spPr/>
      <dgm:t>
        <a:bodyPr/>
        <a:lstStyle/>
        <a:p>
          <a:r>
            <a:rPr lang="en-US"/>
            <a:t>Migraine</a:t>
          </a:r>
        </a:p>
      </dgm:t>
    </dgm:pt>
    <dgm:pt modelId="{76C8A90F-1F03-4608-BF23-3D310FE37E8B}" type="parTrans" cxnId="{323AECF2-87FA-4899-B8A7-494EA4848AAE}">
      <dgm:prSet/>
      <dgm:spPr/>
      <dgm:t>
        <a:bodyPr/>
        <a:lstStyle/>
        <a:p>
          <a:endParaRPr lang="en-US"/>
        </a:p>
      </dgm:t>
    </dgm:pt>
    <dgm:pt modelId="{B9EDD954-BB25-42E2-90F9-E296DD4CACD9}" type="sibTrans" cxnId="{323AECF2-87FA-4899-B8A7-494EA4848AAE}">
      <dgm:prSet/>
      <dgm:spPr/>
      <dgm:t>
        <a:bodyPr/>
        <a:lstStyle/>
        <a:p>
          <a:endParaRPr lang="en-US"/>
        </a:p>
      </dgm:t>
    </dgm:pt>
    <dgm:pt modelId="{F1C589CE-3001-41C7-8066-0867C4402356}">
      <dgm:prSet/>
      <dgm:spPr/>
      <dgm:t>
        <a:bodyPr/>
        <a:lstStyle/>
        <a:p>
          <a:r>
            <a:rPr lang="en-US"/>
            <a:t>Functional neurological disorder</a:t>
          </a:r>
        </a:p>
      </dgm:t>
    </dgm:pt>
    <dgm:pt modelId="{5A3F3E86-C619-4456-A235-69D84CFEFBA4}" type="parTrans" cxnId="{D8081B2E-7A9A-4392-8630-4F1EE2EDC79C}">
      <dgm:prSet/>
      <dgm:spPr/>
      <dgm:t>
        <a:bodyPr/>
        <a:lstStyle/>
        <a:p>
          <a:endParaRPr lang="en-US"/>
        </a:p>
      </dgm:t>
    </dgm:pt>
    <dgm:pt modelId="{61B5A26D-2946-499A-A4E5-2B0062297D4A}" type="sibTrans" cxnId="{D8081B2E-7A9A-4392-8630-4F1EE2EDC79C}">
      <dgm:prSet/>
      <dgm:spPr/>
      <dgm:t>
        <a:bodyPr/>
        <a:lstStyle/>
        <a:p>
          <a:endParaRPr lang="en-US"/>
        </a:p>
      </dgm:t>
    </dgm:pt>
    <dgm:pt modelId="{E3FE3461-9058-9848-8D86-81D6813251A0}" type="pres">
      <dgm:prSet presAssocID="{589864E3-FCA2-4B20-888E-178B02376A5F}" presName="diagram" presStyleCnt="0">
        <dgm:presLayoutVars>
          <dgm:dir/>
          <dgm:resizeHandles val="exact"/>
        </dgm:presLayoutVars>
      </dgm:prSet>
      <dgm:spPr/>
    </dgm:pt>
    <dgm:pt modelId="{E22B0440-52CF-3440-AB48-40589E4AD977}" type="pres">
      <dgm:prSet presAssocID="{48D7DA39-3AD0-463D-8C01-CC95029E9808}" presName="node" presStyleLbl="node1" presStyleIdx="0" presStyleCnt="8">
        <dgm:presLayoutVars>
          <dgm:bulletEnabled val="1"/>
        </dgm:presLayoutVars>
      </dgm:prSet>
      <dgm:spPr/>
    </dgm:pt>
    <dgm:pt modelId="{C1E26F71-E03B-5444-A21E-D916F6454A95}" type="pres">
      <dgm:prSet presAssocID="{2B92D416-4498-4FE0-AE89-3A3B698CB1FB}" presName="sibTrans" presStyleCnt="0"/>
      <dgm:spPr/>
    </dgm:pt>
    <dgm:pt modelId="{7038B347-26F4-A446-9A3A-F7CFEDD80D42}" type="pres">
      <dgm:prSet presAssocID="{3D0A6494-3717-4C76-BFA9-BB380DD50D68}" presName="node" presStyleLbl="node1" presStyleIdx="1" presStyleCnt="8">
        <dgm:presLayoutVars>
          <dgm:bulletEnabled val="1"/>
        </dgm:presLayoutVars>
      </dgm:prSet>
      <dgm:spPr/>
    </dgm:pt>
    <dgm:pt modelId="{EE43F487-4AFC-2C43-85D8-2F00745ED669}" type="pres">
      <dgm:prSet presAssocID="{404274B4-D25A-4589-BC71-C8DFA46FBCEC}" presName="sibTrans" presStyleCnt="0"/>
      <dgm:spPr/>
    </dgm:pt>
    <dgm:pt modelId="{9FB1FA2E-1423-8543-BC48-D00625A48571}" type="pres">
      <dgm:prSet presAssocID="{660761DB-31BD-4469-8E80-AF9ECC67703D}" presName="node" presStyleLbl="node1" presStyleIdx="2" presStyleCnt="8">
        <dgm:presLayoutVars>
          <dgm:bulletEnabled val="1"/>
        </dgm:presLayoutVars>
      </dgm:prSet>
      <dgm:spPr/>
    </dgm:pt>
    <dgm:pt modelId="{C82E425A-A6F3-E04C-B6C9-65DA98BB9F4C}" type="pres">
      <dgm:prSet presAssocID="{61E9BE63-99FA-4518-BE77-5B16539DE69C}" presName="sibTrans" presStyleCnt="0"/>
      <dgm:spPr/>
    </dgm:pt>
    <dgm:pt modelId="{FCB6ED28-4826-F44B-8CEE-89390FE36DCC}" type="pres">
      <dgm:prSet presAssocID="{4963C37D-5267-4C63-AF6E-2EF42503D47A}" presName="node" presStyleLbl="node1" presStyleIdx="3" presStyleCnt="8">
        <dgm:presLayoutVars>
          <dgm:bulletEnabled val="1"/>
        </dgm:presLayoutVars>
      </dgm:prSet>
      <dgm:spPr/>
    </dgm:pt>
    <dgm:pt modelId="{7F35AF58-E1E4-3C46-B423-1747FFFF3FCB}" type="pres">
      <dgm:prSet presAssocID="{21794DF2-6010-40BE-A828-44F82BC96243}" presName="sibTrans" presStyleCnt="0"/>
      <dgm:spPr/>
    </dgm:pt>
    <dgm:pt modelId="{99554BB2-EFE2-5C40-BC2C-58C8BDC06484}" type="pres">
      <dgm:prSet presAssocID="{E7FBCF0C-9622-4219-821C-D5BD843910B1}" presName="node" presStyleLbl="node1" presStyleIdx="4" presStyleCnt="8">
        <dgm:presLayoutVars>
          <dgm:bulletEnabled val="1"/>
        </dgm:presLayoutVars>
      </dgm:prSet>
      <dgm:spPr/>
    </dgm:pt>
    <dgm:pt modelId="{AA91B5AB-101C-DC44-89AF-B73ED602E062}" type="pres">
      <dgm:prSet presAssocID="{2898DE02-38A4-43F8-88D4-E36C0AD60CA9}" presName="sibTrans" presStyleCnt="0"/>
      <dgm:spPr/>
    </dgm:pt>
    <dgm:pt modelId="{EDDFD49C-F1FA-AC40-8391-8379191BA2E5}" type="pres">
      <dgm:prSet presAssocID="{1CC92396-4692-4CAF-8F7F-3C7275C09DDA}" presName="node" presStyleLbl="node1" presStyleIdx="5" presStyleCnt="8">
        <dgm:presLayoutVars>
          <dgm:bulletEnabled val="1"/>
        </dgm:presLayoutVars>
      </dgm:prSet>
      <dgm:spPr/>
    </dgm:pt>
    <dgm:pt modelId="{570E7BB0-9CDA-834E-B76B-33D05FE41DF9}" type="pres">
      <dgm:prSet presAssocID="{5B182753-8A9D-4679-9158-CA4700A9F413}" presName="sibTrans" presStyleCnt="0"/>
      <dgm:spPr/>
    </dgm:pt>
    <dgm:pt modelId="{F5E57123-0FF5-5D40-8C3C-FCC345C7B96F}" type="pres">
      <dgm:prSet presAssocID="{7DADF88A-160F-407B-858B-1642CEE129B8}" presName="node" presStyleLbl="node1" presStyleIdx="6" presStyleCnt="8">
        <dgm:presLayoutVars>
          <dgm:bulletEnabled val="1"/>
        </dgm:presLayoutVars>
      </dgm:prSet>
      <dgm:spPr/>
    </dgm:pt>
    <dgm:pt modelId="{80F0D4D0-D926-0246-8C12-2C3BADFB8B24}" type="pres">
      <dgm:prSet presAssocID="{B9EDD954-BB25-42E2-90F9-E296DD4CACD9}" presName="sibTrans" presStyleCnt="0"/>
      <dgm:spPr/>
    </dgm:pt>
    <dgm:pt modelId="{081E0343-B306-A345-8BCF-C8F7840C4DD0}" type="pres">
      <dgm:prSet presAssocID="{F1C589CE-3001-41C7-8066-0867C4402356}" presName="node" presStyleLbl="node1" presStyleIdx="7" presStyleCnt="8">
        <dgm:presLayoutVars>
          <dgm:bulletEnabled val="1"/>
        </dgm:presLayoutVars>
      </dgm:prSet>
      <dgm:spPr/>
    </dgm:pt>
  </dgm:ptLst>
  <dgm:cxnLst>
    <dgm:cxn modelId="{5943FF07-ABA7-4F35-A0BE-906CB99339E8}" srcId="{589864E3-FCA2-4B20-888E-178B02376A5F}" destId="{E7FBCF0C-9622-4219-821C-D5BD843910B1}" srcOrd="4" destOrd="0" parTransId="{18BCBE22-5197-4935-8F69-1FE2616B710A}" sibTransId="{2898DE02-38A4-43F8-88D4-E36C0AD60CA9}"/>
    <dgm:cxn modelId="{CACB4F11-9C4C-4CD1-93BB-1425884BDC58}" srcId="{589864E3-FCA2-4B20-888E-178B02376A5F}" destId="{660761DB-31BD-4469-8E80-AF9ECC67703D}" srcOrd="2" destOrd="0" parTransId="{CAE6FDC8-BB49-48AD-A3F8-B20A6EDC37F1}" sibTransId="{61E9BE63-99FA-4518-BE77-5B16539DE69C}"/>
    <dgm:cxn modelId="{D8081B2E-7A9A-4392-8630-4F1EE2EDC79C}" srcId="{589864E3-FCA2-4B20-888E-178B02376A5F}" destId="{F1C589CE-3001-41C7-8066-0867C4402356}" srcOrd="7" destOrd="0" parTransId="{5A3F3E86-C619-4456-A235-69D84CFEFBA4}" sibTransId="{61B5A26D-2946-499A-A4E5-2B0062297D4A}"/>
    <dgm:cxn modelId="{E70CEE3E-BABF-4290-B243-B4CCD83937F9}" srcId="{589864E3-FCA2-4B20-888E-178B02376A5F}" destId="{3D0A6494-3717-4C76-BFA9-BB380DD50D68}" srcOrd="1" destOrd="0" parTransId="{21487E27-5979-4891-94A7-31AC27901430}" sibTransId="{404274B4-D25A-4589-BC71-C8DFA46FBCEC}"/>
    <dgm:cxn modelId="{20D27A5F-B103-9644-869A-6BE64F625A17}" type="presOf" srcId="{1CC92396-4692-4CAF-8F7F-3C7275C09DDA}" destId="{EDDFD49C-F1FA-AC40-8391-8379191BA2E5}" srcOrd="0" destOrd="0" presId="urn:microsoft.com/office/officeart/2005/8/layout/default"/>
    <dgm:cxn modelId="{D97CEE6A-A136-4CE3-9E5F-1E16CBD6022F}" srcId="{589864E3-FCA2-4B20-888E-178B02376A5F}" destId="{48D7DA39-3AD0-463D-8C01-CC95029E9808}" srcOrd="0" destOrd="0" parTransId="{F6CE90C9-3755-4072-8B6D-1B814B2FB97B}" sibTransId="{2B92D416-4498-4FE0-AE89-3A3B698CB1FB}"/>
    <dgm:cxn modelId="{BB075F8A-3DA7-144C-9604-1EC6F2523A70}" type="presOf" srcId="{660761DB-31BD-4469-8E80-AF9ECC67703D}" destId="{9FB1FA2E-1423-8543-BC48-D00625A48571}" srcOrd="0" destOrd="0" presId="urn:microsoft.com/office/officeart/2005/8/layout/default"/>
    <dgm:cxn modelId="{BB3C56A1-FA1D-6841-9079-938FFE1A2B51}" type="presOf" srcId="{48D7DA39-3AD0-463D-8C01-CC95029E9808}" destId="{E22B0440-52CF-3440-AB48-40589E4AD977}" srcOrd="0" destOrd="0" presId="urn:microsoft.com/office/officeart/2005/8/layout/default"/>
    <dgm:cxn modelId="{ED6350B9-29A9-3445-BA56-927EE95EC649}" type="presOf" srcId="{F1C589CE-3001-41C7-8066-0867C4402356}" destId="{081E0343-B306-A345-8BCF-C8F7840C4DD0}" srcOrd="0" destOrd="0" presId="urn:microsoft.com/office/officeart/2005/8/layout/default"/>
    <dgm:cxn modelId="{EA1BC9C7-3160-F640-BEDF-959CC513D34F}" type="presOf" srcId="{4963C37D-5267-4C63-AF6E-2EF42503D47A}" destId="{FCB6ED28-4826-F44B-8CEE-89390FE36DCC}" srcOrd="0" destOrd="0" presId="urn:microsoft.com/office/officeart/2005/8/layout/default"/>
    <dgm:cxn modelId="{486891CA-976A-6642-A402-224671F20FA5}" type="presOf" srcId="{7DADF88A-160F-407B-858B-1642CEE129B8}" destId="{F5E57123-0FF5-5D40-8C3C-FCC345C7B96F}" srcOrd="0" destOrd="0" presId="urn:microsoft.com/office/officeart/2005/8/layout/default"/>
    <dgm:cxn modelId="{23F436D3-80C8-4CDE-8B5E-4C81E5134CC8}" srcId="{589864E3-FCA2-4B20-888E-178B02376A5F}" destId="{1CC92396-4692-4CAF-8F7F-3C7275C09DDA}" srcOrd="5" destOrd="0" parTransId="{B2F7173B-25E8-4F7D-AAFA-B5921535BD95}" sibTransId="{5B182753-8A9D-4679-9158-CA4700A9F413}"/>
    <dgm:cxn modelId="{A84732D4-5FC5-BE43-8B4B-9DAE6ED3E0A0}" type="presOf" srcId="{E7FBCF0C-9622-4219-821C-D5BD843910B1}" destId="{99554BB2-EFE2-5C40-BC2C-58C8BDC06484}" srcOrd="0" destOrd="0" presId="urn:microsoft.com/office/officeart/2005/8/layout/default"/>
    <dgm:cxn modelId="{D39E25E7-95DB-431C-B8D9-8028FB39EA88}" srcId="{589864E3-FCA2-4B20-888E-178B02376A5F}" destId="{4963C37D-5267-4C63-AF6E-2EF42503D47A}" srcOrd="3" destOrd="0" parTransId="{D642B69C-4C89-4479-86A2-991857793A15}" sibTransId="{21794DF2-6010-40BE-A828-44F82BC96243}"/>
    <dgm:cxn modelId="{323AECF2-87FA-4899-B8A7-494EA4848AAE}" srcId="{589864E3-FCA2-4B20-888E-178B02376A5F}" destId="{7DADF88A-160F-407B-858B-1642CEE129B8}" srcOrd="6" destOrd="0" parTransId="{76C8A90F-1F03-4608-BF23-3D310FE37E8B}" sibTransId="{B9EDD954-BB25-42E2-90F9-E296DD4CACD9}"/>
    <dgm:cxn modelId="{9D8510F8-4C45-7D4B-9127-8135CA53EF05}" type="presOf" srcId="{3D0A6494-3717-4C76-BFA9-BB380DD50D68}" destId="{7038B347-26F4-A446-9A3A-F7CFEDD80D42}" srcOrd="0" destOrd="0" presId="urn:microsoft.com/office/officeart/2005/8/layout/default"/>
    <dgm:cxn modelId="{9C480EFA-0F40-8A49-9A18-A94DFCD3045B}" type="presOf" srcId="{589864E3-FCA2-4B20-888E-178B02376A5F}" destId="{E3FE3461-9058-9848-8D86-81D6813251A0}" srcOrd="0" destOrd="0" presId="urn:microsoft.com/office/officeart/2005/8/layout/default"/>
    <dgm:cxn modelId="{657993FE-B81B-DF4A-9070-76051D256148}" type="presParOf" srcId="{E3FE3461-9058-9848-8D86-81D6813251A0}" destId="{E22B0440-52CF-3440-AB48-40589E4AD977}" srcOrd="0" destOrd="0" presId="urn:microsoft.com/office/officeart/2005/8/layout/default"/>
    <dgm:cxn modelId="{E48296A2-688E-3C40-BF44-6B959FCE3DE3}" type="presParOf" srcId="{E3FE3461-9058-9848-8D86-81D6813251A0}" destId="{C1E26F71-E03B-5444-A21E-D916F6454A95}" srcOrd="1" destOrd="0" presId="urn:microsoft.com/office/officeart/2005/8/layout/default"/>
    <dgm:cxn modelId="{6C5130D6-64F0-D749-8977-4A0E149EDBFA}" type="presParOf" srcId="{E3FE3461-9058-9848-8D86-81D6813251A0}" destId="{7038B347-26F4-A446-9A3A-F7CFEDD80D42}" srcOrd="2" destOrd="0" presId="urn:microsoft.com/office/officeart/2005/8/layout/default"/>
    <dgm:cxn modelId="{41CAF376-8617-DB4A-AB29-E0AA7E5CB068}" type="presParOf" srcId="{E3FE3461-9058-9848-8D86-81D6813251A0}" destId="{EE43F487-4AFC-2C43-85D8-2F00745ED669}" srcOrd="3" destOrd="0" presId="urn:microsoft.com/office/officeart/2005/8/layout/default"/>
    <dgm:cxn modelId="{77F20575-BA21-F341-BFED-636CB4B1C282}" type="presParOf" srcId="{E3FE3461-9058-9848-8D86-81D6813251A0}" destId="{9FB1FA2E-1423-8543-BC48-D00625A48571}" srcOrd="4" destOrd="0" presId="urn:microsoft.com/office/officeart/2005/8/layout/default"/>
    <dgm:cxn modelId="{7967A3A3-B01E-A842-ACCF-7F4CD331BCFB}" type="presParOf" srcId="{E3FE3461-9058-9848-8D86-81D6813251A0}" destId="{C82E425A-A6F3-E04C-B6C9-65DA98BB9F4C}" srcOrd="5" destOrd="0" presId="urn:microsoft.com/office/officeart/2005/8/layout/default"/>
    <dgm:cxn modelId="{F7BEC65B-69A4-A344-B720-B6B5EFAE1C37}" type="presParOf" srcId="{E3FE3461-9058-9848-8D86-81D6813251A0}" destId="{FCB6ED28-4826-F44B-8CEE-89390FE36DCC}" srcOrd="6" destOrd="0" presId="urn:microsoft.com/office/officeart/2005/8/layout/default"/>
    <dgm:cxn modelId="{83C1AA6F-7756-6D41-96B4-D4F07302BE7A}" type="presParOf" srcId="{E3FE3461-9058-9848-8D86-81D6813251A0}" destId="{7F35AF58-E1E4-3C46-B423-1747FFFF3FCB}" srcOrd="7" destOrd="0" presId="urn:microsoft.com/office/officeart/2005/8/layout/default"/>
    <dgm:cxn modelId="{07384751-97D3-2A42-A04F-013057866291}" type="presParOf" srcId="{E3FE3461-9058-9848-8D86-81D6813251A0}" destId="{99554BB2-EFE2-5C40-BC2C-58C8BDC06484}" srcOrd="8" destOrd="0" presId="urn:microsoft.com/office/officeart/2005/8/layout/default"/>
    <dgm:cxn modelId="{AFFD34EA-517A-C34A-9229-A71AAAAA1B25}" type="presParOf" srcId="{E3FE3461-9058-9848-8D86-81D6813251A0}" destId="{AA91B5AB-101C-DC44-89AF-B73ED602E062}" srcOrd="9" destOrd="0" presId="urn:microsoft.com/office/officeart/2005/8/layout/default"/>
    <dgm:cxn modelId="{0FDD1D2C-4689-AE47-98C6-4EFDBE802618}" type="presParOf" srcId="{E3FE3461-9058-9848-8D86-81D6813251A0}" destId="{EDDFD49C-F1FA-AC40-8391-8379191BA2E5}" srcOrd="10" destOrd="0" presId="urn:microsoft.com/office/officeart/2005/8/layout/default"/>
    <dgm:cxn modelId="{ED767504-6619-8443-A003-A0C9D77FEC3B}" type="presParOf" srcId="{E3FE3461-9058-9848-8D86-81D6813251A0}" destId="{570E7BB0-9CDA-834E-B76B-33D05FE41DF9}" srcOrd="11" destOrd="0" presId="urn:microsoft.com/office/officeart/2005/8/layout/default"/>
    <dgm:cxn modelId="{EFDAD430-0E04-2A41-813C-AEC4FD504FEF}" type="presParOf" srcId="{E3FE3461-9058-9848-8D86-81D6813251A0}" destId="{F5E57123-0FF5-5D40-8C3C-FCC345C7B96F}" srcOrd="12" destOrd="0" presId="urn:microsoft.com/office/officeart/2005/8/layout/default"/>
    <dgm:cxn modelId="{1EC3EC3A-BBAE-D94C-A365-748513708E52}" type="presParOf" srcId="{E3FE3461-9058-9848-8D86-81D6813251A0}" destId="{80F0D4D0-D926-0246-8C12-2C3BADFB8B24}" srcOrd="13" destOrd="0" presId="urn:microsoft.com/office/officeart/2005/8/layout/default"/>
    <dgm:cxn modelId="{0693F59F-251D-D446-91A7-BD174550DCC7}" type="presParOf" srcId="{E3FE3461-9058-9848-8D86-81D6813251A0}" destId="{081E0343-B306-A345-8BCF-C8F7840C4DD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9864E3-FCA2-4B20-888E-178B02376A5F}"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48D7DA39-3AD0-463D-8C01-CC95029E9808}">
      <dgm:prSet/>
      <dgm:spPr/>
      <dgm:t>
        <a:bodyPr/>
        <a:lstStyle/>
        <a:p>
          <a:r>
            <a:rPr lang="en-US"/>
            <a:t>Stroke</a:t>
          </a:r>
        </a:p>
      </dgm:t>
    </dgm:pt>
    <dgm:pt modelId="{F6CE90C9-3755-4072-8B6D-1B814B2FB97B}" type="parTrans" cxnId="{D97CEE6A-A136-4CE3-9E5F-1E16CBD6022F}">
      <dgm:prSet/>
      <dgm:spPr/>
      <dgm:t>
        <a:bodyPr/>
        <a:lstStyle/>
        <a:p>
          <a:endParaRPr lang="en-US"/>
        </a:p>
      </dgm:t>
    </dgm:pt>
    <dgm:pt modelId="{2B92D416-4498-4FE0-AE89-3A3B698CB1FB}" type="sibTrans" cxnId="{D97CEE6A-A136-4CE3-9E5F-1E16CBD6022F}">
      <dgm:prSet/>
      <dgm:spPr/>
      <dgm:t>
        <a:bodyPr/>
        <a:lstStyle/>
        <a:p>
          <a:endParaRPr lang="en-US"/>
        </a:p>
      </dgm:t>
    </dgm:pt>
    <dgm:pt modelId="{3D0A6494-3717-4C76-BFA9-BB380DD50D68}">
      <dgm:prSet/>
      <dgm:spPr/>
      <dgm:t>
        <a:bodyPr/>
        <a:lstStyle/>
        <a:p>
          <a:r>
            <a:rPr lang="en-US" dirty="0"/>
            <a:t>Dementia syndromes</a:t>
          </a:r>
        </a:p>
      </dgm:t>
    </dgm:pt>
    <dgm:pt modelId="{21487E27-5979-4891-94A7-31AC27901430}" type="parTrans" cxnId="{E70CEE3E-BABF-4290-B243-B4CCD83937F9}">
      <dgm:prSet/>
      <dgm:spPr/>
      <dgm:t>
        <a:bodyPr/>
        <a:lstStyle/>
        <a:p>
          <a:endParaRPr lang="en-US"/>
        </a:p>
      </dgm:t>
    </dgm:pt>
    <dgm:pt modelId="{404274B4-D25A-4589-BC71-C8DFA46FBCEC}" type="sibTrans" cxnId="{E70CEE3E-BABF-4290-B243-B4CCD83937F9}">
      <dgm:prSet/>
      <dgm:spPr/>
      <dgm:t>
        <a:bodyPr/>
        <a:lstStyle/>
        <a:p>
          <a:endParaRPr lang="en-US"/>
        </a:p>
      </dgm:t>
    </dgm:pt>
    <dgm:pt modelId="{660761DB-31BD-4469-8E80-AF9ECC67703D}">
      <dgm:prSet/>
      <dgm:spPr/>
      <dgm:t>
        <a:bodyPr/>
        <a:lstStyle/>
        <a:p>
          <a:r>
            <a:rPr lang="en-US"/>
            <a:t>Parkinson’s disease</a:t>
          </a:r>
        </a:p>
      </dgm:t>
    </dgm:pt>
    <dgm:pt modelId="{CAE6FDC8-BB49-48AD-A3F8-B20A6EDC37F1}" type="parTrans" cxnId="{CACB4F11-9C4C-4CD1-93BB-1425884BDC58}">
      <dgm:prSet/>
      <dgm:spPr/>
      <dgm:t>
        <a:bodyPr/>
        <a:lstStyle/>
        <a:p>
          <a:endParaRPr lang="en-US"/>
        </a:p>
      </dgm:t>
    </dgm:pt>
    <dgm:pt modelId="{61E9BE63-99FA-4518-BE77-5B16539DE69C}" type="sibTrans" cxnId="{CACB4F11-9C4C-4CD1-93BB-1425884BDC58}">
      <dgm:prSet/>
      <dgm:spPr/>
      <dgm:t>
        <a:bodyPr/>
        <a:lstStyle/>
        <a:p>
          <a:endParaRPr lang="en-US"/>
        </a:p>
      </dgm:t>
    </dgm:pt>
    <dgm:pt modelId="{4963C37D-5267-4C63-AF6E-2EF42503D47A}">
      <dgm:prSet/>
      <dgm:spPr/>
      <dgm:t>
        <a:bodyPr/>
        <a:lstStyle/>
        <a:p>
          <a:r>
            <a:rPr lang="en-US"/>
            <a:t>Multiple Sclerosis</a:t>
          </a:r>
        </a:p>
      </dgm:t>
    </dgm:pt>
    <dgm:pt modelId="{D642B69C-4C89-4479-86A2-991857793A15}" type="parTrans" cxnId="{D39E25E7-95DB-431C-B8D9-8028FB39EA88}">
      <dgm:prSet/>
      <dgm:spPr/>
      <dgm:t>
        <a:bodyPr/>
        <a:lstStyle/>
        <a:p>
          <a:endParaRPr lang="en-US"/>
        </a:p>
      </dgm:t>
    </dgm:pt>
    <dgm:pt modelId="{21794DF2-6010-40BE-A828-44F82BC96243}" type="sibTrans" cxnId="{D39E25E7-95DB-431C-B8D9-8028FB39EA88}">
      <dgm:prSet/>
      <dgm:spPr/>
      <dgm:t>
        <a:bodyPr/>
        <a:lstStyle/>
        <a:p>
          <a:endParaRPr lang="en-US"/>
        </a:p>
      </dgm:t>
    </dgm:pt>
    <dgm:pt modelId="{E7FBCF0C-9622-4219-821C-D5BD843910B1}">
      <dgm:prSet/>
      <dgm:spPr/>
      <dgm:t>
        <a:bodyPr/>
        <a:lstStyle/>
        <a:p>
          <a:r>
            <a:rPr lang="en-US"/>
            <a:t>Epilepsy</a:t>
          </a:r>
        </a:p>
      </dgm:t>
    </dgm:pt>
    <dgm:pt modelId="{18BCBE22-5197-4935-8F69-1FE2616B710A}" type="parTrans" cxnId="{5943FF07-ABA7-4F35-A0BE-906CB99339E8}">
      <dgm:prSet/>
      <dgm:spPr/>
      <dgm:t>
        <a:bodyPr/>
        <a:lstStyle/>
        <a:p>
          <a:endParaRPr lang="en-US"/>
        </a:p>
      </dgm:t>
    </dgm:pt>
    <dgm:pt modelId="{2898DE02-38A4-43F8-88D4-E36C0AD60CA9}" type="sibTrans" cxnId="{5943FF07-ABA7-4F35-A0BE-906CB99339E8}">
      <dgm:prSet/>
      <dgm:spPr/>
      <dgm:t>
        <a:bodyPr/>
        <a:lstStyle/>
        <a:p>
          <a:endParaRPr lang="en-US"/>
        </a:p>
      </dgm:t>
    </dgm:pt>
    <dgm:pt modelId="{1CC92396-4692-4CAF-8F7F-3C7275C09DDA}">
      <dgm:prSet/>
      <dgm:spPr/>
      <dgm:t>
        <a:bodyPr/>
        <a:lstStyle/>
        <a:p>
          <a:r>
            <a:rPr lang="en-US" dirty="0"/>
            <a:t>Peripheral neuropathy</a:t>
          </a:r>
        </a:p>
      </dgm:t>
    </dgm:pt>
    <dgm:pt modelId="{B2F7173B-25E8-4F7D-AAFA-B5921535BD95}" type="parTrans" cxnId="{23F436D3-80C8-4CDE-8B5E-4C81E5134CC8}">
      <dgm:prSet/>
      <dgm:spPr/>
      <dgm:t>
        <a:bodyPr/>
        <a:lstStyle/>
        <a:p>
          <a:endParaRPr lang="en-US"/>
        </a:p>
      </dgm:t>
    </dgm:pt>
    <dgm:pt modelId="{5B182753-8A9D-4679-9158-CA4700A9F413}" type="sibTrans" cxnId="{23F436D3-80C8-4CDE-8B5E-4C81E5134CC8}">
      <dgm:prSet/>
      <dgm:spPr/>
      <dgm:t>
        <a:bodyPr/>
        <a:lstStyle/>
        <a:p>
          <a:endParaRPr lang="en-US"/>
        </a:p>
      </dgm:t>
    </dgm:pt>
    <dgm:pt modelId="{7DADF88A-160F-407B-858B-1642CEE129B8}">
      <dgm:prSet/>
      <dgm:spPr/>
      <dgm:t>
        <a:bodyPr/>
        <a:lstStyle/>
        <a:p>
          <a:r>
            <a:rPr lang="en-US"/>
            <a:t>Migraine</a:t>
          </a:r>
        </a:p>
      </dgm:t>
    </dgm:pt>
    <dgm:pt modelId="{76C8A90F-1F03-4608-BF23-3D310FE37E8B}" type="parTrans" cxnId="{323AECF2-87FA-4899-B8A7-494EA4848AAE}">
      <dgm:prSet/>
      <dgm:spPr/>
      <dgm:t>
        <a:bodyPr/>
        <a:lstStyle/>
        <a:p>
          <a:endParaRPr lang="en-US"/>
        </a:p>
      </dgm:t>
    </dgm:pt>
    <dgm:pt modelId="{B9EDD954-BB25-42E2-90F9-E296DD4CACD9}" type="sibTrans" cxnId="{323AECF2-87FA-4899-B8A7-494EA4848AAE}">
      <dgm:prSet/>
      <dgm:spPr/>
      <dgm:t>
        <a:bodyPr/>
        <a:lstStyle/>
        <a:p>
          <a:endParaRPr lang="en-US"/>
        </a:p>
      </dgm:t>
    </dgm:pt>
    <dgm:pt modelId="{F1C589CE-3001-41C7-8066-0867C4402356}">
      <dgm:prSet/>
      <dgm:spPr>
        <a:solidFill>
          <a:schemeClr val="accent4"/>
        </a:solidFill>
      </dgm:spPr>
      <dgm:t>
        <a:bodyPr/>
        <a:lstStyle/>
        <a:p>
          <a:r>
            <a:rPr lang="en-US" dirty="0"/>
            <a:t>Functional neurological disorder</a:t>
          </a:r>
        </a:p>
      </dgm:t>
    </dgm:pt>
    <dgm:pt modelId="{5A3F3E86-C619-4456-A235-69D84CFEFBA4}" type="parTrans" cxnId="{D8081B2E-7A9A-4392-8630-4F1EE2EDC79C}">
      <dgm:prSet/>
      <dgm:spPr/>
      <dgm:t>
        <a:bodyPr/>
        <a:lstStyle/>
        <a:p>
          <a:endParaRPr lang="en-US"/>
        </a:p>
      </dgm:t>
    </dgm:pt>
    <dgm:pt modelId="{61B5A26D-2946-499A-A4E5-2B0062297D4A}" type="sibTrans" cxnId="{D8081B2E-7A9A-4392-8630-4F1EE2EDC79C}">
      <dgm:prSet/>
      <dgm:spPr/>
      <dgm:t>
        <a:bodyPr/>
        <a:lstStyle/>
        <a:p>
          <a:endParaRPr lang="en-US"/>
        </a:p>
      </dgm:t>
    </dgm:pt>
    <dgm:pt modelId="{E3FE3461-9058-9848-8D86-81D6813251A0}" type="pres">
      <dgm:prSet presAssocID="{589864E3-FCA2-4B20-888E-178B02376A5F}" presName="diagram" presStyleCnt="0">
        <dgm:presLayoutVars>
          <dgm:dir/>
          <dgm:resizeHandles val="exact"/>
        </dgm:presLayoutVars>
      </dgm:prSet>
      <dgm:spPr/>
    </dgm:pt>
    <dgm:pt modelId="{E22B0440-52CF-3440-AB48-40589E4AD977}" type="pres">
      <dgm:prSet presAssocID="{48D7DA39-3AD0-463D-8C01-CC95029E9808}" presName="node" presStyleLbl="node1" presStyleIdx="0" presStyleCnt="8">
        <dgm:presLayoutVars>
          <dgm:bulletEnabled val="1"/>
        </dgm:presLayoutVars>
      </dgm:prSet>
      <dgm:spPr/>
    </dgm:pt>
    <dgm:pt modelId="{C1E26F71-E03B-5444-A21E-D916F6454A95}" type="pres">
      <dgm:prSet presAssocID="{2B92D416-4498-4FE0-AE89-3A3B698CB1FB}" presName="sibTrans" presStyleCnt="0"/>
      <dgm:spPr/>
    </dgm:pt>
    <dgm:pt modelId="{7038B347-26F4-A446-9A3A-F7CFEDD80D42}" type="pres">
      <dgm:prSet presAssocID="{3D0A6494-3717-4C76-BFA9-BB380DD50D68}" presName="node" presStyleLbl="node1" presStyleIdx="1" presStyleCnt="8">
        <dgm:presLayoutVars>
          <dgm:bulletEnabled val="1"/>
        </dgm:presLayoutVars>
      </dgm:prSet>
      <dgm:spPr/>
    </dgm:pt>
    <dgm:pt modelId="{EE43F487-4AFC-2C43-85D8-2F00745ED669}" type="pres">
      <dgm:prSet presAssocID="{404274B4-D25A-4589-BC71-C8DFA46FBCEC}" presName="sibTrans" presStyleCnt="0"/>
      <dgm:spPr/>
    </dgm:pt>
    <dgm:pt modelId="{9FB1FA2E-1423-8543-BC48-D00625A48571}" type="pres">
      <dgm:prSet presAssocID="{660761DB-31BD-4469-8E80-AF9ECC67703D}" presName="node" presStyleLbl="node1" presStyleIdx="2" presStyleCnt="8">
        <dgm:presLayoutVars>
          <dgm:bulletEnabled val="1"/>
        </dgm:presLayoutVars>
      </dgm:prSet>
      <dgm:spPr/>
    </dgm:pt>
    <dgm:pt modelId="{C82E425A-A6F3-E04C-B6C9-65DA98BB9F4C}" type="pres">
      <dgm:prSet presAssocID="{61E9BE63-99FA-4518-BE77-5B16539DE69C}" presName="sibTrans" presStyleCnt="0"/>
      <dgm:spPr/>
    </dgm:pt>
    <dgm:pt modelId="{FCB6ED28-4826-F44B-8CEE-89390FE36DCC}" type="pres">
      <dgm:prSet presAssocID="{4963C37D-5267-4C63-AF6E-2EF42503D47A}" presName="node" presStyleLbl="node1" presStyleIdx="3" presStyleCnt="8">
        <dgm:presLayoutVars>
          <dgm:bulletEnabled val="1"/>
        </dgm:presLayoutVars>
      </dgm:prSet>
      <dgm:spPr/>
    </dgm:pt>
    <dgm:pt modelId="{7F35AF58-E1E4-3C46-B423-1747FFFF3FCB}" type="pres">
      <dgm:prSet presAssocID="{21794DF2-6010-40BE-A828-44F82BC96243}" presName="sibTrans" presStyleCnt="0"/>
      <dgm:spPr/>
    </dgm:pt>
    <dgm:pt modelId="{99554BB2-EFE2-5C40-BC2C-58C8BDC06484}" type="pres">
      <dgm:prSet presAssocID="{E7FBCF0C-9622-4219-821C-D5BD843910B1}" presName="node" presStyleLbl="node1" presStyleIdx="4" presStyleCnt="8">
        <dgm:presLayoutVars>
          <dgm:bulletEnabled val="1"/>
        </dgm:presLayoutVars>
      </dgm:prSet>
      <dgm:spPr/>
    </dgm:pt>
    <dgm:pt modelId="{AA91B5AB-101C-DC44-89AF-B73ED602E062}" type="pres">
      <dgm:prSet presAssocID="{2898DE02-38A4-43F8-88D4-E36C0AD60CA9}" presName="sibTrans" presStyleCnt="0"/>
      <dgm:spPr/>
    </dgm:pt>
    <dgm:pt modelId="{EDDFD49C-F1FA-AC40-8391-8379191BA2E5}" type="pres">
      <dgm:prSet presAssocID="{1CC92396-4692-4CAF-8F7F-3C7275C09DDA}" presName="node" presStyleLbl="node1" presStyleIdx="5" presStyleCnt="8">
        <dgm:presLayoutVars>
          <dgm:bulletEnabled val="1"/>
        </dgm:presLayoutVars>
      </dgm:prSet>
      <dgm:spPr/>
    </dgm:pt>
    <dgm:pt modelId="{570E7BB0-9CDA-834E-B76B-33D05FE41DF9}" type="pres">
      <dgm:prSet presAssocID="{5B182753-8A9D-4679-9158-CA4700A9F413}" presName="sibTrans" presStyleCnt="0"/>
      <dgm:spPr/>
    </dgm:pt>
    <dgm:pt modelId="{F5E57123-0FF5-5D40-8C3C-FCC345C7B96F}" type="pres">
      <dgm:prSet presAssocID="{7DADF88A-160F-407B-858B-1642CEE129B8}" presName="node" presStyleLbl="node1" presStyleIdx="6" presStyleCnt="8">
        <dgm:presLayoutVars>
          <dgm:bulletEnabled val="1"/>
        </dgm:presLayoutVars>
      </dgm:prSet>
      <dgm:spPr/>
    </dgm:pt>
    <dgm:pt modelId="{80F0D4D0-D926-0246-8C12-2C3BADFB8B24}" type="pres">
      <dgm:prSet presAssocID="{B9EDD954-BB25-42E2-90F9-E296DD4CACD9}" presName="sibTrans" presStyleCnt="0"/>
      <dgm:spPr/>
    </dgm:pt>
    <dgm:pt modelId="{081E0343-B306-A345-8BCF-C8F7840C4DD0}" type="pres">
      <dgm:prSet presAssocID="{F1C589CE-3001-41C7-8066-0867C4402356}" presName="node" presStyleLbl="node1" presStyleIdx="7" presStyleCnt="8">
        <dgm:presLayoutVars>
          <dgm:bulletEnabled val="1"/>
        </dgm:presLayoutVars>
      </dgm:prSet>
      <dgm:spPr/>
    </dgm:pt>
  </dgm:ptLst>
  <dgm:cxnLst>
    <dgm:cxn modelId="{5943FF07-ABA7-4F35-A0BE-906CB99339E8}" srcId="{589864E3-FCA2-4B20-888E-178B02376A5F}" destId="{E7FBCF0C-9622-4219-821C-D5BD843910B1}" srcOrd="4" destOrd="0" parTransId="{18BCBE22-5197-4935-8F69-1FE2616B710A}" sibTransId="{2898DE02-38A4-43F8-88D4-E36C0AD60CA9}"/>
    <dgm:cxn modelId="{CACB4F11-9C4C-4CD1-93BB-1425884BDC58}" srcId="{589864E3-FCA2-4B20-888E-178B02376A5F}" destId="{660761DB-31BD-4469-8E80-AF9ECC67703D}" srcOrd="2" destOrd="0" parTransId="{CAE6FDC8-BB49-48AD-A3F8-B20A6EDC37F1}" sibTransId="{61E9BE63-99FA-4518-BE77-5B16539DE69C}"/>
    <dgm:cxn modelId="{D8081B2E-7A9A-4392-8630-4F1EE2EDC79C}" srcId="{589864E3-FCA2-4B20-888E-178B02376A5F}" destId="{F1C589CE-3001-41C7-8066-0867C4402356}" srcOrd="7" destOrd="0" parTransId="{5A3F3E86-C619-4456-A235-69D84CFEFBA4}" sibTransId="{61B5A26D-2946-499A-A4E5-2B0062297D4A}"/>
    <dgm:cxn modelId="{E70CEE3E-BABF-4290-B243-B4CCD83937F9}" srcId="{589864E3-FCA2-4B20-888E-178B02376A5F}" destId="{3D0A6494-3717-4C76-BFA9-BB380DD50D68}" srcOrd="1" destOrd="0" parTransId="{21487E27-5979-4891-94A7-31AC27901430}" sibTransId="{404274B4-D25A-4589-BC71-C8DFA46FBCEC}"/>
    <dgm:cxn modelId="{20D27A5F-B103-9644-869A-6BE64F625A17}" type="presOf" srcId="{1CC92396-4692-4CAF-8F7F-3C7275C09DDA}" destId="{EDDFD49C-F1FA-AC40-8391-8379191BA2E5}" srcOrd="0" destOrd="0" presId="urn:microsoft.com/office/officeart/2005/8/layout/default"/>
    <dgm:cxn modelId="{D97CEE6A-A136-4CE3-9E5F-1E16CBD6022F}" srcId="{589864E3-FCA2-4B20-888E-178B02376A5F}" destId="{48D7DA39-3AD0-463D-8C01-CC95029E9808}" srcOrd="0" destOrd="0" parTransId="{F6CE90C9-3755-4072-8B6D-1B814B2FB97B}" sibTransId="{2B92D416-4498-4FE0-AE89-3A3B698CB1FB}"/>
    <dgm:cxn modelId="{BB075F8A-3DA7-144C-9604-1EC6F2523A70}" type="presOf" srcId="{660761DB-31BD-4469-8E80-AF9ECC67703D}" destId="{9FB1FA2E-1423-8543-BC48-D00625A48571}" srcOrd="0" destOrd="0" presId="urn:microsoft.com/office/officeart/2005/8/layout/default"/>
    <dgm:cxn modelId="{BB3C56A1-FA1D-6841-9079-938FFE1A2B51}" type="presOf" srcId="{48D7DA39-3AD0-463D-8C01-CC95029E9808}" destId="{E22B0440-52CF-3440-AB48-40589E4AD977}" srcOrd="0" destOrd="0" presId="urn:microsoft.com/office/officeart/2005/8/layout/default"/>
    <dgm:cxn modelId="{ED6350B9-29A9-3445-BA56-927EE95EC649}" type="presOf" srcId="{F1C589CE-3001-41C7-8066-0867C4402356}" destId="{081E0343-B306-A345-8BCF-C8F7840C4DD0}" srcOrd="0" destOrd="0" presId="urn:microsoft.com/office/officeart/2005/8/layout/default"/>
    <dgm:cxn modelId="{EA1BC9C7-3160-F640-BEDF-959CC513D34F}" type="presOf" srcId="{4963C37D-5267-4C63-AF6E-2EF42503D47A}" destId="{FCB6ED28-4826-F44B-8CEE-89390FE36DCC}" srcOrd="0" destOrd="0" presId="urn:microsoft.com/office/officeart/2005/8/layout/default"/>
    <dgm:cxn modelId="{486891CA-976A-6642-A402-224671F20FA5}" type="presOf" srcId="{7DADF88A-160F-407B-858B-1642CEE129B8}" destId="{F5E57123-0FF5-5D40-8C3C-FCC345C7B96F}" srcOrd="0" destOrd="0" presId="urn:microsoft.com/office/officeart/2005/8/layout/default"/>
    <dgm:cxn modelId="{23F436D3-80C8-4CDE-8B5E-4C81E5134CC8}" srcId="{589864E3-FCA2-4B20-888E-178B02376A5F}" destId="{1CC92396-4692-4CAF-8F7F-3C7275C09DDA}" srcOrd="5" destOrd="0" parTransId="{B2F7173B-25E8-4F7D-AAFA-B5921535BD95}" sibTransId="{5B182753-8A9D-4679-9158-CA4700A9F413}"/>
    <dgm:cxn modelId="{A84732D4-5FC5-BE43-8B4B-9DAE6ED3E0A0}" type="presOf" srcId="{E7FBCF0C-9622-4219-821C-D5BD843910B1}" destId="{99554BB2-EFE2-5C40-BC2C-58C8BDC06484}" srcOrd="0" destOrd="0" presId="urn:microsoft.com/office/officeart/2005/8/layout/default"/>
    <dgm:cxn modelId="{D39E25E7-95DB-431C-B8D9-8028FB39EA88}" srcId="{589864E3-FCA2-4B20-888E-178B02376A5F}" destId="{4963C37D-5267-4C63-AF6E-2EF42503D47A}" srcOrd="3" destOrd="0" parTransId="{D642B69C-4C89-4479-86A2-991857793A15}" sibTransId="{21794DF2-6010-40BE-A828-44F82BC96243}"/>
    <dgm:cxn modelId="{323AECF2-87FA-4899-B8A7-494EA4848AAE}" srcId="{589864E3-FCA2-4B20-888E-178B02376A5F}" destId="{7DADF88A-160F-407B-858B-1642CEE129B8}" srcOrd="6" destOrd="0" parTransId="{76C8A90F-1F03-4608-BF23-3D310FE37E8B}" sibTransId="{B9EDD954-BB25-42E2-90F9-E296DD4CACD9}"/>
    <dgm:cxn modelId="{9D8510F8-4C45-7D4B-9127-8135CA53EF05}" type="presOf" srcId="{3D0A6494-3717-4C76-BFA9-BB380DD50D68}" destId="{7038B347-26F4-A446-9A3A-F7CFEDD80D42}" srcOrd="0" destOrd="0" presId="urn:microsoft.com/office/officeart/2005/8/layout/default"/>
    <dgm:cxn modelId="{9C480EFA-0F40-8A49-9A18-A94DFCD3045B}" type="presOf" srcId="{589864E3-FCA2-4B20-888E-178B02376A5F}" destId="{E3FE3461-9058-9848-8D86-81D6813251A0}" srcOrd="0" destOrd="0" presId="urn:microsoft.com/office/officeart/2005/8/layout/default"/>
    <dgm:cxn modelId="{657993FE-B81B-DF4A-9070-76051D256148}" type="presParOf" srcId="{E3FE3461-9058-9848-8D86-81D6813251A0}" destId="{E22B0440-52CF-3440-AB48-40589E4AD977}" srcOrd="0" destOrd="0" presId="urn:microsoft.com/office/officeart/2005/8/layout/default"/>
    <dgm:cxn modelId="{E48296A2-688E-3C40-BF44-6B959FCE3DE3}" type="presParOf" srcId="{E3FE3461-9058-9848-8D86-81D6813251A0}" destId="{C1E26F71-E03B-5444-A21E-D916F6454A95}" srcOrd="1" destOrd="0" presId="urn:microsoft.com/office/officeart/2005/8/layout/default"/>
    <dgm:cxn modelId="{6C5130D6-64F0-D749-8977-4A0E149EDBFA}" type="presParOf" srcId="{E3FE3461-9058-9848-8D86-81D6813251A0}" destId="{7038B347-26F4-A446-9A3A-F7CFEDD80D42}" srcOrd="2" destOrd="0" presId="urn:microsoft.com/office/officeart/2005/8/layout/default"/>
    <dgm:cxn modelId="{41CAF376-8617-DB4A-AB29-E0AA7E5CB068}" type="presParOf" srcId="{E3FE3461-9058-9848-8D86-81D6813251A0}" destId="{EE43F487-4AFC-2C43-85D8-2F00745ED669}" srcOrd="3" destOrd="0" presId="urn:microsoft.com/office/officeart/2005/8/layout/default"/>
    <dgm:cxn modelId="{77F20575-BA21-F341-BFED-636CB4B1C282}" type="presParOf" srcId="{E3FE3461-9058-9848-8D86-81D6813251A0}" destId="{9FB1FA2E-1423-8543-BC48-D00625A48571}" srcOrd="4" destOrd="0" presId="urn:microsoft.com/office/officeart/2005/8/layout/default"/>
    <dgm:cxn modelId="{7967A3A3-B01E-A842-ACCF-7F4CD331BCFB}" type="presParOf" srcId="{E3FE3461-9058-9848-8D86-81D6813251A0}" destId="{C82E425A-A6F3-E04C-B6C9-65DA98BB9F4C}" srcOrd="5" destOrd="0" presId="urn:microsoft.com/office/officeart/2005/8/layout/default"/>
    <dgm:cxn modelId="{F7BEC65B-69A4-A344-B720-B6B5EFAE1C37}" type="presParOf" srcId="{E3FE3461-9058-9848-8D86-81D6813251A0}" destId="{FCB6ED28-4826-F44B-8CEE-89390FE36DCC}" srcOrd="6" destOrd="0" presId="urn:microsoft.com/office/officeart/2005/8/layout/default"/>
    <dgm:cxn modelId="{83C1AA6F-7756-6D41-96B4-D4F07302BE7A}" type="presParOf" srcId="{E3FE3461-9058-9848-8D86-81D6813251A0}" destId="{7F35AF58-E1E4-3C46-B423-1747FFFF3FCB}" srcOrd="7" destOrd="0" presId="urn:microsoft.com/office/officeart/2005/8/layout/default"/>
    <dgm:cxn modelId="{07384751-97D3-2A42-A04F-013057866291}" type="presParOf" srcId="{E3FE3461-9058-9848-8D86-81D6813251A0}" destId="{99554BB2-EFE2-5C40-BC2C-58C8BDC06484}" srcOrd="8" destOrd="0" presId="urn:microsoft.com/office/officeart/2005/8/layout/default"/>
    <dgm:cxn modelId="{AFFD34EA-517A-C34A-9229-A71AAAAA1B25}" type="presParOf" srcId="{E3FE3461-9058-9848-8D86-81D6813251A0}" destId="{AA91B5AB-101C-DC44-89AF-B73ED602E062}" srcOrd="9" destOrd="0" presId="urn:microsoft.com/office/officeart/2005/8/layout/default"/>
    <dgm:cxn modelId="{0FDD1D2C-4689-AE47-98C6-4EFDBE802618}" type="presParOf" srcId="{E3FE3461-9058-9848-8D86-81D6813251A0}" destId="{EDDFD49C-F1FA-AC40-8391-8379191BA2E5}" srcOrd="10" destOrd="0" presId="urn:microsoft.com/office/officeart/2005/8/layout/default"/>
    <dgm:cxn modelId="{ED767504-6619-8443-A003-A0C9D77FEC3B}" type="presParOf" srcId="{E3FE3461-9058-9848-8D86-81D6813251A0}" destId="{570E7BB0-9CDA-834E-B76B-33D05FE41DF9}" srcOrd="11" destOrd="0" presId="urn:microsoft.com/office/officeart/2005/8/layout/default"/>
    <dgm:cxn modelId="{EFDAD430-0E04-2A41-813C-AEC4FD504FEF}" type="presParOf" srcId="{E3FE3461-9058-9848-8D86-81D6813251A0}" destId="{F5E57123-0FF5-5D40-8C3C-FCC345C7B96F}" srcOrd="12" destOrd="0" presId="urn:microsoft.com/office/officeart/2005/8/layout/default"/>
    <dgm:cxn modelId="{1EC3EC3A-BBAE-D94C-A365-748513708E52}" type="presParOf" srcId="{E3FE3461-9058-9848-8D86-81D6813251A0}" destId="{80F0D4D0-D926-0246-8C12-2C3BADFB8B24}" srcOrd="13" destOrd="0" presId="urn:microsoft.com/office/officeart/2005/8/layout/default"/>
    <dgm:cxn modelId="{0693F59F-251D-D446-91A7-BD174550DCC7}" type="presParOf" srcId="{E3FE3461-9058-9848-8D86-81D6813251A0}" destId="{081E0343-B306-A345-8BCF-C8F7840C4DD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45524D-30DB-084D-90D7-F41D0E6AFDF1}" type="doc">
      <dgm:prSet loTypeId="urn:microsoft.com/office/officeart/2005/8/layout/vList3" loCatId="" qsTypeId="urn:microsoft.com/office/officeart/2005/8/quickstyle/simple1" qsCatId="simple" csTypeId="urn:microsoft.com/office/officeart/2005/8/colors/accent1_2" csCatId="accent1" phldr="1"/>
      <dgm:spPr/>
    </dgm:pt>
    <dgm:pt modelId="{3CFB7CE7-0DFB-6349-8D63-49B5B9A73920}">
      <dgm:prSet phldrT="[Text]"/>
      <dgm:spPr/>
      <dgm:t>
        <a:bodyPr/>
        <a:lstStyle/>
        <a:p>
          <a:r>
            <a:rPr lang="en-GB" dirty="0"/>
            <a:t>A common, often disabling  condition</a:t>
          </a:r>
        </a:p>
      </dgm:t>
    </dgm:pt>
    <dgm:pt modelId="{3DF5651F-D342-3F44-BE63-5476E01ED42D}" type="parTrans" cxnId="{B556E67C-9ACD-6E42-9EA5-2A121B0C327E}">
      <dgm:prSet/>
      <dgm:spPr/>
      <dgm:t>
        <a:bodyPr/>
        <a:lstStyle/>
        <a:p>
          <a:endParaRPr lang="en-GB"/>
        </a:p>
      </dgm:t>
    </dgm:pt>
    <dgm:pt modelId="{A539990B-A013-124B-A391-AFD764D3EA68}" type="sibTrans" cxnId="{B556E67C-9ACD-6E42-9EA5-2A121B0C327E}">
      <dgm:prSet/>
      <dgm:spPr/>
      <dgm:t>
        <a:bodyPr/>
        <a:lstStyle/>
        <a:p>
          <a:endParaRPr lang="en-GB"/>
        </a:p>
      </dgm:t>
    </dgm:pt>
    <dgm:pt modelId="{FD4ABD0C-9A73-9241-9ACB-6D17047925EA}">
      <dgm:prSet/>
      <dgm:spPr/>
      <dgm:t>
        <a:bodyPr/>
        <a:lstStyle/>
        <a:p>
          <a:r>
            <a:rPr lang="en-GB" dirty="0"/>
            <a:t>6% of neurology clinic consultations</a:t>
          </a:r>
        </a:p>
      </dgm:t>
    </dgm:pt>
    <dgm:pt modelId="{4BA9E7DD-2E2B-8B46-9E2F-0BC4B4D0A7DE}" type="parTrans" cxnId="{43B17230-F814-A64C-A2B3-A8303CC864FC}">
      <dgm:prSet/>
      <dgm:spPr/>
      <dgm:t>
        <a:bodyPr/>
        <a:lstStyle/>
        <a:p>
          <a:endParaRPr lang="en-GB"/>
        </a:p>
      </dgm:t>
    </dgm:pt>
    <dgm:pt modelId="{AA394132-4FF5-354D-A9AA-A37E86F2E403}" type="sibTrans" cxnId="{43B17230-F814-A64C-A2B3-A8303CC864FC}">
      <dgm:prSet/>
      <dgm:spPr/>
      <dgm:t>
        <a:bodyPr/>
        <a:lstStyle/>
        <a:p>
          <a:endParaRPr lang="en-GB"/>
        </a:p>
      </dgm:t>
    </dgm:pt>
    <dgm:pt modelId="{5502AB03-9B22-EE44-BEAA-25D016A26AD4}">
      <dgm:prSet/>
      <dgm:spPr/>
      <dgm:t>
        <a:bodyPr/>
        <a:lstStyle/>
        <a:p>
          <a:r>
            <a:rPr lang="en-GB" b="0" i="0" dirty="0">
              <a:solidFill>
                <a:schemeClr val="bg1"/>
              </a:solidFill>
              <a:effectLst/>
              <a:latin typeface="+mn-lt"/>
              <a:ea typeface="+mn-ea"/>
              <a:cs typeface="+mn-cs"/>
            </a:rPr>
            <a:t>30%  of neurology clinic patients have symptoms described as partially or not at all explained by disease</a:t>
          </a:r>
          <a:endParaRPr lang="en-GB" dirty="0">
            <a:solidFill>
              <a:schemeClr val="bg1"/>
            </a:solidFill>
          </a:endParaRPr>
        </a:p>
      </dgm:t>
    </dgm:pt>
    <dgm:pt modelId="{C59028C0-1E22-AA4E-8DE0-C5B502EF1BAB}" type="parTrans" cxnId="{640A78D7-5620-1249-9F33-23F67569F1D3}">
      <dgm:prSet/>
      <dgm:spPr/>
      <dgm:t>
        <a:bodyPr/>
        <a:lstStyle/>
        <a:p>
          <a:endParaRPr lang="en-GB"/>
        </a:p>
      </dgm:t>
    </dgm:pt>
    <dgm:pt modelId="{A4F81933-AD50-F941-A67B-F1E76F40A954}" type="sibTrans" cxnId="{640A78D7-5620-1249-9F33-23F67569F1D3}">
      <dgm:prSet/>
      <dgm:spPr/>
      <dgm:t>
        <a:bodyPr/>
        <a:lstStyle/>
        <a:p>
          <a:endParaRPr lang="en-GB"/>
        </a:p>
      </dgm:t>
    </dgm:pt>
    <dgm:pt modelId="{2F42D874-0C08-6B4B-9DE8-47409A8B6422}" type="pres">
      <dgm:prSet presAssocID="{9745524D-30DB-084D-90D7-F41D0E6AFDF1}" presName="linearFlow" presStyleCnt="0">
        <dgm:presLayoutVars>
          <dgm:dir/>
          <dgm:resizeHandles val="exact"/>
        </dgm:presLayoutVars>
      </dgm:prSet>
      <dgm:spPr/>
    </dgm:pt>
    <dgm:pt modelId="{146555B7-09F6-D346-8CAA-0E1738A5E9EA}" type="pres">
      <dgm:prSet presAssocID="{3CFB7CE7-0DFB-6349-8D63-49B5B9A73920}" presName="composite" presStyleCnt="0"/>
      <dgm:spPr/>
    </dgm:pt>
    <dgm:pt modelId="{045A40C7-38B8-204E-B3F6-293CBCC3E87F}" type="pres">
      <dgm:prSet presAssocID="{3CFB7CE7-0DFB-6349-8D63-49B5B9A73920}" presName="imgShp" presStyleLbl="fgImgPlace1" presStyleIdx="0" presStyleCnt="1"/>
      <dgm:spPr>
        <a:blipFill>
          <a:blip xmlns:r="http://schemas.openxmlformats.org/officeDocument/2006/relationships" r:embed="rId1"/>
          <a:srcRect/>
          <a:stretch>
            <a:fillRect/>
          </a:stretch>
        </a:blipFill>
      </dgm:spPr>
      <dgm:extLst>
        <a:ext uri="{E40237B7-FDA0-4F09-8148-C483321AD2D9}">
          <dgm14:cNvPr xmlns:dgm14="http://schemas.microsoft.com/office/drawing/2010/diagram" id="0" name="" descr="Bar diagram isolated graphic illustration | Free vector - 429449"/>
        </a:ext>
      </dgm:extLst>
    </dgm:pt>
    <dgm:pt modelId="{E64D3E6E-B142-4F4A-B4C3-B13C71F2B3EA}" type="pres">
      <dgm:prSet presAssocID="{3CFB7CE7-0DFB-6349-8D63-49B5B9A73920}" presName="txShp" presStyleLbl="node1" presStyleIdx="0" presStyleCnt="1" custLinFactNeighborX="500" custLinFactNeighborY="-148">
        <dgm:presLayoutVars>
          <dgm:bulletEnabled val="1"/>
        </dgm:presLayoutVars>
      </dgm:prSet>
      <dgm:spPr/>
    </dgm:pt>
  </dgm:ptLst>
  <dgm:cxnLst>
    <dgm:cxn modelId="{43B17230-F814-A64C-A2B3-A8303CC864FC}" srcId="{3CFB7CE7-0DFB-6349-8D63-49B5B9A73920}" destId="{FD4ABD0C-9A73-9241-9ACB-6D17047925EA}" srcOrd="0" destOrd="0" parTransId="{4BA9E7DD-2E2B-8B46-9E2F-0BC4B4D0A7DE}" sibTransId="{AA394132-4FF5-354D-A9AA-A37E86F2E403}"/>
    <dgm:cxn modelId="{391BF078-DE11-264A-98FC-820AEF62F39D}" type="presOf" srcId="{FD4ABD0C-9A73-9241-9ACB-6D17047925EA}" destId="{E64D3E6E-B142-4F4A-B4C3-B13C71F2B3EA}" srcOrd="0" destOrd="1" presId="urn:microsoft.com/office/officeart/2005/8/layout/vList3"/>
    <dgm:cxn modelId="{B556E67C-9ACD-6E42-9EA5-2A121B0C327E}" srcId="{9745524D-30DB-084D-90D7-F41D0E6AFDF1}" destId="{3CFB7CE7-0DFB-6349-8D63-49B5B9A73920}" srcOrd="0" destOrd="0" parTransId="{3DF5651F-D342-3F44-BE63-5476E01ED42D}" sibTransId="{A539990B-A013-124B-A391-AFD764D3EA68}"/>
    <dgm:cxn modelId="{015F2B7D-F4DA-B64F-95E2-B5672F030216}" type="presOf" srcId="{5502AB03-9B22-EE44-BEAA-25D016A26AD4}" destId="{E64D3E6E-B142-4F4A-B4C3-B13C71F2B3EA}" srcOrd="0" destOrd="2" presId="urn:microsoft.com/office/officeart/2005/8/layout/vList3"/>
    <dgm:cxn modelId="{CEA6EB96-B2C9-724E-BDB1-3BD8C8291441}" type="presOf" srcId="{3CFB7CE7-0DFB-6349-8D63-49B5B9A73920}" destId="{E64D3E6E-B142-4F4A-B4C3-B13C71F2B3EA}" srcOrd="0" destOrd="0" presId="urn:microsoft.com/office/officeart/2005/8/layout/vList3"/>
    <dgm:cxn modelId="{614CE1BC-D152-5348-84A6-CDEEEFE2216A}" type="presOf" srcId="{9745524D-30DB-084D-90D7-F41D0E6AFDF1}" destId="{2F42D874-0C08-6B4B-9DE8-47409A8B6422}" srcOrd="0" destOrd="0" presId="urn:microsoft.com/office/officeart/2005/8/layout/vList3"/>
    <dgm:cxn modelId="{640A78D7-5620-1249-9F33-23F67569F1D3}" srcId="{3CFB7CE7-0DFB-6349-8D63-49B5B9A73920}" destId="{5502AB03-9B22-EE44-BEAA-25D016A26AD4}" srcOrd="1" destOrd="0" parTransId="{C59028C0-1E22-AA4E-8DE0-C5B502EF1BAB}" sibTransId="{A4F81933-AD50-F941-A67B-F1E76F40A954}"/>
    <dgm:cxn modelId="{01238D7E-D2E5-3F4F-9DBB-F9895C05445C}" type="presParOf" srcId="{2F42D874-0C08-6B4B-9DE8-47409A8B6422}" destId="{146555B7-09F6-D346-8CAA-0E1738A5E9EA}" srcOrd="0" destOrd="0" presId="urn:microsoft.com/office/officeart/2005/8/layout/vList3"/>
    <dgm:cxn modelId="{05258C1E-D958-864D-AA03-DCCDC2D3FD05}" type="presParOf" srcId="{146555B7-09F6-D346-8CAA-0E1738A5E9EA}" destId="{045A40C7-38B8-204E-B3F6-293CBCC3E87F}" srcOrd="0" destOrd="0" presId="urn:microsoft.com/office/officeart/2005/8/layout/vList3"/>
    <dgm:cxn modelId="{9234B4BD-9A3D-954B-A595-7B3346E1FA66}" type="presParOf" srcId="{146555B7-09F6-D346-8CAA-0E1738A5E9EA}" destId="{E64D3E6E-B142-4F4A-B4C3-B13C71F2B3E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45524D-30DB-084D-90D7-F41D0E6AFDF1}" type="doc">
      <dgm:prSet loTypeId="urn:microsoft.com/office/officeart/2005/8/layout/vList3" loCatId="" qsTypeId="urn:microsoft.com/office/officeart/2005/8/quickstyle/simple1" qsCatId="simple" csTypeId="urn:microsoft.com/office/officeart/2005/8/colors/accent1_2" csCatId="accent1" phldr="1"/>
      <dgm:spPr/>
    </dgm:pt>
    <dgm:pt modelId="{3CFB7CE7-0DFB-6349-8D63-49B5B9A73920}">
      <dgm:prSet phldrT="[Text]"/>
      <dgm:spPr/>
      <dgm:t>
        <a:bodyPr/>
        <a:lstStyle/>
        <a:p>
          <a:r>
            <a:rPr lang="en-GB" dirty="0"/>
            <a:t>A common, often disabling  condition</a:t>
          </a:r>
        </a:p>
      </dgm:t>
    </dgm:pt>
    <dgm:pt modelId="{3DF5651F-D342-3F44-BE63-5476E01ED42D}" type="parTrans" cxnId="{B556E67C-9ACD-6E42-9EA5-2A121B0C327E}">
      <dgm:prSet/>
      <dgm:spPr/>
      <dgm:t>
        <a:bodyPr/>
        <a:lstStyle/>
        <a:p>
          <a:endParaRPr lang="en-GB"/>
        </a:p>
      </dgm:t>
    </dgm:pt>
    <dgm:pt modelId="{A539990B-A013-124B-A391-AFD764D3EA68}" type="sibTrans" cxnId="{B556E67C-9ACD-6E42-9EA5-2A121B0C327E}">
      <dgm:prSet/>
      <dgm:spPr/>
      <dgm:t>
        <a:bodyPr/>
        <a:lstStyle/>
        <a:p>
          <a:endParaRPr lang="en-GB"/>
        </a:p>
      </dgm:t>
    </dgm:pt>
    <dgm:pt modelId="{3F995068-5174-8B44-A8B2-981EDF8A389E}">
      <dgm:prSet phldrT="[Text]"/>
      <dgm:spPr/>
      <dgm:t>
        <a:bodyPr/>
        <a:lstStyle/>
        <a:p>
          <a:pPr algn="l"/>
          <a:r>
            <a:rPr lang="en-GB" dirty="0"/>
            <a:t>A brain network disorder causing neurological symptoms not directly associated with </a:t>
          </a:r>
          <a:r>
            <a:rPr lang="en-GB" i="1" dirty="0"/>
            <a:t>structural</a:t>
          </a:r>
          <a:r>
            <a:rPr lang="en-GB" dirty="0"/>
            <a:t> damage to the brain or nervous system. Analogous to a software problem on a computer. </a:t>
          </a:r>
        </a:p>
      </dgm:t>
    </dgm:pt>
    <dgm:pt modelId="{62F673B5-2C9B-C943-8C5E-6E716EEA6EB7}" type="parTrans" cxnId="{1722122F-6C53-4640-B6C0-2C13BCD6784C}">
      <dgm:prSet/>
      <dgm:spPr/>
      <dgm:t>
        <a:bodyPr/>
        <a:lstStyle/>
        <a:p>
          <a:endParaRPr lang="en-GB"/>
        </a:p>
      </dgm:t>
    </dgm:pt>
    <dgm:pt modelId="{CBA0C430-51BF-0C4B-A02B-7A37A45CE003}" type="sibTrans" cxnId="{1722122F-6C53-4640-B6C0-2C13BCD6784C}">
      <dgm:prSet/>
      <dgm:spPr/>
      <dgm:t>
        <a:bodyPr/>
        <a:lstStyle/>
        <a:p>
          <a:endParaRPr lang="en-GB"/>
        </a:p>
      </dgm:t>
    </dgm:pt>
    <dgm:pt modelId="{937B5F58-9E25-C54D-AD7F-EE1DE633911F}">
      <dgm:prSet phldrT="[Text]"/>
      <dgm:spPr/>
      <dgm:t>
        <a:bodyPr/>
        <a:lstStyle/>
        <a:p>
          <a:pPr algn="l"/>
          <a:r>
            <a:rPr lang="en-GB" dirty="0"/>
            <a:t>Diagnosed based on positive functional signs (history and examination) </a:t>
          </a:r>
        </a:p>
        <a:p>
          <a:pPr algn="l"/>
          <a:r>
            <a:rPr lang="en-GB" dirty="0"/>
            <a:t>Not a diagnosis of exclusion</a:t>
          </a:r>
        </a:p>
      </dgm:t>
    </dgm:pt>
    <dgm:pt modelId="{AF9F6254-E22A-EC45-ADC6-DEA9251F684F}" type="parTrans" cxnId="{F10D5BB5-0492-8B44-81B4-ECF42882EBA8}">
      <dgm:prSet/>
      <dgm:spPr/>
      <dgm:t>
        <a:bodyPr/>
        <a:lstStyle/>
        <a:p>
          <a:endParaRPr lang="en-GB"/>
        </a:p>
      </dgm:t>
    </dgm:pt>
    <dgm:pt modelId="{E60D5F1A-F811-1C4F-AD2A-36CD10BF270E}" type="sibTrans" cxnId="{F10D5BB5-0492-8B44-81B4-ECF42882EBA8}">
      <dgm:prSet/>
      <dgm:spPr/>
      <dgm:t>
        <a:bodyPr/>
        <a:lstStyle/>
        <a:p>
          <a:endParaRPr lang="en-GB"/>
        </a:p>
      </dgm:t>
    </dgm:pt>
    <dgm:pt modelId="{FD4ABD0C-9A73-9241-9ACB-6D17047925EA}">
      <dgm:prSet/>
      <dgm:spPr/>
      <dgm:t>
        <a:bodyPr/>
        <a:lstStyle/>
        <a:p>
          <a:r>
            <a:rPr lang="en-GB" dirty="0"/>
            <a:t>6% of neurology clinic consultations</a:t>
          </a:r>
        </a:p>
      </dgm:t>
    </dgm:pt>
    <dgm:pt modelId="{4BA9E7DD-2E2B-8B46-9E2F-0BC4B4D0A7DE}" type="parTrans" cxnId="{43B17230-F814-A64C-A2B3-A8303CC864FC}">
      <dgm:prSet/>
      <dgm:spPr/>
      <dgm:t>
        <a:bodyPr/>
        <a:lstStyle/>
        <a:p>
          <a:endParaRPr lang="en-GB"/>
        </a:p>
      </dgm:t>
    </dgm:pt>
    <dgm:pt modelId="{AA394132-4FF5-354D-A9AA-A37E86F2E403}" type="sibTrans" cxnId="{43B17230-F814-A64C-A2B3-A8303CC864FC}">
      <dgm:prSet/>
      <dgm:spPr/>
      <dgm:t>
        <a:bodyPr/>
        <a:lstStyle/>
        <a:p>
          <a:endParaRPr lang="en-GB"/>
        </a:p>
      </dgm:t>
    </dgm:pt>
    <dgm:pt modelId="{5502AB03-9B22-EE44-BEAA-25D016A26AD4}">
      <dgm:prSet/>
      <dgm:spPr/>
      <dgm:t>
        <a:bodyPr/>
        <a:lstStyle/>
        <a:p>
          <a:r>
            <a:rPr lang="en-GB" b="0" i="0" dirty="0">
              <a:solidFill>
                <a:schemeClr val="bg1"/>
              </a:solidFill>
              <a:effectLst/>
              <a:latin typeface="+mn-lt"/>
              <a:ea typeface="+mn-ea"/>
              <a:cs typeface="+mn-cs"/>
            </a:rPr>
            <a:t>30%  of neurology clinic patients have symptoms described as partially or not at all explained by disease</a:t>
          </a:r>
          <a:endParaRPr lang="en-GB" dirty="0">
            <a:solidFill>
              <a:schemeClr val="bg1"/>
            </a:solidFill>
          </a:endParaRPr>
        </a:p>
      </dgm:t>
    </dgm:pt>
    <dgm:pt modelId="{C59028C0-1E22-AA4E-8DE0-C5B502EF1BAB}" type="parTrans" cxnId="{640A78D7-5620-1249-9F33-23F67569F1D3}">
      <dgm:prSet/>
      <dgm:spPr/>
      <dgm:t>
        <a:bodyPr/>
        <a:lstStyle/>
        <a:p>
          <a:endParaRPr lang="en-GB"/>
        </a:p>
      </dgm:t>
    </dgm:pt>
    <dgm:pt modelId="{A4F81933-AD50-F941-A67B-F1E76F40A954}" type="sibTrans" cxnId="{640A78D7-5620-1249-9F33-23F67569F1D3}">
      <dgm:prSet/>
      <dgm:spPr/>
      <dgm:t>
        <a:bodyPr/>
        <a:lstStyle/>
        <a:p>
          <a:endParaRPr lang="en-GB"/>
        </a:p>
      </dgm:t>
    </dgm:pt>
    <dgm:pt modelId="{2F42D874-0C08-6B4B-9DE8-47409A8B6422}" type="pres">
      <dgm:prSet presAssocID="{9745524D-30DB-084D-90D7-F41D0E6AFDF1}" presName="linearFlow" presStyleCnt="0">
        <dgm:presLayoutVars>
          <dgm:dir/>
          <dgm:resizeHandles val="exact"/>
        </dgm:presLayoutVars>
      </dgm:prSet>
      <dgm:spPr/>
    </dgm:pt>
    <dgm:pt modelId="{146555B7-09F6-D346-8CAA-0E1738A5E9EA}" type="pres">
      <dgm:prSet presAssocID="{3CFB7CE7-0DFB-6349-8D63-49B5B9A73920}" presName="composite" presStyleCnt="0"/>
      <dgm:spPr/>
    </dgm:pt>
    <dgm:pt modelId="{045A40C7-38B8-204E-B3F6-293CBCC3E87F}" type="pres">
      <dgm:prSet presAssocID="{3CFB7CE7-0DFB-6349-8D63-49B5B9A73920}" presName="imgShp" presStyleLbl="fgImgPlace1" presStyleIdx="0" presStyleCnt="3"/>
      <dgm:spPr>
        <a:blipFill>
          <a:blip xmlns:r="http://schemas.openxmlformats.org/officeDocument/2006/relationships" r:embed="rId1"/>
          <a:srcRect/>
          <a:stretch>
            <a:fillRect/>
          </a:stretch>
        </a:blipFill>
      </dgm:spPr>
      <dgm:extLst>
        <a:ext uri="{E40237B7-FDA0-4F09-8148-C483321AD2D9}">
          <dgm14:cNvPr xmlns:dgm14="http://schemas.microsoft.com/office/drawing/2010/diagram" id="0" name="" descr="Bar diagram isolated graphic illustration | Free vector - 429449"/>
        </a:ext>
      </dgm:extLst>
    </dgm:pt>
    <dgm:pt modelId="{E64D3E6E-B142-4F4A-B4C3-B13C71F2B3EA}" type="pres">
      <dgm:prSet presAssocID="{3CFB7CE7-0DFB-6349-8D63-49B5B9A73920}" presName="txShp" presStyleLbl="node1" presStyleIdx="0" presStyleCnt="3" custLinFactNeighborX="500" custLinFactNeighborY="-148">
        <dgm:presLayoutVars>
          <dgm:bulletEnabled val="1"/>
        </dgm:presLayoutVars>
      </dgm:prSet>
      <dgm:spPr/>
    </dgm:pt>
    <dgm:pt modelId="{7CD8686B-2642-164A-8123-9D0BFC686381}" type="pres">
      <dgm:prSet presAssocID="{A539990B-A013-124B-A391-AFD764D3EA68}" presName="spacing" presStyleCnt="0"/>
      <dgm:spPr/>
    </dgm:pt>
    <dgm:pt modelId="{1326A48D-0E00-2344-B49D-74D09FDBF3E8}" type="pres">
      <dgm:prSet presAssocID="{3F995068-5174-8B44-A8B2-981EDF8A389E}" presName="composite" presStyleCnt="0"/>
      <dgm:spPr/>
    </dgm:pt>
    <dgm:pt modelId="{DDF98A39-63B0-E24B-865D-F5EDBF0B4658}" type="pres">
      <dgm:prSet presAssocID="{3F995068-5174-8B44-A8B2-981EDF8A389E}" presName="imgShp" presStyleLbl="fgImgPlace1" presStyleIdx="1" presStyleCnt="3"/>
      <dgm:spPr>
        <a:blipFill>
          <a:blip xmlns:r="http://schemas.openxmlformats.org/officeDocument/2006/relationships" r:embed="rId2"/>
          <a:srcRect/>
          <a:stretch>
            <a:fillRect/>
          </a:stretch>
        </a:blipFill>
      </dgm:spPr>
      <dgm:extLst>
        <a:ext uri="{E40237B7-FDA0-4F09-8148-C483321AD2D9}">
          <dgm14:cNvPr xmlns:dgm14="http://schemas.microsoft.com/office/drawing/2010/diagram" id="0" name="" descr="The 2026 Airbnb SEO Algorithm: How Experience Drives Ranking"/>
        </a:ext>
      </dgm:extLst>
    </dgm:pt>
    <dgm:pt modelId="{880711F6-2744-E347-87A3-982390E30405}" type="pres">
      <dgm:prSet presAssocID="{3F995068-5174-8B44-A8B2-981EDF8A389E}" presName="txShp" presStyleLbl="node1" presStyleIdx="1" presStyleCnt="3">
        <dgm:presLayoutVars>
          <dgm:bulletEnabled val="1"/>
        </dgm:presLayoutVars>
      </dgm:prSet>
      <dgm:spPr/>
    </dgm:pt>
    <dgm:pt modelId="{D8643F27-CB26-2540-B59F-E4416C4CB10B}" type="pres">
      <dgm:prSet presAssocID="{CBA0C430-51BF-0C4B-A02B-7A37A45CE003}" presName="spacing" presStyleCnt="0"/>
      <dgm:spPr/>
    </dgm:pt>
    <dgm:pt modelId="{AF0DA62F-7EB5-6749-95D8-960F7158FC5D}" type="pres">
      <dgm:prSet presAssocID="{937B5F58-9E25-C54D-AD7F-EE1DE633911F}" presName="composite" presStyleCnt="0"/>
      <dgm:spPr/>
    </dgm:pt>
    <dgm:pt modelId="{E5F9677F-FCA0-6245-9B20-DB1886DBB54F}" type="pres">
      <dgm:prSet presAssocID="{937B5F58-9E25-C54D-AD7F-EE1DE633911F}" presName="imgShp" presStyleLbl="fgImgPlace1" presStyleIdx="2" presStyleCnt="3"/>
      <dgm:spPr>
        <a:blipFill>
          <a:blip xmlns:r="http://schemas.openxmlformats.org/officeDocument/2006/relationships" r:embed="rId3"/>
          <a:srcRect/>
          <a:stretch>
            <a:fillRect l="-17000" r="-17000"/>
          </a:stretch>
        </a:blipFill>
      </dgm:spPr>
      <dgm:extLst>
        <a:ext uri="{E40237B7-FDA0-4F09-8148-C483321AD2D9}">
          <dgm14:cNvPr xmlns:dgm14="http://schemas.microsoft.com/office/drawing/2010/diagram" id="0" name="" descr="Neurological examination - wikidoc"/>
        </a:ext>
      </dgm:extLst>
    </dgm:pt>
    <dgm:pt modelId="{D20BCF24-3DEB-BB42-959D-BCE5114F9584}" type="pres">
      <dgm:prSet presAssocID="{937B5F58-9E25-C54D-AD7F-EE1DE633911F}" presName="txShp" presStyleLbl="node1" presStyleIdx="2" presStyleCnt="3">
        <dgm:presLayoutVars>
          <dgm:bulletEnabled val="1"/>
        </dgm:presLayoutVars>
      </dgm:prSet>
      <dgm:spPr/>
    </dgm:pt>
  </dgm:ptLst>
  <dgm:cxnLst>
    <dgm:cxn modelId="{D3BFFA15-81DF-504A-AC90-351540F56C94}" type="presOf" srcId="{3F995068-5174-8B44-A8B2-981EDF8A389E}" destId="{880711F6-2744-E347-87A3-982390E30405}" srcOrd="0" destOrd="0" presId="urn:microsoft.com/office/officeart/2005/8/layout/vList3"/>
    <dgm:cxn modelId="{1722122F-6C53-4640-B6C0-2C13BCD6784C}" srcId="{9745524D-30DB-084D-90D7-F41D0E6AFDF1}" destId="{3F995068-5174-8B44-A8B2-981EDF8A389E}" srcOrd="1" destOrd="0" parTransId="{62F673B5-2C9B-C943-8C5E-6E716EEA6EB7}" sibTransId="{CBA0C430-51BF-0C4B-A02B-7A37A45CE003}"/>
    <dgm:cxn modelId="{43B17230-F814-A64C-A2B3-A8303CC864FC}" srcId="{3CFB7CE7-0DFB-6349-8D63-49B5B9A73920}" destId="{FD4ABD0C-9A73-9241-9ACB-6D17047925EA}" srcOrd="0" destOrd="0" parTransId="{4BA9E7DD-2E2B-8B46-9E2F-0BC4B4D0A7DE}" sibTransId="{AA394132-4FF5-354D-A9AA-A37E86F2E403}"/>
    <dgm:cxn modelId="{391BF078-DE11-264A-98FC-820AEF62F39D}" type="presOf" srcId="{FD4ABD0C-9A73-9241-9ACB-6D17047925EA}" destId="{E64D3E6E-B142-4F4A-B4C3-B13C71F2B3EA}" srcOrd="0" destOrd="1" presId="urn:microsoft.com/office/officeart/2005/8/layout/vList3"/>
    <dgm:cxn modelId="{B556E67C-9ACD-6E42-9EA5-2A121B0C327E}" srcId="{9745524D-30DB-084D-90D7-F41D0E6AFDF1}" destId="{3CFB7CE7-0DFB-6349-8D63-49B5B9A73920}" srcOrd="0" destOrd="0" parTransId="{3DF5651F-D342-3F44-BE63-5476E01ED42D}" sibTransId="{A539990B-A013-124B-A391-AFD764D3EA68}"/>
    <dgm:cxn modelId="{015F2B7D-F4DA-B64F-95E2-B5672F030216}" type="presOf" srcId="{5502AB03-9B22-EE44-BEAA-25D016A26AD4}" destId="{E64D3E6E-B142-4F4A-B4C3-B13C71F2B3EA}" srcOrd="0" destOrd="2" presId="urn:microsoft.com/office/officeart/2005/8/layout/vList3"/>
    <dgm:cxn modelId="{CEA6EB96-B2C9-724E-BDB1-3BD8C8291441}" type="presOf" srcId="{3CFB7CE7-0DFB-6349-8D63-49B5B9A73920}" destId="{E64D3E6E-B142-4F4A-B4C3-B13C71F2B3EA}" srcOrd="0" destOrd="0" presId="urn:microsoft.com/office/officeart/2005/8/layout/vList3"/>
    <dgm:cxn modelId="{F10D5BB5-0492-8B44-81B4-ECF42882EBA8}" srcId="{9745524D-30DB-084D-90D7-F41D0E6AFDF1}" destId="{937B5F58-9E25-C54D-AD7F-EE1DE633911F}" srcOrd="2" destOrd="0" parTransId="{AF9F6254-E22A-EC45-ADC6-DEA9251F684F}" sibTransId="{E60D5F1A-F811-1C4F-AD2A-36CD10BF270E}"/>
    <dgm:cxn modelId="{614CE1BC-D152-5348-84A6-CDEEEFE2216A}" type="presOf" srcId="{9745524D-30DB-084D-90D7-F41D0E6AFDF1}" destId="{2F42D874-0C08-6B4B-9DE8-47409A8B6422}" srcOrd="0" destOrd="0" presId="urn:microsoft.com/office/officeart/2005/8/layout/vList3"/>
    <dgm:cxn modelId="{640A78D7-5620-1249-9F33-23F67569F1D3}" srcId="{3CFB7CE7-0DFB-6349-8D63-49B5B9A73920}" destId="{5502AB03-9B22-EE44-BEAA-25D016A26AD4}" srcOrd="1" destOrd="0" parTransId="{C59028C0-1E22-AA4E-8DE0-C5B502EF1BAB}" sibTransId="{A4F81933-AD50-F941-A67B-F1E76F40A954}"/>
    <dgm:cxn modelId="{43A750E8-DEA9-DA42-A2C9-A5768239C9B5}" type="presOf" srcId="{937B5F58-9E25-C54D-AD7F-EE1DE633911F}" destId="{D20BCF24-3DEB-BB42-959D-BCE5114F9584}" srcOrd="0" destOrd="0" presId="urn:microsoft.com/office/officeart/2005/8/layout/vList3"/>
    <dgm:cxn modelId="{01238D7E-D2E5-3F4F-9DBB-F9895C05445C}" type="presParOf" srcId="{2F42D874-0C08-6B4B-9DE8-47409A8B6422}" destId="{146555B7-09F6-D346-8CAA-0E1738A5E9EA}" srcOrd="0" destOrd="0" presId="urn:microsoft.com/office/officeart/2005/8/layout/vList3"/>
    <dgm:cxn modelId="{05258C1E-D958-864D-AA03-DCCDC2D3FD05}" type="presParOf" srcId="{146555B7-09F6-D346-8CAA-0E1738A5E9EA}" destId="{045A40C7-38B8-204E-B3F6-293CBCC3E87F}" srcOrd="0" destOrd="0" presId="urn:microsoft.com/office/officeart/2005/8/layout/vList3"/>
    <dgm:cxn modelId="{9234B4BD-9A3D-954B-A595-7B3346E1FA66}" type="presParOf" srcId="{146555B7-09F6-D346-8CAA-0E1738A5E9EA}" destId="{E64D3E6E-B142-4F4A-B4C3-B13C71F2B3EA}" srcOrd="1" destOrd="0" presId="urn:microsoft.com/office/officeart/2005/8/layout/vList3"/>
    <dgm:cxn modelId="{38A1F149-1FED-2149-941A-F9C747F5C87C}" type="presParOf" srcId="{2F42D874-0C08-6B4B-9DE8-47409A8B6422}" destId="{7CD8686B-2642-164A-8123-9D0BFC686381}" srcOrd="1" destOrd="0" presId="urn:microsoft.com/office/officeart/2005/8/layout/vList3"/>
    <dgm:cxn modelId="{79373358-CFEF-6D44-83AB-45DC3F166D9B}" type="presParOf" srcId="{2F42D874-0C08-6B4B-9DE8-47409A8B6422}" destId="{1326A48D-0E00-2344-B49D-74D09FDBF3E8}" srcOrd="2" destOrd="0" presId="urn:microsoft.com/office/officeart/2005/8/layout/vList3"/>
    <dgm:cxn modelId="{461EDAF4-D031-E646-8C54-9B14E36E761E}" type="presParOf" srcId="{1326A48D-0E00-2344-B49D-74D09FDBF3E8}" destId="{DDF98A39-63B0-E24B-865D-F5EDBF0B4658}" srcOrd="0" destOrd="0" presId="urn:microsoft.com/office/officeart/2005/8/layout/vList3"/>
    <dgm:cxn modelId="{13215831-F2F8-BA49-9E61-84EB198BA4AB}" type="presParOf" srcId="{1326A48D-0E00-2344-B49D-74D09FDBF3E8}" destId="{880711F6-2744-E347-87A3-982390E30405}" srcOrd="1" destOrd="0" presId="urn:microsoft.com/office/officeart/2005/8/layout/vList3"/>
    <dgm:cxn modelId="{2E65C4CA-45AA-6A4C-853B-F6BDF58152F2}" type="presParOf" srcId="{2F42D874-0C08-6B4B-9DE8-47409A8B6422}" destId="{D8643F27-CB26-2540-B59F-E4416C4CB10B}" srcOrd="3" destOrd="0" presId="urn:microsoft.com/office/officeart/2005/8/layout/vList3"/>
    <dgm:cxn modelId="{4F18C3EB-8A81-1B44-A969-777BA4719F20}" type="presParOf" srcId="{2F42D874-0C08-6B4B-9DE8-47409A8B6422}" destId="{AF0DA62F-7EB5-6749-95D8-960F7158FC5D}" srcOrd="4" destOrd="0" presId="urn:microsoft.com/office/officeart/2005/8/layout/vList3"/>
    <dgm:cxn modelId="{29401C02-8FEA-A54A-AD87-9F88DB43CF45}" type="presParOf" srcId="{AF0DA62F-7EB5-6749-95D8-960F7158FC5D}" destId="{E5F9677F-FCA0-6245-9B20-DB1886DBB54F}" srcOrd="0" destOrd="0" presId="urn:microsoft.com/office/officeart/2005/8/layout/vList3"/>
    <dgm:cxn modelId="{7149F741-3457-3C48-B6B3-828FAE2971D6}" type="presParOf" srcId="{AF0DA62F-7EB5-6749-95D8-960F7158FC5D}" destId="{D20BCF24-3DEB-BB42-959D-BCE5114F958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5EAB04-17A5-1F44-B2FC-8160D2691E25}" type="doc">
      <dgm:prSet loTypeId="urn:microsoft.com/office/officeart/2005/8/layout/equation2" loCatId="" qsTypeId="urn:microsoft.com/office/officeart/2005/8/quickstyle/simple1" qsCatId="simple" csTypeId="urn:microsoft.com/office/officeart/2005/8/colors/accent1_2" csCatId="accent1" phldr="1"/>
      <dgm:spPr/>
      <dgm:t>
        <a:bodyPr/>
        <a:lstStyle/>
        <a:p>
          <a:endParaRPr lang="en-GB"/>
        </a:p>
      </dgm:t>
    </dgm:pt>
    <dgm:pt modelId="{9E03242B-287E-424A-B815-D0235EA15B1F}">
      <dgm:prSet phldrT="[Text]"/>
      <dgm:spPr/>
      <dgm:t>
        <a:bodyPr/>
        <a:lstStyle/>
        <a:p>
          <a:r>
            <a:rPr lang="en-GB" dirty="0"/>
            <a:t>Neurology</a:t>
          </a:r>
        </a:p>
      </dgm:t>
    </dgm:pt>
    <dgm:pt modelId="{86C6902F-85D5-D54C-A929-0101E1FBC95F}" type="parTrans" cxnId="{379931DB-5DE1-4B4F-9711-95FD7F914F4E}">
      <dgm:prSet/>
      <dgm:spPr/>
      <dgm:t>
        <a:bodyPr/>
        <a:lstStyle/>
        <a:p>
          <a:endParaRPr lang="en-GB"/>
        </a:p>
      </dgm:t>
    </dgm:pt>
    <dgm:pt modelId="{EA7E07AA-3FF9-2140-AD70-51FAF43D933B}" type="sibTrans" cxnId="{379931DB-5DE1-4B4F-9711-95FD7F914F4E}">
      <dgm:prSet/>
      <dgm:spPr/>
      <dgm:t>
        <a:bodyPr/>
        <a:lstStyle/>
        <a:p>
          <a:endParaRPr lang="en-GB"/>
        </a:p>
      </dgm:t>
    </dgm:pt>
    <dgm:pt modelId="{F2ED7BB3-ED4A-A841-83E8-99CDCB391146}">
      <dgm:prSet phldrT="[Text]"/>
      <dgm:spPr/>
      <dgm:t>
        <a:bodyPr/>
        <a:lstStyle/>
        <a:p>
          <a:r>
            <a:rPr lang="en-GB" dirty="0"/>
            <a:t>Psychiatry</a:t>
          </a:r>
        </a:p>
      </dgm:t>
    </dgm:pt>
    <dgm:pt modelId="{B9002048-2CED-A541-9E62-1D60D6ABAB90}" type="parTrans" cxnId="{706CD565-408C-0147-B528-3B010F335D9C}">
      <dgm:prSet/>
      <dgm:spPr/>
      <dgm:t>
        <a:bodyPr/>
        <a:lstStyle/>
        <a:p>
          <a:endParaRPr lang="en-GB"/>
        </a:p>
      </dgm:t>
    </dgm:pt>
    <dgm:pt modelId="{02179498-2712-8D4B-895E-5ACC58E2941C}" type="sibTrans" cxnId="{706CD565-408C-0147-B528-3B010F335D9C}">
      <dgm:prSet/>
      <dgm:spPr/>
      <dgm:t>
        <a:bodyPr/>
        <a:lstStyle/>
        <a:p>
          <a:endParaRPr lang="en-GB"/>
        </a:p>
      </dgm:t>
    </dgm:pt>
    <dgm:pt modelId="{142C783D-AF2A-0A40-B1D1-A7227F51AA69}">
      <dgm:prSet phldrT="[Text]"/>
      <dgm:spPr/>
      <dgm:t>
        <a:bodyPr/>
        <a:lstStyle/>
        <a:p>
          <a:pPr algn="ctr"/>
          <a:r>
            <a:rPr lang="en-GB" dirty="0"/>
            <a:t>“Nervous disorders”</a:t>
          </a:r>
        </a:p>
      </dgm:t>
    </dgm:pt>
    <dgm:pt modelId="{71CDBC67-F165-CB44-BEDE-2CBDAEE12131}" type="parTrans" cxnId="{02CCB5A4-F88E-4841-9AEB-6F006256E33D}">
      <dgm:prSet/>
      <dgm:spPr/>
      <dgm:t>
        <a:bodyPr/>
        <a:lstStyle/>
        <a:p>
          <a:endParaRPr lang="en-GB"/>
        </a:p>
      </dgm:t>
    </dgm:pt>
    <dgm:pt modelId="{2A3A9F24-3EEB-0A4D-8C04-ADDE3A892247}" type="sibTrans" cxnId="{02CCB5A4-F88E-4841-9AEB-6F006256E33D}">
      <dgm:prSet/>
      <dgm:spPr/>
      <dgm:t>
        <a:bodyPr/>
        <a:lstStyle/>
        <a:p>
          <a:endParaRPr lang="en-GB"/>
        </a:p>
      </dgm:t>
    </dgm:pt>
    <dgm:pt modelId="{22253965-C2D8-9446-982E-455DDDE9FDAB}" type="pres">
      <dgm:prSet presAssocID="{3F5EAB04-17A5-1F44-B2FC-8160D2691E25}" presName="Name0" presStyleCnt="0">
        <dgm:presLayoutVars>
          <dgm:dir/>
          <dgm:resizeHandles val="exact"/>
        </dgm:presLayoutVars>
      </dgm:prSet>
      <dgm:spPr/>
    </dgm:pt>
    <dgm:pt modelId="{21EFEC0B-15E8-5144-BF69-F4D6C8848BE7}" type="pres">
      <dgm:prSet presAssocID="{3F5EAB04-17A5-1F44-B2FC-8160D2691E25}" presName="vNodes" presStyleCnt="0"/>
      <dgm:spPr/>
    </dgm:pt>
    <dgm:pt modelId="{DD4ADECA-A23C-BE48-9161-E4C13B06B960}" type="pres">
      <dgm:prSet presAssocID="{9E03242B-287E-424A-B815-D0235EA15B1F}" presName="node" presStyleLbl="node1" presStyleIdx="0" presStyleCnt="3" custLinFactX="42075" custLinFactNeighborX="100000" custLinFactNeighborY="12921">
        <dgm:presLayoutVars>
          <dgm:bulletEnabled val="1"/>
        </dgm:presLayoutVars>
      </dgm:prSet>
      <dgm:spPr/>
    </dgm:pt>
    <dgm:pt modelId="{0491A371-FA56-B144-959F-AA970E0DC1F1}" type="pres">
      <dgm:prSet presAssocID="{EA7E07AA-3FF9-2140-AD70-51FAF43D933B}" presName="spacerT" presStyleCnt="0"/>
      <dgm:spPr/>
    </dgm:pt>
    <dgm:pt modelId="{B02EC20A-2E30-2046-BA14-646018D0C8D4}" type="pres">
      <dgm:prSet presAssocID="{EA7E07AA-3FF9-2140-AD70-51FAF43D933B}" presName="sibTrans" presStyleLbl="sibTrans2D1" presStyleIdx="0" presStyleCnt="2" custLinFactX="100000" custLinFactNeighborX="144952" custLinFactNeighborY="12921"/>
      <dgm:spPr/>
    </dgm:pt>
    <dgm:pt modelId="{A412D84B-361E-4B4A-BDD0-71D1623D72A3}" type="pres">
      <dgm:prSet presAssocID="{EA7E07AA-3FF9-2140-AD70-51FAF43D933B}" presName="spacerB" presStyleCnt="0"/>
      <dgm:spPr/>
    </dgm:pt>
    <dgm:pt modelId="{071DFE81-0B93-3F4E-91F4-404F1E4F61B3}" type="pres">
      <dgm:prSet presAssocID="{F2ED7BB3-ED4A-A841-83E8-99CDCB391146}" presName="node" presStyleLbl="node1" presStyleIdx="1" presStyleCnt="3" custLinFactX="42075" custLinFactNeighborX="100000" custLinFactNeighborY="114">
        <dgm:presLayoutVars>
          <dgm:bulletEnabled val="1"/>
        </dgm:presLayoutVars>
      </dgm:prSet>
      <dgm:spPr/>
    </dgm:pt>
    <dgm:pt modelId="{D16699A3-A496-7545-AFFF-D70D37DF4A36}" type="pres">
      <dgm:prSet presAssocID="{3F5EAB04-17A5-1F44-B2FC-8160D2691E25}" presName="sibTransLast" presStyleLbl="sibTrans2D1" presStyleIdx="1" presStyleCnt="2"/>
      <dgm:spPr/>
    </dgm:pt>
    <dgm:pt modelId="{B06443D1-7747-6849-BF75-7A93D12E32F1}" type="pres">
      <dgm:prSet presAssocID="{3F5EAB04-17A5-1F44-B2FC-8160D2691E25}" presName="connectorText" presStyleLbl="sibTrans2D1" presStyleIdx="1" presStyleCnt="2"/>
      <dgm:spPr/>
    </dgm:pt>
    <dgm:pt modelId="{A3741AF4-8F55-FB4D-B871-55028B7402BD}" type="pres">
      <dgm:prSet presAssocID="{3F5EAB04-17A5-1F44-B2FC-8160D2691E25}" presName="lastNode" presStyleLbl="node1" presStyleIdx="2" presStyleCnt="3" custLinFactX="-100000" custLinFactNeighborX="-167783" custLinFactNeighborY="1340">
        <dgm:presLayoutVars>
          <dgm:bulletEnabled val="1"/>
        </dgm:presLayoutVars>
      </dgm:prSet>
      <dgm:spPr/>
    </dgm:pt>
  </dgm:ptLst>
  <dgm:cxnLst>
    <dgm:cxn modelId="{662A5718-6375-134D-AFE6-8C742492C690}" type="presOf" srcId="{02179498-2712-8D4B-895E-5ACC58E2941C}" destId="{D16699A3-A496-7545-AFFF-D70D37DF4A36}" srcOrd="0" destOrd="0" presId="urn:microsoft.com/office/officeart/2005/8/layout/equation2"/>
    <dgm:cxn modelId="{500CE42C-79BC-7A43-B3D7-BB96FD14BF74}" type="presOf" srcId="{F2ED7BB3-ED4A-A841-83E8-99CDCB391146}" destId="{071DFE81-0B93-3F4E-91F4-404F1E4F61B3}" srcOrd="0" destOrd="0" presId="urn:microsoft.com/office/officeart/2005/8/layout/equation2"/>
    <dgm:cxn modelId="{69C8F145-57E3-CA46-A83B-ACD86431B572}" type="presOf" srcId="{3F5EAB04-17A5-1F44-B2FC-8160D2691E25}" destId="{22253965-C2D8-9446-982E-455DDDE9FDAB}" srcOrd="0" destOrd="0" presId="urn:microsoft.com/office/officeart/2005/8/layout/equation2"/>
    <dgm:cxn modelId="{706CD565-408C-0147-B528-3B010F335D9C}" srcId="{3F5EAB04-17A5-1F44-B2FC-8160D2691E25}" destId="{F2ED7BB3-ED4A-A841-83E8-99CDCB391146}" srcOrd="1" destOrd="0" parTransId="{B9002048-2CED-A541-9E62-1D60D6ABAB90}" sibTransId="{02179498-2712-8D4B-895E-5ACC58E2941C}"/>
    <dgm:cxn modelId="{11C50682-F8D5-8141-9CBC-ACE1422212E2}" type="presOf" srcId="{9E03242B-287E-424A-B815-D0235EA15B1F}" destId="{DD4ADECA-A23C-BE48-9161-E4C13B06B960}" srcOrd="0" destOrd="0" presId="urn:microsoft.com/office/officeart/2005/8/layout/equation2"/>
    <dgm:cxn modelId="{02CCB5A4-F88E-4841-9AEB-6F006256E33D}" srcId="{3F5EAB04-17A5-1F44-B2FC-8160D2691E25}" destId="{142C783D-AF2A-0A40-B1D1-A7227F51AA69}" srcOrd="2" destOrd="0" parTransId="{71CDBC67-F165-CB44-BEDE-2CBDAEE12131}" sibTransId="{2A3A9F24-3EEB-0A4D-8C04-ADDE3A892247}"/>
    <dgm:cxn modelId="{A22B97A7-B38D-6748-B591-F4E9AD4C3236}" type="presOf" srcId="{142C783D-AF2A-0A40-B1D1-A7227F51AA69}" destId="{A3741AF4-8F55-FB4D-B871-55028B7402BD}" srcOrd="0" destOrd="0" presId="urn:microsoft.com/office/officeart/2005/8/layout/equation2"/>
    <dgm:cxn modelId="{012111C1-A2EF-EA43-BF50-FAE4D4348C26}" type="presOf" srcId="{02179498-2712-8D4B-895E-5ACC58E2941C}" destId="{B06443D1-7747-6849-BF75-7A93D12E32F1}" srcOrd="1" destOrd="0" presId="urn:microsoft.com/office/officeart/2005/8/layout/equation2"/>
    <dgm:cxn modelId="{D06A1AD0-539A-7E44-B3FB-71C1BB76A9E2}" type="presOf" srcId="{EA7E07AA-3FF9-2140-AD70-51FAF43D933B}" destId="{B02EC20A-2E30-2046-BA14-646018D0C8D4}" srcOrd="0" destOrd="0" presId="urn:microsoft.com/office/officeart/2005/8/layout/equation2"/>
    <dgm:cxn modelId="{379931DB-5DE1-4B4F-9711-95FD7F914F4E}" srcId="{3F5EAB04-17A5-1F44-B2FC-8160D2691E25}" destId="{9E03242B-287E-424A-B815-D0235EA15B1F}" srcOrd="0" destOrd="0" parTransId="{86C6902F-85D5-D54C-A929-0101E1FBC95F}" sibTransId="{EA7E07AA-3FF9-2140-AD70-51FAF43D933B}"/>
    <dgm:cxn modelId="{E33ED4AA-D57B-B84D-80DF-9F98B31CB121}" type="presParOf" srcId="{22253965-C2D8-9446-982E-455DDDE9FDAB}" destId="{21EFEC0B-15E8-5144-BF69-F4D6C8848BE7}" srcOrd="0" destOrd="0" presId="urn:microsoft.com/office/officeart/2005/8/layout/equation2"/>
    <dgm:cxn modelId="{45A5DF9B-F844-0F47-99D3-95E30A594CF9}" type="presParOf" srcId="{21EFEC0B-15E8-5144-BF69-F4D6C8848BE7}" destId="{DD4ADECA-A23C-BE48-9161-E4C13B06B960}" srcOrd="0" destOrd="0" presId="urn:microsoft.com/office/officeart/2005/8/layout/equation2"/>
    <dgm:cxn modelId="{2850563D-75F2-B549-94C6-23D45F162FD7}" type="presParOf" srcId="{21EFEC0B-15E8-5144-BF69-F4D6C8848BE7}" destId="{0491A371-FA56-B144-959F-AA970E0DC1F1}" srcOrd="1" destOrd="0" presId="urn:microsoft.com/office/officeart/2005/8/layout/equation2"/>
    <dgm:cxn modelId="{261326E2-0769-B044-B8F0-FFEEAF24209F}" type="presParOf" srcId="{21EFEC0B-15E8-5144-BF69-F4D6C8848BE7}" destId="{B02EC20A-2E30-2046-BA14-646018D0C8D4}" srcOrd="2" destOrd="0" presId="urn:microsoft.com/office/officeart/2005/8/layout/equation2"/>
    <dgm:cxn modelId="{C9889A49-99B0-1F41-8DC4-E8670AA74147}" type="presParOf" srcId="{21EFEC0B-15E8-5144-BF69-F4D6C8848BE7}" destId="{A412D84B-361E-4B4A-BDD0-71D1623D72A3}" srcOrd="3" destOrd="0" presId="urn:microsoft.com/office/officeart/2005/8/layout/equation2"/>
    <dgm:cxn modelId="{978018CF-81DC-E14C-B303-53D780D26D70}" type="presParOf" srcId="{21EFEC0B-15E8-5144-BF69-F4D6C8848BE7}" destId="{071DFE81-0B93-3F4E-91F4-404F1E4F61B3}" srcOrd="4" destOrd="0" presId="urn:microsoft.com/office/officeart/2005/8/layout/equation2"/>
    <dgm:cxn modelId="{04CF3A30-B25C-D243-A17E-30D23930FA86}" type="presParOf" srcId="{22253965-C2D8-9446-982E-455DDDE9FDAB}" destId="{D16699A3-A496-7545-AFFF-D70D37DF4A36}" srcOrd="1" destOrd="0" presId="urn:microsoft.com/office/officeart/2005/8/layout/equation2"/>
    <dgm:cxn modelId="{BFF39DA5-F60F-FA40-AD34-6D9B6AF311C6}" type="presParOf" srcId="{D16699A3-A496-7545-AFFF-D70D37DF4A36}" destId="{B06443D1-7747-6849-BF75-7A93D12E32F1}" srcOrd="0" destOrd="0" presId="urn:microsoft.com/office/officeart/2005/8/layout/equation2"/>
    <dgm:cxn modelId="{97F18437-B408-C948-93E9-B23B174CEDBD}" type="presParOf" srcId="{22253965-C2D8-9446-982E-455DDDE9FDAB}" destId="{A3741AF4-8F55-FB4D-B871-55028B7402BD}"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321EB7-E727-461C-B582-15026054B64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B4EA827-9B36-4362-B5CC-DD45EE45DDCE}">
      <dgm:prSet/>
      <dgm:spPr/>
      <dgm:t>
        <a:bodyPr/>
        <a:lstStyle/>
        <a:p>
          <a:pPr>
            <a:lnSpc>
              <a:spcPct val="100000"/>
            </a:lnSpc>
          </a:pPr>
          <a:r>
            <a:rPr lang="en-US"/>
            <a:t>Tip of the tongue phenomenon</a:t>
          </a:r>
        </a:p>
      </dgm:t>
    </dgm:pt>
    <dgm:pt modelId="{DC5CC5D7-4218-4D84-9C35-4A2DDF894057}" type="parTrans" cxnId="{A2921361-181C-4145-9FF7-CDC62E8EC57E}">
      <dgm:prSet/>
      <dgm:spPr/>
      <dgm:t>
        <a:bodyPr/>
        <a:lstStyle/>
        <a:p>
          <a:endParaRPr lang="en-US"/>
        </a:p>
      </dgm:t>
    </dgm:pt>
    <dgm:pt modelId="{171B9F94-C91A-486E-BD40-3B196566CD64}" type="sibTrans" cxnId="{A2921361-181C-4145-9FF7-CDC62E8EC57E}">
      <dgm:prSet/>
      <dgm:spPr/>
      <dgm:t>
        <a:bodyPr/>
        <a:lstStyle/>
        <a:p>
          <a:endParaRPr lang="en-US"/>
        </a:p>
      </dgm:t>
    </dgm:pt>
    <dgm:pt modelId="{9B365D7D-A442-4155-88BC-F35A8AA12CF9}">
      <dgm:prSet/>
      <dgm:spPr/>
      <dgm:t>
        <a:bodyPr/>
        <a:lstStyle/>
        <a:p>
          <a:pPr>
            <a:lnSpc>
              <a:spcPct val="100000"/>
            </a:lnSpc>
          </a:pPr>
          <a:r>
            <a:rPr lang="en-US" dirty="0"/>
            <a:t>Playing music or performing another motor skill deliberately slower than normal</a:t>
          </a:r>
        </a:p>
      </dgm:t>
    </dgm:pt>
    <dgm:pt modelId="{DF240A3B-DDC8-4AA1-8F38-13A3BE06DE6F}" type="parTrans" cxnId="{2CDDEC6E-9B69-4C1D-8B73-CAA4E80BB14E}">
      <dgm:prSet/>
      <dgm:spPr/>
      <dgm:t>
        <a:bodyPr/>
        <a:lstStyle/>
        <a:p>
          <a:endParaRPr lang="en-US"/>
        </a:p>
      </dgm:t>
    </dgm:pt>
    <dgm:pt modelId="{2BB223B8-7AA0-4AD9-80BA-280432457194}" type="sibTrans" cxnId="{2CDDEC6E-9B69-4C1D-8B73-CAA4E80BB14E}">
      <dgm:prSet/>
      <dgm:spPr/>
      <dgm:t>
        <a:bodyPr/>
        <a:lstStyle/>
        <a:p>
          <a:endParaRPr lang="en-US"/>
        </a:p>
      </dgm:t>
    </dgm:pt>
    <dgm:pt modelId="{3C08D7F3-1178-0842-8379-D142FE12F9EE}">
      <dgm:prSet/>
      <dgm:spPr/>
      <dgm:t>
        <a:bodyPr/>
        <a:lstStyle/>
        <a:p>
          <a:pPr>
            <a:lnSpc>
              <a:spcPct val="100000"/>
            </a:lnSpc>
          </a:pPr>
          <a:r>
            <a:rPr lang="en-GB" dirty="0"/>
            <a:t>Distraction techniques when taking blood</a:t>
          </a:r>
        </a:p>
      </dgm:t>
    </dgm:pt>
    <dgm:pt modelId="{C6718A41-FB85-E24E-A20E-6E3DFD6BD459}" type="parTrans" cxnId="{88C1D9DC-8ADF-4240-A653-5D5DA437AAFF}">
      <dgm:prSet/>
      <dgm:spPr/>
      <dgm:t>
        <a:bodyPr/>
        <a:lstStyle/>
        <a:p>
          <a:endParaRPr lang="en-GB"/>
        </a:p>
      </dgm:t>
    </dgm:pt>
    <dgm:pt modelId="{8E7EE331-9C3D-8046-BFDB-45A330FD25EA}" type="sibTrans" cxnId="{88C1D9DC-8ADF-4240-A653-5D5DA437AAFF}">
      <dgm:prSet/>
      <dgm:spPr/>
      <dgm:t>
        <a:bodyPr/>
        <a:lstStyle/>
        <a:p>
          <a:endParaRPr lang="en-GB"/>
        </a:p>
      </dgm:t>
    </dgm:pt>
    <dgm:pt modelId="{A9AE76E1-4AC4-40B2-B03B-4A2F9E4B8A54}" type="pres">
      <dgm:prSet presAssocID="{7B321EB7-E727-461C-B582-15026054B64A}" presName="root" presStyleCnt="0">
        <dgm:presLayoutVars>
          <dgm:dir/>
          <dgm:resizeHandles val="exact"/>
        </dgm:presLayoutVars>
      </dgm:prSet>
      <dgm:spPr/>
    </dgm:pt>
    <dgm:pt modelId="{59F8E8FE-5E76-405B-A9A7-3D81907FD237}" type="pres">
      <dgm:prSet presAssocID="{1B4EA827-9B36-4362-B5CC-DD45EE45DDCE}" presName="compNode" presStyleCnt="0"/>
      <dgm:spPr/>
    </dgm:pt>
    <dgm:pt modelId="{E7602BB7-AAF6-43C8-B721-C12BE20D4D74}" type="pres">
      <dgm:prSet presAssocID="{1B4EA827-9B36-4362-B5CC-DD45EE45DDCE}" presName="bgRect" presStyleLbl="bgShp" presStyleIdx="0" presStyleCnt="3"/>
      <dgm:spPr/>
    </dgm:pt>
    <dgm:pt modelId="{6AC15266-1730-40D8-ADCA-9A16C292A3CA}" type="pres">
      <dgm:prSet presAssocID="{1B4EA827-9B36-4362-B5CC-DD45EE45DDCE}" presName="iconRect" presStyleLbl="node1" presStyleIdx="0" presStyleCnt="3" custScaleX="230113" custScaleY="20344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hought bubble"/>
        </a:ext>
      </dgm:extLst>
    </dgm:pt>
    <dgm:pt modelId="{60050CA7-6F54-47CB-AB85-4A86078D69FD}" type="pres">
      <dgm:prSet presAssocID="{1B4EA827-9B36-4362-B5CC-DD45EE45DDCE}" presName="spaceRect" presStyleCnt="0"/>
      <dgm:spPr/>
    </dgm:pt>
    <dgm:pt modelId="{8659A06E-CC95-4E10-8DB1-FD008965EDD4}" type="pres">
      <dgm:prSet presAssocID="{1B4EA827-9B36-4362-B5CC-DD45EE45DDCE}" presName="parTx" presStyleLbl="revTx" presStyleIdx="0" presStyleCnt="3">
        <dgm:presLayoutVars>
          <dgm:chMax val="0"/>
          <dgm:chPref val="0"/>
        </dgm:presLayoutVars>
      </dgm:prSet>
      <dgm:spPr/>
    </dgm:pt>
    <dgm:pt modelId="{F156D22D-B10B-0044-B8C2-E80A02799491}" type="pres">
      <dgm:prSet presAssocID="{171B9F94-C91A-486E-BD40-3B196566CD64}" presName="sibTrans" presStyleCnt="0"/>
      <dgm:spPr/>
    </dgm:pt>
    <dgm:pt modelId="{39FE7C43-48F3-4E94-9075-51F2BEEBE814}" type="pres">
      <dgm:prSet presAssocID="{9B365D7D-A442-4155-88BC-F35A8AA12CF9}" presName="compNode" presStyleCnt="0"/>
      <dgm:spPr/>
    </dgm:pt>
    <dgm:pt modelId="{17FF5982-8A0D-41F9-A536-7C02A7D84A2F}" type="pres">
      <dgm:prSet presAssocID="{9B365D7D-A442-4155-88BC-F35A8AA12CF9}" presName="bgRect" presStyleLbl="bgShp" presStyleIdx="1" presStyleCnt="3"/>
      <dgm:spPr/>
    </dgm:pt>
    <dgm:pt modelId="{0A15323F-101C-4FAA-BE05-0CA53E505B87}" type="pres">
      <dgm:prSet presAssocID="{9B365D7D-A442-4155-88BC-F35A8AA12CF9}" presName="iconRect" presStyleLbl="node1" presStyleIdx="1" presStyleCnt="3" custScaleX="191769" custScaleY="190167"/>
      <dgm:spPr>
        <a:blipFill>
          <a:blip xmlns:r="http://schemas.openxmlformats.org/officeDocument/2006/relationships" r:embed="rId2"/>
          <a:srcRect/>
          <a:stretch>
            <a:fillRect l="-25000" r="-25000"/>
          </a:stretch>
        </a:blipFill>
        <a:ln>
          <a:noFill/>
        </a:ln>
      </dgm:spPr>
    </dgm:pt>
    <dgm:pt modelId="{B697D501-9BDA-4610-91BE-F5DB07E4E854}" type="pres">
      <dgm:prSet presAssocID="{9B365D7D-A442-4155-88BC-F35A8AA12CF9}" presName="spaceRect" presStyleCnt="0"/>
      <dgm:spPr/>
    </dgm:pt>
    <dgm:pt modelId="{ECC22D38-E6FA-4F89-AFB4-BBAE4569EFB6}" type="pres">
      <dgm:prSet presAssocID="{9B365D7D-A442-4155-88BC-F35A8AA12CF9}" presName="parTx" presStyleLbl="revTx" presStyleIdx="1" presStyleCnt="3">
        <dgm:presLayoutVars>
          <dgm:chMax val="0"/>
          <dgm:chPref val="0"/>
        </dgm:presLayoutVars>
      </dgm:prSet>
      <dgm:spPr/>
    </dgm:pt>
    <dgm:pt modelId="{846380C6-C0D3-E141-86D3-BC6750998718}" type="pres">
      <dgm:prSet presAssocID="{2BB223B8-7AA0-4AD9-80BA-280432457194}" presName="sibTrans" presStyleCnt="0"/>
      <dgm:spPr/>
    </dgm:pt>
    <dgm:pt modelId="{5F441F00-7C9D-5142-9C7C-6DC120895D24}" type="pres">
      <dgm:prSet presAssocID="{3C08D7F3-1178-0842-8379-D142FE12F9EE}" presName="compNode" presStyleCnt="0"/>
      <dgm:spPr/>
    </dgm:pt>
    <dgm:pt modelId="{14A66A07-211B-1642-AA38-7AF54E879C49}" type="pres">
      <dgm:prSet presAssocID="{3C08D7F3-1178-0842-8379-D142FE12F9EE}" presName="bgRect" presStyleLbl="bgShp" presStyleIdx="2" presStyleCnt="3"/>
      <dgm:spPr/>
    </dgm:pt>
    <dgm:pt modelId="{DEF04C62-C4DD-B942-B992-B67B0842B5F9}" type="pres">
      <dgm:prSet presAssocID="{3C08D7F3-1178-0842-8379-D142FE12F9EE}" presName="iconRect" presStyleLbl="node1" presStyleIdx="2" presStyleCnt="3" custScaleX="145811" custScaleY="186426"/>
      <dgm:spPr>
        <a:blipFill>
          <a:blip xmlns:r="http://schemas.openxmlformats.org/officeDocument/2006/relationships" r:embed="rId3"/>
          <a:srcRect/>
          <a:stretch>
            <a:fillRect l="-1000" r="-1000"/>
          </a:stretch>
        </a:blipFill>
      </dgm:spPr>
    </dgm:pt>
    <dgm:pt modelId="{79CDC7F8-737A-DC4A-8EBA-9EEC108B6FA8}" type="pres">
      <dgm:prSet presAssocID="{3C08D7F3-1178-0842-8379-D142FE12F9EE}" presName="spaceRect" presStyleCnt="0"/>
      <dgm:spPr/>
    </dgm:pt>
    <dgm:pt modelId="{30105388-B910-4A44-BBFF-B4F0F5944627}" type="pres">
      <dgm:prSet presAssocID="{3C08D7F3-1178-0842-8379-D142FE12F9EE}" presName="parTx" presStyleLbl="revTx" presStyleIdx="2" presStyleCnt="3">
        <dgm:presLayoutVars>
          <dgm:chMax val="0"/>
          <dgm:chPref val="0"/>
        </dgm:presLayoutVars>
      </dgm:prSet>
      <dgm:spPr/>
    </dgm:pt>
  </dgm:ptLst>
  <dgm:cxnLst>
    <dgm:cxn modelId="{ED57D61D-6300-B448-A8EA-08E1533D65F7}" type="presOf" srcId="{1B4EA827-9B36-4362-B5CC-DD45EE45DDCE}" destId="{8659A06E-CC95-4E10-8DB1-FD008965EDD4}" srcOrd="0" destOrd="0" presId="urn:microsoft.com/office/officeart/2018/2/layout/IconVerticalSolidList"/>
    <dgm:cxn modelId="{BB67315C-7DCC-8C4E-9917-56BBB5A75237}" type="presOf" srcId="{9B365D7D-A442-4155-88BC-F35A8AA12CF9}" destId="{ECC22D38-E6FA-4F89-AFB4-BBAE4569EFB6}" srcOrd="0" destOrd="0" presId="urn:microsoft.com/office/officeart/2018/2/layout/IconVerticalSolidList"/>
    <dgm:cxn modelId="{A2921361-181C-4145-9FF7-CDC62E8EC57E}" srcId="{7B321EB7-E727-461C-B582-15026054B64A}" destId="{1B4EA827-9B36-4362-B5CC-DD45EE45DDCE}" srcOrd="0" destOrd="0" parTransId="{DC5CC5D7-4218-4D84-9C35-4A2DDF894057}" sibTransId="{171B9F94-C91A-486E-BD40-3B196566CD64}"/>
    <dgm:cxn modelId="{1EC84A64-59B1-4D3A-9F09-8226FA78F114}" type="presOf" srcId="{7B321EB7-E727-461C-B582-15026054B64A}" destId="{A9AE76E1-4AC4-40B2-B03B-4A2F9E4B8A54}" srcOrd="0" destOrd="0" presId="urn:microsoft.com/office/officeart/2018/2/layout/IconVerticalSolidList"/>
    <dgm:cxn modelId="{2CDDEC6E-9B69-4C1D-8B73-CAA4E80BB14E}" srcId="{7B321EB7-E727-461C-B582-15026054B64A}" destId="{9B365D7D-A442-4155-88BC-F35A8AA12CF9}" srcOrd="1" destOrd="0" parTransId="{DF240A3B-DDC8-4AA1-8F38-13A3BE06DE6F}" sibTransId="{2BB223B8-7AA0-4AD9-80BA-280432457194}"/>
    <dgm:cxn modelId="{9FFA0672-4DA7-844A-9F7C-5EF8FFD15586}" type="presOf" srcId="{3C08D7F3-1178-0842-8379-D142FE12F9EE}" destId="{30105388-B910-4A44-BBFF-B4F0F5944627}" srcOrd="0" destOrd="0" presId="urn:microsoft.com/office/officeart/2018/2/layout/IconVerticalSolidList"/>
    <dgm:cxn modelId="{88C1D9DC-8ADF-4240-A653-5D5DA437AAFF}" srcId="{7B321EB7-E727-461C-B582-15026054B64A}" destId="{3C08D7F3-1178-0842-8379-D142FE12F9EE}" srcOrd="2" destOrd="0" parTransId="{C6718A41-FB85-E24E-A20E-6E3DFD6BD459}" sibTransId="{8E7EE331-9C3D-8046-BFDB-45A330FD25EA}"/>
    <dgm:cxn modelId="{7DEEFC21-77FA-134C-A508-A441E5336591}" type="presParOf" srcId="{A9AE76E1-4AC4-40B2-B03B-4A2F9E4B8A54}" destId="{59F8E8FE-5E76-405B-A9A7-3D81907FD237}" srcOrd="0" destOrd="0" presId="urn:microsoft.com/office/officeart/2018/2/layout/IconVerticalSolidList"/>
    <dgm:cxn modelId="{9A7E14DA-610B-454B-96E8-8ED16A8372DF}" type="presParOf" srcId="{59F8E8FE-5E76-405B-A9A7-3D81907FD237}" destId="{E7602BB7-AAF6-43C8-B721-C12BE20D4D74}" srcOrd="0" destOrd="0" presId="urn:microsoft.com/office/officeart/2018/2/layout/IconVerticalSolidList"/>
    <dgm:cxn modelId="{432A2304-02B2-AB47-B704-C4392A050AC2}" type="presParOf" srcId="{59F8E8FE-5E76-405B-A9A7-3D81907FD237}" destId="{6AC15266-1730-40D8-ADCA-9A16C292A3CA}" srcOrd="1" destOrd="0" presId="urn:microsoft.com/office/officeart/2018/2/layout/IconVerticalSolidList"/>
    <dgm:cxn modelId="{4E33E427-E20B-2D4B-BDED-FB416CB50C86}" type="presParOf" srcId="{59F8E8FE-5E76-405B-A9A7-3D81907FD237}" destId="{60050CA7-6F54-47CB-AB85-4A86078D69FD}" srcOrd="2" destOrd="0" presId="urn:microsoft.com/office/officeart/2018/2/layout/IconVerticalSolidList"/>
    <dgm:cxn modelId="{BA3E4E99-C600-E54B-B5EF-06C7017F8790}" type="presParOf" srcId="{59F8E8FE-5E76-405B-A9A7-3D81907FD237}" destId="{8659A06E-CC95-4E10-8DB1-FD008965EDD4}" srcOrd="3" destOrd="0" presId="urn:microsoft.com/office/officeart/2018/2/layout/IconVerticalSolidList"/>
    <dgm:cxn modelId="{3A33BAC0-220B-654B-AD20-EC3383AB5B9F}" type="presParOf" srcId="{A9AE76E1-4AC4-40B2-B03B-4A2F9E4B8A54}" destId="{F156D22D-B10B-0044-B8C2-E80A02799491}" srcOrd="1" destOrd="0" presId="urn:microsoft.com/office/officeart/2018/2/layout/IconVerticalSolidList"/>
    <dgm:cxn modelId="{DAFCCA44-1F05-5148-A2D2-E3333C929F00}" type="presParOf" srcId="{A9AE76E1-4AC4-40B2-B03B-4A2F9E4B8A54}" destId="{39FE7C43-48F3-4E94-9075-51F2BEEBE814}" srcOrd="2" destOrd="0" presId="urn:microsoft.com/office/officeart/2018/2/layout/IconVerticalSolidList"/>
    <dgm:cxn modelId="{C50D2C4D-9096-804F-A9CB-C46CF9CF33C2}" type="presParOf" srcId="{39FE7C43-48F3-4E94-9075-51F2BEEBE814}" destId="{17FF5982-8A0D-41F9-A536-7C02A7D84A2F}" srcOrd="0" destOrd="0" presId="urn:microsoft.com/office/officeart/2018/2/layout/IconVerticalSolidList"/>
    <dgm:cxn modelId="{9942BB6F-CF62-4A41-9B31-78045BCEC38D}" type="presParOf" srcId="{39FE7C43-48F3-4E94-9075-51F2BEEBE814}" destId="{0A15323F-101C-4FAA-BE05-0CA53E505B87}" srcOrd="1" destOrd="0" presId="urn:microsoft.com/office/officeart/2018/2/layout/IconVerticalSolidList"/>
    <dgm:cxn modelId="{F90CA506-7029-784B-B747-FCB658DB047F}" type="presParOf" srcId="{39FE7C43-48F3-4E94-9075-51F2BEEBE814}" destId="{B697D501-9BDA-4610-91BE-F5DB07E4E854}" srcOrd="2" destOrd="0" presId="urn:microsoft.com/office/officeart/2018/2/layout/IconVerticalSolidList"/>
    <dgm:cxn modelId="{BD387072-1C59-2945-8F22-679CBA863168}" type="presParOf" srcId="{39FE7C43-48F3-4E94-9075-51F2BEEBE814}" destId="{ECC22D38-E6FA-4F89-AFB4-BBAE4569EFB6}" srcOrd="3" destOrd="0" presId="urn:microsoft.com/office/officeart/2018/2/layout/IconVerticalSolidList"/>
    <dgm:cxn modelId="{8EA436CE-C85C-8142-A997-976B53FBD333}" type="presParOf" srcId="{A9AE76E1-4AC4-40B2-B03B-4A2F9E4B8A54}" destId="{846380C6-C0D3-E141-86D3-BC6750998718}" srcOrd="3" destOrd="0" presId="urn:microsoft.com/office/officeart/2018/2/layout/IconVerticalSolidList"/>
    <dgm:cxn modelId="{78EE7406-FC99-3B43-B6F4-B6A75069DF27}" type="presParOf" srcId="{A9AE76E1-4AC4-40B2-B03B-4A2F9E4B8A54}" destId="{5F441F00-7C9D-5142-9C7C-6DC120895D24}" srcOrd="4" destOrd="0" presId="urn:microsoft.com/office/officeart/2018/2/layout/IconVerticalSolidList"/>
    <dgm:cxn modelId="{FE97A56C-BF74-9B42-8F48-44B0420E8C26}" type="presParOf" srcId="{5F441F00-7C9D-5142-9C7C-6DC120895D24}" destId="{14A66A07-211B-1642-AA38-7AF54E879C49}" srcOrd="0" destOrd="0" presId="urn:microsoft.com/office/officeart/2018/2/layout/IconVerticalSolidList"/>
    <dgm:cxn modelId="{1D679F56-AFD7-F34E-A23B-C6DF9ADC26EB}" type="presParOf" srcId="{5F441F00-7C9D-5142-9C7C-6DC120895D24}" destId="{DEF04C62-C4DD-B942-B992-B67B0842B5F9}" srcOrd="1" destOrd="0" presId="urn:microsoft.com/office/officeart/2018/2/layout/IconVerticalSolidList"/>
    <dgm:cxn modelId="{9A8FD30C-F762-8144-B795-F5AD0967E63D}" type="presParOf" srcId="{5F441F00-7C9D-5142-9C7C-6DC120895D24}" destId="{79CDC7F8-737A-DC4A-8EBA-9EEC108B6FA8}" srcOrd="2" destOrd="0" presId="urn:microsoft.com/office/officeart/2018/2/layout/IconVerticalSolidList"/>
    <dgm:cxn modelId="{01FCA585-E01A-074D-8BD5-6A465A3FE623}" type="presParOf" srcId="{5F441F00-7C9D-5142-9C7C-6DC120895D24}" destId="{30105388-B910-4A44-BBFF-B4F0F59446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B0440-52CF-3440-AB48-40589E4AD977}">
      <dsp:nvSpPr>
        <dsp:cNvPr id="0" name=""/>
        <dsp:cNvSpPr/>
      </dsp:nvSpPr>
      <dsp:spPr>
        <a:xfrm>
          <a:off x="3080"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Stroke</a:t>
          </a:r>
        </a:p>
      </dsp:txBody>
      <dsp:txXfrm>
        <a:off x="3080" y="587032"/>
        <a:ext cx="2444055" cy="1466433"/>
      </dsp:txXfrm>
    </dsp:sp>
    <dsp:sp modelId="{7038B347-26F4-A446-9A3A-F7CFEDD80D42}">
      <dsp:nvSpPr>
        <dsp:cNvPr id="0" name=""/>
        <dsp:cNvSpPr/>
      </dsp:nvSpPr>
      <dsp:spPr>
        <a:xfrm>
          <a:off x="2691541"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Dementia syndromes</a:t>
          </a:r>
        </a:p>
      </dsp:txBody>
      <dsp:txXfrm>
        <a:off x="2691541" y="587032"/>
        <a:ext cx="2444055" cy="1466433"/>
      </dsp:txXfrm>
    </dsp:sp>
    <dsp:sp modelId="{9FB1FA2E-1423-8543-BC48-D00625A48571}">
      <dsp:nvSpPr>
        <dsp:cNvPr id="0" name=""/>
        <dsp:cNvSpPr/>
      </dsp:nvSpPr>
      <dsp:spPr>
        <a:xfrm>
          <a:off x="5380002"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Parkinson’s disease</a:t>
          </a:r>
        </a:p>
      </dsp:txBody>
      <dsp:txXfrm>
        <a:off x="5380002" y="587032"/>
        <a:ext cx="2444055" cy="1466433"/>
      </dsp:txXfrm>
    </dsp:sp>
    <dsp:sp modelId="{FCB6ED28-4826-F44B-8CEE-89390FE36DCC}">
      <dsp:nvSpPr>
        <dsp:cNvPr id="0" name=""/>
        <dsp:cNvSpPr/>
      </dsp:nvSpPr>
      <dsp:spPr>
        <a:xfrm>
          <a:off x="8068463"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Multiple Sclerosis</a:t>
          </a:r>
        </a:p>
      </dsp:txBody>
      <dsp:txXfrm>
        <a:off x="8068463" y="587032"/>
        <a:ext cx="2444055" cy="1466433"/>
      </dsp:txXfrm>
    </dsp:sp>
    <dsp:sp modelId="{99554BB2-EFE2-5C40-BC2C-58C8BDC06484}">
      <dsp:nvSpPr>
        <dsp:cNvPr id="0" name=""/>
        <dsp:cNvSpPr/>
      </dsp:nvSpPr>
      <dsp:spPr>
        <a:xfrm>
          <a:off x="3080"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Epilepsy</a:t>
          </a:r>
        </a:p>
      </dsp:txBody>
      <dsp:txXfrm>
        <a:off x="3080" y="2297871"/>
        <a:ext cx="2444055" cy="1466433"/>
      </dsp:txXfrm>
    </dsp:sp>
    <dsp:sp modelId="{EDDFD49C-F1FA-AC40-8391-8379191BA2E5}">
      <dsp:nvSpPr>
        <dsp:cNvPr id="0" name=""/>
        <dsp:cNvSpPr/>
      </dsp:nvSpPr>
      <dsp:spPr>
        <a:xfrm>
          <a:off x="2691541"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Peripheral neuropathy</a:t>
          </a:r>
        </a:p>
      </dsp:txBody>
      <dsp:txXfrm>
        <a:off x="2691541" y="2297871"/>
        <a:ext cx="2444055" cy="1466433"/>
      </dsp:txXfrm>
    </dsp:sp>
    <dsp:sp modelId="{F5E57123-0FF5-5D40-8C3C-FCC345C7B96F}">
      <dsp:nvSpPr>
        <dsp:cNvPr id="0" name=""/>
        <dsp:cNvSpPr/>
      </dsp:nvSpPr>
      <dsp:spPr>
        <a:xfrm>
          <a:off x="5380002"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Migraine</a:t>
          </a:r>
        </a:p>
      </dsp:txBody>
      <dsp:txXfrm>
        <a:off x="5380002" y="2297871"/>
        <a:ext cx="2444055" cy="1466433"/>
      </dsp:txXfrm>
    </dsp:sp>
    <dsp:sp modelId="{081E0343-B306-A345-8BCF-C8F7840C4DD0}">
      <dsp:nvSpPr>
        <dsp:cNvPr id="0" name=""/>
        <dsp:cNvSpPr/>
      </dsp:nvSpPr>
      <dsp:spPr>
        <a:xfrm>
          <a:off x="8068463"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Functional neurological disorder</a:t>
          </a:r>
        </a:p>
      </dsp:txBody>
      <dsp:txXfrm>
        <a:off x="8068463" y="2297871"/>
        <a:ext cx="2444055" cy="146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B0440-52CF-3440-AB48-40589E4AD977}">
      <dsp:nvSpPr>
        <dsp:cNvPr id="0" name=""/>
        <dsp:cNvSpPr/>
      </dsp:nvSpPr>
      <dsp:spPr>
        <a:xfrm>
          <a:off x="3080"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Stroke</a:t>
          </a:r>
        </a:p>
      </dsp:txBody>
      <dsp:txXfrm>
        <a:off x="3080" y="587032"/>
        <a:ext cx="2444055" cy="1466433"/>
      </dsp:txXfrm>
    </dsp:sp>
    <dsp:sp modelId="{7038B347-26F4-A446-9A3A-F7CFEDD80D42}">
      <dsp:nvSpPr>
        <dsp:cNvPr id="0" name=""/>
        <dsp:cNvSpPr/>
      </dsp:nvSpPr>
      <dsp:spPr>
        <a:xfrm>
          <a:off x="2691541"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Dementia syndromes</a:t>
          </a:r>
        </a:p>
      </dsp:txBody>
      <dsp:txXfrm>
        <a:off x="2691541" y="587032"/>
        <a:ext cx="2444055" cy="1466433"/>
      </dsp:txXfrm>
    </dsp:sp>
    <dsp:sp modelId="{9FB1FA2E-1423-8543-BC48-D00625A48571}">
      <dsp:nvSpPr>
        <dsp:cNvPr id="0" name=""/>
        <dsp:cNvSpPr/>
      </dsp:nvSpPr>
      <dsp:spPr>
        <a:xfrm>
          <a:off x="5380002"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Parkinson’s disease</a:t>
          </a:r>
        </a:p>
      </dsp:txBody>
      <dsp:txXfrm>
        <a:off x="5380002" y="587032"/>
        <a:ext cx="2444055" cy="1466433"/>
      </dsp:txXfrm>
    </dsp:sp>
    <dsp:sp modelId="{FCB6ED28-4826-F44B-8CEE-89390FE36DCC}">
      <dsp:nvSpPr>
        <dsp:cNvPr id="0" name=""/>
        <dsp:cNvSpPr/>
      </dsp:nvSpPr>
      <dsp:spPr>
        <a:xfrm>
          <a:off x="8068463"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Multiple Sclerosis</a:t>
          </a:r>
        </a:p>
      </dsp:txBody>
      <dsp:txXfrm>
        <a:off x="8068463" y="587032"/>
        <a:ext cx="2444055" cy="1466433"/>
      </dsp:txXfrm>
    </dsp:sp>
    <dsp:sp modelId="{99554BB2-EFE2-5C40-BC2C-58C8BDC06484}">
      <dsp:nvSpPr>
        <dsp:cNvPr id="0" name=""/>
        <dsp:cNvSpPr/>
      </dsp:nvSpPr>
      <dsp:spPr>
        <a:xfrm>
          <a:off x="3080"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Epilepsy</a:t>
          </a:r>
        </a:p>
      </dsp:txBody>
      <dsp:txXfrm>
        <a:off x="3080" y="2297871"/>
        <a:ext cx="2444055" cy="1466433"/>
      </dsp:txXfrm>
    </dsp:sp>
    <dsp:sp modelId="{EDDFD49C-F1FA-AC40-8391-8379191BA2E5}">
      <dsp:nvSpPr>
        <dsp:cNvPr id="0" name=""/>
        <dsp:cNvSpPr/>
      </dsp:nvSpPr>
      <dsp:spPr>
        <a:xfrm>
          <a:off x="2691541"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Peripheral neuropathy</a:t>
          </a:r>
        </a:p>
      </dsp:txBody>
      <dsp:txXfrm>
        <a:off x="2691541" y="2297871"/>
        <a:ext cx="2444055" cy="1466433"/>
      </dsp:txXfrm>
    </dsp:sp>
    <dsp:sp modelId="{F5E57123-0FF5-5D40-8C3C-FCC345C7B96F}">
      <dsp:nvSpPr>
        <dsp:cNvPr id="0" name=""/>
        <dsp:cNvSpPr/>
      </dsp:nvSpPr>
      <dsp:spPr>
        <a:xfrm>
          <a:off x="5380002"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Migraine</a:t>
          </a:r>
        </a:p>
      </dsp:txBody>
      <dsp:txXfrm>
        <a:off x="5380002" y="2297871"/>
        <a:ext cx="2444055" cy="1466433"/>
      </dsp:txXfrm>
    </dsp:sp>
    <dsp:sp modelId="{081E0343-B306-A345-8BCF-C8F7840C4DD0}">
      <dsp:nvSpPr>
        <dsp:cNvPr id="0" name=""/>
        <dsp:cNvSpPr/>
      </dsp:nvSpPr>
      <dsp:spPr>
        <a:xfrm>
          <a:off x="8068463" y="2297871"/>
          <a:ext cx="2444055" cy="1466433"/>
        </a:xfrm>
        <a:prstGeom prst="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Functional neurological disorder</a:t>
          </a:r>
        </a:p>
      </dsp:txBody>
      <dsp:txXfrm>
        <a:off x="8068463" y="2297871"/>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D3E6E-B142-4F4A-B4C3-B13C71F2B3EA}">
      <dsp:nvSpPr>
        <dsp:cNvPr id="0" name=""/>
        <dsp:cNvSpPr/>
      </dsp:nvSpPr>
      <dsp:spPr>
        <a:xfrm rot="10800000">
          <a:off x="2657122" y="0"/>
          <a:ext cx="8912025" cy="147121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8765" tIns="87630" rIns="163576" bIns="87630" numCol="1" spcCol="1270" anchor="t" anchorCtr="0">
          <a:noAutofit/>
        </a:bodyPr>
        <a:lstStyle/>
        <a:p>
          <a:pPr marL="0" lvl="0" indent="0" algn="l" defTabSz="1022350">
            <a:lnSpc>
              <a:spcPct val="90000"/>
            </a:lnSpc>
            <a:spcBef>
              <a:spcPct val="0"/>
            </a:spcBef>
            <a:spcAft>
              <a:spcPct val="35000"/>
            </a:spcAft>
            <a:buNone/>
          </a:pPr>
          <a:r>
            <a:rPr lang="en-GB" sz="2300" kern="1200" dirty="0"/>
            <a:t>A common, often disabling  condition</a:t>
          </a:r>
        </a:p>
        <a:p>
          <a:pPr marL="171450" lvl="1" indent="-171450" algn="l" defTabSz="800100">
            <a:lnSpc>
              <a:spcPct val="90000"/>
            </a:lnSpc>
            <a:spcBef>
              <a:spcPct val="0"/>
            </a:spcBef>
            <a:spcAft>
              <a:spcPct val="15000"/>
            </a:spcAft>
            <a:buChar char="•"/>
          </a:pPr>
          <a:r>
            <a:rPr lang="en-GB" sz="1800" kern="1200" dirty="0"/>
            <a:t>6% of neurology clinic consultations</a:t>
          </a:r>
        </a:p>
        <a:p>
          <a:pPr marL="171450" lvl="1" indent="-171450" algn="l" defTabSz="800100">
            <a:lnSpc>
              <a:spcPct val="90000"/>
            </a:lnSpc>
            <a:spcBef>
              <a:spcPct val="0"/>
            </a:spcBef>
            <a:spcAft>
              <a:spcPct val="15000"/>
            </a:spcAft>
            <a:buChar char="•"/>
          </a:pPr>
          <a:r>
            <a:rPr lang="en-GB" sz="1800" b="0" i="0" kern="1200" dirty="0">
              <a:solidFill>
                <a:schemeClr val="bg1"/>
              </a:solidFill>
              <a:effectLst/>
              <a:latin typeface="+mn-lt"/>
              <a:ea typeface="+mn-ea"/>
              <a:cs typeface="+mn-cs"/>
            </a:rPr>
            <a:t>30%  of neurology clinic patients have symptoms described as partially or not at all explained by disease</a:t>
          </a:r>
          <a:endParaRPr lang="en-GB" sz="1800" kern="1200" dirty="0">
            <a:solidFill>
              <a:schemeClr val="bg1"/>
            </a:solidFill>
          </a:endParaRPr>
        </a:p>
      </dsp:txBody>
      <dsp:txXfrm rot="10800000">
        <a:off x="3024926" y="0"/>
        <a:ext cx="8544221" cy="1471215"/>
      </dsp:txXfrm>
    </dsp:sp>
    <dsp:sp modelId="{045A40C7-38B8-204E-B3F6-293CBCC3E87F}">
      <dsp:nvSpPr>
        <dsp:cNvPr id="0" name=""/>
        <dsp:cNvSpPr/>
      </dsp:nvSpPr>
      <dsp:spPr>
        <a:xfrm>
          <a:off x="1876954" y="0"/>
          <a:ext cx="1471215" cy="1471215"/>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D3E6E-B142-4F4A-B4C3-B13C71F2B3EA}">
      <dsp:nvSpPr>
        <dsp:cNvPr id="0" name=""/>
        <dsp:cNvSpPr/>
      </dsp:nvSpPr>
      <dsp:spPr>
        <a:xfrm rot="10800000">
          <a:off x="2586222" y="0"/>
          <a:ext cx="8858188" cy="124293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00" tIns="72390" rIns="135128" bIns="72390" numCol="1" spcCol="1270" anchor="t" anchorCtr="0">
          <a:noAutofit/>
        </a:bodyPr>
        <a:lstStyle/>
        <a:p>
          <a:pPr marL="0" lvl="0" indent="0" algn="l" defTabSz="844550">
            <a:lnSpc>
              <a:spcPct val="90000"/>
            </a:lnSpc>
            <a:spcBef>
              <a:spcPct val="0"/>
            </a:spcBef>
            <a:spcAft>
              <a:spcPct val="35000"/>
            </a:spcAft>
            <a:buNone/>
          </a:pPr>
          <a:r>
            <a:rPr lang="en-GB" sz="1900" kern="1200" dirty="0"/>
            <a:t>A common, often disabling  condition</a:t>
          </a:r>
        </a:p>
        <a:p>
          <a:pPr marL="114300" lvl="1" indent="-114300" algn="l" defTabSz="666750">
            <a:lnSpc>
              <a:spcPct val="90000"/>
            </a:lnSpc>
            <a:spcBef>
              <a:spcPct val="0"/>
            </a:spcBef>
            <a:spcAft>
              <a:spcPct val="15000"/>
            </a:spcAft>
            <a:buChar char="•"/>
          </a:pPr>
          <a:r>
            <a:rPr lang="en-GB" sz="1500" kern="1200" dirty="0"/>
            <a:t>6% of neurology clinic consultations</a:t>
          </a:r>
        </a:p>
        <a:p>
          <a:pPr marL="114300" lvl="1" indent="-114300" algn="l" defTabSz="666750">
            <a:lnSpc>
              <a:spcPct val="90000"/>
            </a:lnSpc>
            <a:spcBef>
              <a:spcPct val="0"/>
            </a:spcBef>
            <a:spcAft>
              <a:spcPct val="15000"/>
            </a:spcAft>
            <a:buChar char="•"/>
          </a:pPr>
          <a:r>
            <a:rPr lang="en-GB" sz="1500" b="0" i="0" kern="1200" dirty="0">
              <a:solidFill>
                <a:schemeClr val="bg1"/>
              </a:solidFill>
              <a:effectLst/>
              <a:latin typeface="+mn-lt"/>
              <a:ea typeface="+mn-ea"/>
              <a:cs typeface="+mn-cs"/>
            </a:rPr>
            <a:t>30%  of neurology clinic patients have symptoms described as partially or not at all explained by disease</a:t>
          </a:r>
          <a:endParaRPr lang="en-GB" sz="1500" kern="1200" dirty="0">
            <a:solidFill>
              <a:schemeClr val="bg1"/>
            </a:solidFill>
          </a:endParaRPr>
        </a:p>
      </dsp:txBody>
      <dsp:txXfrm rot="10800000">
        <a:off x="2896956" y="0"/>
        <a:ext cx="8547454" cy="1242935"/>
      </dsp:txXfrm>
    </dsp:sp>
    <dsp:sp modelId="{045A40C7-38B8-204E-B3F6-293CBCC3E87F}">
      <dsp:nvSpPr>
        <dsp:cNvPr id="0" name=""/>
        <dsp:cNvSpPr/>
      </dsp:nvSpPr>
      <dsp:spPr>
        <a:xfrm>
          <a:off x="1920463" y="531"/>
          <a:ext cx="1242935" cy="1242935"/>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0711F6-2744-E347-87A3-982390E30405}">
      <dsp:nvSpPr>
        <dsp:cNvPr id="0" name=""/>
        <dsp:cNvSpPr/>
      </dsp:nvSpPr>
      <dsp:spPr>
        <a:xfrm rot="10800000">
          <a:off x="2541931" y="1554201"/>
          <a:ext cx="8858188" cy="124293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00" tIns="72390" rIns="135128" bIns="72390" numCol="1" spcCol="1270" anchor="ctr" anchorCtr="0">
          <a:noAutofit/>
        </a:bodyPr>
        <a:lstStyle/>
        <a:p>
          <a:pPr marL="0" lvl="0" indent="0" algn="l" defTabSz="844550">
            <a:lnSpc>
              <a:spcPct val="90000"/>
            </a:lnSpc>
            <a:spcBef>
              <a:spcPct val="0"/>
            </a:spcBef>
            <a:spcAft>
              <a:spcPct val="35000"/>
            </a:spcAft>
            <a:buNone/>
          </a:pPr>
          <a:r>
            <a:rPr lang="en-GB" sz="1900" kern="1200" dirty="0"/>
            <a:t>A brain network disorder causing neurological symptoms not directly associated with </a:t>
          </a:r>
          <a:r>
            <a:rPr lang="en-GB" sz="1900" i="1" kern="1200" dirty="0"/>
            <a:t>structural</a:t>
          </a:r>
          <a:r>
            <a:rPr lang="en-GB" sz="1900" kern="1200" dirty="0"/>
            <a:t> damage to the brain or nervous system. Analogous to a software problem on a computer. </a:t>
          </a:r>
        </a:p>
      </dsp:txBody>
      <dsp:txXfrm rot="10800000">
        <a:off x="2852665" y="1554201"/>
        <a:ext cx="8547454" cy="1242935"/>
      </dsp:txXfrm>
    </dsp:sp>
    <dsp:sp modelId="{DDF98A39-63B0-E24B-865D-F5EDBF0B4658}">
      <dsp:nvSpPr>
        <dsp:cNvPr id="0" name=""/>
        <dsp:cNvSpPr/>
      </dsp:nvSpPr>
      <dsp:spPr>
        <a:xfrm>
          <a:off x="1920463" y="1554201"/>
          <a:ext cx="1242935" cy="1242935"/>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0BCF24-3DEB-BB42-959D-BCE5114F9584}">
      <dsp:nvSpPr>
        <dsp:cNvPr id="0" name=""/>
        <dsp:cNvSpPr/>
      </dsp:nvSpPr>
      <dsp:spPr>
        <a:xfrm rot="10800000">
          <a:off x="2541931" y="3107870"/>
          <a:ext cx="8858188" cy="124293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00" tIns="72390" rIns="135128" bIns="72390" numCol="1" spcCol="1270" anchor="ctr" anchorCtr="0">
          <a:noAutofit/>
        </a:bodyPr>
        <a:lstStyle/>
        <a:p>
          <a:pPr marL="0" lvl="0" indent="0" algn="l" defTabSz="844550">
            <a:lnSpc>
              <a:spcPct val="90000"/>
            </a:lnSpc>
            <a:spcBef>
              <a:spcPct val="0"/>
            </a:spcBef>
            <a:spcAft>
              <a:spcPct val="35000"/>
            </a:spcAft>
            <a:buNone/>
          </a:pPr>
          <a:r>
            <a:rPr lang="en-GB" sz="1900" kern="1200" dirty="0"/>
            <a:t>Diagnosed based on positive functional signs (history and examination) </a:t>
          </a:r>
        </a:p>
        <a:p>
          <a:pPr marL="0" lvl="0" indent="0" algn="l" defTabSz="844550">
            <a:lnSpc>
              <a:spcPct val="90000"/>
            </a:lnSpc>
            <a:spcBef>
              <a:spcPct val="0"/>
            </a:spcBef>
            <a:spcAft>
              <a:spcPct val="35000"/>
            </a:spcAft>
            <a:buNone/>
          </a:pPr>
          <a:r>
            <a:rPr lang="en-GB" sz="1900" kern="1200" dirty="0"/>
            <a:t>Not a diagnosis of exclusion</a:t>
          </a:r>
        </a:p>
      </dsp:txBody>
      <dsp:txXfrm rot="10800000">
        <a:off x="2852665" y="3107870"/>
        <a:ext cx="8547454" cy="1242935"/>
      </dsp:txXfrm>
    </dsp:sp>
    <dsp:sp modelId="{E5F9677F-FCA0-6245-9B20-DB1886DBB54F}">
      <dsp:nvSpPr>
        <dsp:cNvPr id="0" name=""/>
        <dsp:cNvSpPr/>
      </dsp:nvSpPr>
      <dsp:spPr>
        <a:xfrm>
          <a:off x="1920463" y="3107870"/>
          <a:ext cx="1242935" cy="1242935"/>
        </a:xfrm>
        <a:prstGeom prst="ellipse">
          <a:avLst/>
        </a:prstGeom>
        <a:blipFill>
          <a:blip xmlns:r="http://schemas.openxmlformats.org/officeDocument/2006/relationships" r:embed="rId3"/>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ADECA-A23C-BE48-9161-E4C13B06B960}">
      <dsp:nvSpPr>
        <dsp:cNvPr id="0" name=""/>
        <dsp:cNvSpPr/>
      </dsp:nvSpPr>
      <dsp:spPr>
        <a:xfrm>
          <a:off x="4656088" y="16793"/>
          <a:ext cx="1586582" cy="15865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Neurology</a:t>
          </a:r>
        </a:p>
      </dsp:txBody>
      <dsp:txXfrm>
        <a:off x="4888438" y="249143"/>
        <a:ext cx="1121882" cy="1121882"/>
      </dsp:txXfrm>
    </dsp:sp>
    <dsp:sp modelId="{B02EC20A-2E30-2046-BA14-646018D0C8D4}">
      <dsp:nvSpPr>
        <dsp:cNvPr id="0" name=""/>
        <dsp:cNvSpPr/>
      </dsp:nvSpPr>
      <dsp:spPr>
        <a:xfrm>
          <a:off x="4989225" y="1732206"/>
          <a:ext cx="920217" cy="92021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5111200" y="2084097"/>
        <a:ext cx="676267" cy="216435"/>
      </dsp:txXfrm>
    </dsp:sp>
    <dsp:sp modelId="{071DFE81-0B93-3F4E-91F4-404F1E4F61B3}">
      <dsp:nvSpPr>
        <dsp:cNvPr id="0" name=""/>
        <dsp:cNvSpPr/>
      </dsp:nvSpPr>
      <dsp:spPr>
        <a:xfrm>
          <a:off x="4656088" y="2764755"/>
          <a:ext cx="1586582" cy="15865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Psychiatry</a:t>
          </a:r>
        </a:p>
      </dsp:txBody>
      <dsp:txXfrm>
        <a:off x="4888438" y="2997105"/>
        <a:ext cx="1121882" cy="1121882"/>
      </dsp:txXfrm>
    </dsp:sp>
    <dsp:sp modelId="{D16699A3-A496-7545-AFFF-D70D37DF4A36}">
      <dsp:nvSpPr>
        <dsp:cNvPr id="0" name=""/>
        <dsp:cNvSpPr/>
      </dsp:nvSpPr>
      <dsp:spPr>
        <a:xfrm rot="21560401">
          <a:off x="3232222" y="1905636"/>
          <a:ext cx="78406" cy="5902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3232223" y="2023813"/>
        <a:ext cx="54884" cy="354124"/>
      </dsp:txXfrm>
    </dsp:sp>
    <dsp:sp modelId="{A3741AF4-8F55-FB4D-B871-55028B7402BD}">
      <dsp:nvSpPr>
        <dsp:cNvPr id="0" name=""/>
        <dsp:cNvSpPr/>
      </dsp:nvSpPr>
      <dsp:spPr>
        <a:xfrm>
          <a:off x="170109" y="631607"/>
          <a:ext cx="3173164" cy="31731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GB" sz="4000" kern="1200" dirty="0"/>
            <a:t>“Nervous disorders”</a:t>
          </a:r>
        </a:p>
      </dsp:txBody>
      <dsp:txXfrm>
        <a:off x="634808" y="1096306"/>
        <a:ext cx="2243766" cy="2243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02BB7-AAF6-43C8-B721-C12BE20D4D74}">
      <dsp:nvSpPr>
        <dsp:cNvPr id="0" name=""/>
        <dsp:cNvSpPr/>
      </dsp:nvSpPr>
      <dsp:spPr>
        <a:xfrm>
          <a:off x="43931" y="106166"/>
          <a:ext cx="6513603" cy="15885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C15266-1730-40D8-ADCA-9A16C292A3CA}">
      <dsp:nvSpPr>
        <dsp:cNvPr id="0" name=""/>
        <dsp:cNvSpPr/>
      </dsp:nvSpPr>
      <dsp:spPr>
        <a:xfrm>
          <a:off x="-43931" y="11677"/>
          <a:ext cx="2010490" cy="17775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59A06E-CC95-4E10-8DB1-FD008965EDD4}">
      <dsp:nvSpPr>
        <dsp:cNvPr id="0" name=""/>
        <dsp:cNvSpPr/>
      </dsp:nvSpPr>
      <dsp:spPr>
        <a:xfrm>
          <a:off x="1878695" y="106166"/>
          <a:ext cx="4675251" cy="1588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121" tIns="168121" rIns="168121" bIns="168121" numCol="1" spcCol="1270" anchor="ctr" anchorCtr="0">
          <a:noAutofit/>
        </a:bodyPr>
        <a:lstStyle/>
        <a:p>
          <a:pPr marL="0" lvl="0" indent="0" algn="l" defTabSz="1111250">
            <a:lnSpc>
              <a:spcPct val="100000"/>
            </a:lnSpc>
            <a:spcBef>
              <a:spcPct val="0"/>
            </a:spcBef>
            <a:spcAft>
              <a:spcPct val="35000"/>
            </a:spcAft>
            <a:buNone/>
          </a:pPr>
          <a:r>
            <a:rPr lang="en-US" sz="2500" kern="1200"/>
            <a:t>Tip of the tongue phenomenon</a:t>
          </a:r>
        </a:p>
      </dsp:txBody>
      <dsp:txXfrm>
        <a:off x="1878695" y="106166"/>
        <a:ext cx="4675251" cy="1588540"/>
      </dsp:txXfrm>
    </dsp:sp>
    <dsp:sp modelId="{17FF5982-8A0D-41F9-A536-7C02A7D84A2F}">
      <dsp:nvSpPr>
        <dsp:cNvPr id="0" name=""/>
        <dsp:cNvSpPr/>
      </dsp:nvSpPr>
      <dsp:spPr>
        <a:xfrm>
          <a:off x="-43931" y="2222803"/>
          <a:ext cx="6513603" cy="15885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15323F-101C-4FAA-BE05-0CA53E505B87}">
      <dsp:nvSpPr>
        <dsp:cNvPr id="0" name=""/>
        <dsp:cNvSpPr/>
      </dsp:nvSpPr>
      <dsp:spPr>
        <a:xfrm>
          <a:off x="35710" y="2186331"/>
          <a:ext cx="1675480" cy="1661483"/>
        </a:xfrm>
        <a:prstGeom prst="rect">
          <a:avLst/>
        </a:prstGeom>
        <a:blipFill>
          <a:blip xmlns:r="http://schemas.openxmlformats.org/officeDocument/2006/relationships" r:embed="rId2"/>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C22D38-E6FA-4F89-AFB4-BBAE4569EFB6}">
      <dsp:nvSpPr>
        <dsp:cNvPr id="0" name=""/>
        <dsp:cNvSpPr/>
      </dsp:nvSpPr>
      <dsp:spPr>
        <a:xfrm>
          <a:off x="1790832" y="2222803"/>
          <a:ext cx="4675251" cy="1588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121" tIns="168121" rIns="168121" bIns="168121" numCol="1" spcCol="1270" anchor="ctr" anchorCtr="0">
          <a:noAutofit/>
        </a:bodyPr>
        <a:lstStyle/>
        <a:p>
          <a:pPr marL="0" lvl="0" indent="0" algn="l" defTabSz="1111250">
            <a:lnSpc>
              <a:spcPct val="100000"/>
            </a:lnSpc>
            <a:spcBef>
              <a:spcPct val="0"/>
            </a:spcBef>
            <a:spcAft>
              <a:spcPct val="35000"/>
            </a:spcAft>
            <a:buNone/>
          </a:pPr>
          <a:r>
            <a:rPr lang="en-US" sz="2500" kern="1200" dirty="0"/>
            <a:t>Playing music or performing another motor skill deliberately slower than normal</a:t>
          </a:r>
        </a:p>
      </dsp:txBody>
      <dsp:txXfrm>
        <a:off x="1790832" y="2222803"/>
        <a:ext cx="4675251" cy="1588540"/>
      </dsp:txXfrm>
    </dsp:sp>
    <dsp:sp modelId="{14A66A07-211B-1642-AA38-7AF54E879C49}">
      <dsp:nvSpPr>
        <dsp:cNvPr id="0" name=""/>
        <dsp:cNvSpPr/>
      </dsp:nvSpPr>
      <dsp:spPr>
        <a:xfrm>
          <a:off x="-43931" y="4265079"/>
          <a:ext cx="6513603" cy="15885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F04C62-C4DD-B942-B992-B67B0842B5F9}">
      <dsp:nvSpPr>
        <dsp:cNvPr id="0" name=""/>
        <dsp:cNvSpPr/>
      </dsp:nvSpPr>
      <dsp:spPr>
        <a:xfrm>
          <a:off x="236477" y="4244950"/>
          <a:ext cx="1273946" cy="1628798"/>
        </a:xfrm>
        <a:prstGeom prst="rect">
          <a:avLst/>
        </a:prstGeom>
        <a:blipFill>
          <a:blip xmlns:r="http://schemas.openxmlformats.org/officeDocument/2006/relationships" r:embed="rId3"/>
          <a:srcRect/>
          <a:stretch>
            <a:fillRect l="-1000" r="-1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105388-B910-4A44-BBFF-B4F0F5944627}">
      <dsp:nvSpPr>
        <dsp:cNvPr id="0" name=""/>
        <dsp:cNvSpPr/>
      </dsp:nvSpPr>
      <dsp:spPr>
        <a:xfrm>
          <a:off x="1790832" y="4265079"/>
          <a:ext cx="4675251" cy="1588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121" tIns="168121" rIns="168121" bIns="168121" numCol="1" spcCol="1270" anchor="ctr" anchorCtr="0">
          <a:noAutofit/>
        </a:bodyPr>
        <a:lstStyle/>
        <a:p>
          <a:pPr marL="0" lvl="0" indent="0" algn="l" defTabSz="1111250">
            <a:lnSpc>
              <a:spcPct val="100000"/>
            </a:lnSpc>
            <a:spcBef>
              <a:spcPct val="0"/>
            </a:spcBef>
            <a:spcAft>
              <a:spcPct val="35000"/>
            </a:spcAft>
            <a:buNone/>
          </a:pPr>
          <a:r>
            <a:rPr lang="en-GB" sz="2500" kern="1200" dirty="0"/>
            <a:t>Distraction techniques when taking blood</a:t>
          </a:r>
        </a:p>
      </dsp:txBody>
      <dsp:txXfrm>
        <a:off x="1790832" y="4265079"/>
        <a:ext cx="4675251" cy="15885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150F93-AC3D-5F43-9156-473D65361CE2}" type="datetimeFigureOut">
              <a:rPr lang="en-US" smtClean="0"/>
              <a:t>6/23/26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A0049-0705-E045-A0BC-EAB599DCD62A}" type="slidenum">
              <a:rPr lang="en-US" smtClean="0"/>
              <a:t>‹#›</a:t>
            </a:fld>
            <a:endParaRPr lang="en-US"/>
          </a:p>
        </p:txBody>
      </p:sp>
    </p:spTree>
    <p:extLst>
      <p:ext uri="{BB962C8B-B14F-4D97-AF65-F5344CB8AC3E}">
        <p14:creationId xmlns:p14="http://schemas.microsoft.com/office/powerpoint/2010/main" val="1901676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ks.nice.org.uk/topics/functional-neurological-disorder/referen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ks.nice.org.uk/topics/functional-neurological-disorder/referenc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7DB55-3171-F574-25DA-DFFCA21E7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215A6-8FFB-1AA1-E217-659D8516DA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361A6-6FB8-7576-165F-7178AD090E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Carson, A. and Lehn, A.  (2016) Epidemiology.  In: Hallett, M., Stone, J. and Carson, A. (Eds.) </a:t>
            </a:r>
            <a:r>
              <a:rPr lang="en-GB" sz="1200" b="0" i="1" kern="1200" dirty="0">
                <a:solidFill>
                  <a:schemeClr val="tx1"/>
                </a:solidFill>
                <a:effectLst/>
                <a:latin typeface="+mn-lt"/>
                <a:ea typeface="+mn-ea"/>
                <a:cs typeface="+mn-cs"/>
              </a:rPr>
              <a:t>Handbook of Clinical Neurology</a:t>
            </a:r>
            <a:r>
              <a:rPr lang="en-GB" sz="1200" b="0" i="0" kern="1200" dirty="0">
                <a:solidFill>
                  <a:schemeClr val="tx1"/>
                </a:solidFill>
                <a:effectLst/>
                <a:latin typeface="+mn-lt"/>
                <a:ea typeface="+mn-ea"/>
                <a:cs typeface="+mn-cs"/>
              </a:rPr>
              <a:t>. 3rd </a:t>
            </a:r>
            <a:r>
              <a:rPr lang="en-GB" sz="1200" b="0" i="0" kern="1200" dirty="0" err="1">
                <a:solidFill>
                  <a:schemeClr val="tx1"/>
                </a:solidFill>
                <a:effectLst/>
                <a:latin typeface="+mn-lt"/>
                <a:ea typeface="+mn-ea"/>
                <a:cs typeface="+mn-cs"/>
              </a:rPr>
              <a:t>edn</a:t>
            </a:r>
            <a:r>
              <a:rPr lang="en-GB" sz="1200" b="0" i="0" kern="1200" dirty="0">
                <a:solidFill>
                  <a:schemeClr val="tx1"/>
                </a:solidFill>
                <a:effectLst/>
                <a:latin typeface="+mn-lt"/>
                <a:ea typeface="+mn-ea"/>
                <a:cs typeface="+mn-cs"/>
              </a:rPr>
              <a:t>. Elsevier, 47-60.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In a consecutive series of new patients attending outpatient neurology clinic in Scotland over a 15-month period (n = 3781), 5.4% had a primary diagnosis of FND, and 30% had symptoms that were described as only partially or not at all explained by disease [</a:t>
            </a:r>
            <a:r>
              <a:rPr lang="en-GB" sz="1200" b="0" i="0" kern="1200" dirty="0">
                <a:solidFill>
                  <a:schemeClr val="tx1"/>
                </a:solidFill>
                <a:effectLst/>
                <a:latin typeface="+mn-lt"/>
                <a:ea typeface="+mn-ea"/>
                <a:cs typeface="+mn-cs"/>
                <a:hlinkClick r:id="rId3"/>
              </a:rPr>
              <a:t>Stone, 2010</a:t>
            </a:r>
            <a:r>
              <a:rPr lang="en-GB"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Who is referred to neurology clinics? - the diagnoses made in 3781 new patients</a:t>
            </a:r>
            <a:r>
              <a:rPr lang="en-GB" sz="1200" b="0" i="0" u="none" strike="noStrike" kern="1200" dirty="0">
                <a:solidFill>
                  <a:schemeClr val="tx1"/>
                </a:solidFill>
                <a:effectLst/>
                <a:latin typeface="+mn-lt"/>
                <a:ea typeface="+mn-ea"/>
                <a:cs typeface="+mn-cs"/>
              </a:rPr>
              <a:t>.</a:t>
            </a:r>
            <a:endParaRPr lang="en-GB"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E54EDDB-E22D-AFE3-C81C-2F9D34950B8E}"/>
              </a:ext>
            </a:extLst>
          </p:cNvPr>
          <p:cNvSpPr>
            <a:spLocks noGrp="1"/>
          </p:cNvSpPr>
          <p:nvPr>
            <p:ph type="sldNum" sz="quarter" idx="5"/>
          </p:nvPr>
        </p:nvSpPr>
        <p:spPr/>
        <p:txBody>
          <a:bodyPr/>
          <a:lstStyle/>
          <a:p>
            <a:fld id="{4FCA0049-0705-E045-A0BC-EAB599DCD62A}" type="slidenum">
              <a:rPr lang="en-US" smtClean="0"/>
              <a:t>6</a:t>
            </a:fld>
            <a:endParaRPr lang="en-US"/>
          </a:p>
        </p:txBody>
      </p:sp>
    </p:spTree>
    <p:extLst>
      <p:ext uri="{BB962C8B-B14F-4D97-AF65-F5344CB8AC3E}">
        <p14:creationId xmlns:p14="http://schemas.microsoft.com/office/powerpoint/2010/main" val="2109025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impact of expectation on our experience of our bodies and the world, attention is another potent modulating factor. </a:t>
            </a:r>
          </a:p>
          <a:p>
            <a:endParaRPr lang="en-US" dirty="0"/>
          </a:p>
          <a:p>
            <a:r>
              <a:rPr lang="en-US" dirty="0"/>
              <a:t>Observe initially the pink dots forming this circle, before giving your full focus to the cross in the middle. Coming closer to the screen can help make the illusion more powerful. </a:t>
            </a:r>
          </a:p>
          <a:p>
            <a:endParaRPr lang="en-US" dirty="0"/>
          </a:p>
          <a:p>
            <a:r>
              <a:rPr lang="en-US" dirty="0"/>
              <a:t>With intense focus on the cross, a green dot starts to appear, and the pink dots start to fade and disappear almost entirely. However as soon as focus is switched back to the circle, the pink dots reappear and the green dot vanishes again. </a:t>
            </a:r>
          </a:p>
          <a:p>
            <a:endParaRPr lang="en-US" dirty="0"/>
          </a:p>
          <a:p>
            <a:r>
              <a:rPr lang="en-US" dirty="0"/>
              <a:t>In this optical illusion, our internal visual images changes dramatically depending on where our attention is focused.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A71E1-EB76-8549-9053-321592585A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140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F7965-BE71-E448-84CC-D834C3FFEB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6745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us experiences a different version of reality, dependent on the signals coming into our brain, and on our expectations based on previous experience. Our conscious reality is in fact just one representation of the world, rather than an accurate replication. </a:t>
            </a:r>
          </a:p>
          <a:p>
            <a:endParaRPr lang="en-US" dirty="0"/>
          </a:p>
          <a:p>
            <a:r>
              <a:rPr lang="en-US" dirty="0"/>
              <a:t>The incoming signals come from the *outside world and from *inside our bodies, otherwise known as </a:t>
            </a:r>
            <a:r>
              <a:rPr lang="en-US" dirty="0" err="1"/>
              <a:t>extero</a:t>
            </a:r>
            <a:r>
              <a:rPr lang="en-US" dirty="0"/>
              <a:t>- and </a:t>
            </a:r>
            <a:r>
              <a:rPr lang="en-US" dirty="0" err="1"/>
              <a:t>interoception</a:t>
            </a:r>
            <a:r>
              <a:rPr lang="en-US" dirty="0"/>
              <a:t>. </a:t>
            </a:r>
          </a:p>
          <a:p>
            <a:endParaRPr lang="en-US" dirty="0"/>
          </a:p>
          <a:p>
            <a:r>
              <a:rPr lang="en-US" dirty="0"/>
              <a:t>*The 5 exteroceptive senses include touch, smell, taste, vision and hearing.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A71E1-EB76-8549-9053-321592585A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803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Interoception</a:t>
            </a:r>
            <a:r>
              <a:rPr lang="en-US" dirty="0"/>
              <a:t> is mediated by the autonomic nervous system, featuring neurotransmitters like adrenaline. </a:t>
            </a:r>
          </a:p>
          <a:p>
            <a:endParaRPr lang="en-US" dirty="0"/>
          </a:p>
          <a:p>
            <a:r>
              <a:rPr lang="en-US" dirty="0"/>
              <a:t>*It allows perception of organ function, for example our </a:t>
            </a:r>
            <a:r>
              <a:rPr lang="en-US" dirty="0" err="1"/>
              <a:t>hearbeat</a:t>
            </a:r>
            <a:r>
              <a:rPr lang="en-US" dirty="0"/>
              <a:t> and blood flow, feelings of fullness, hunger and thirst, as well as feelings of internal pressure and pain. </a:t>
            </a:r>
          </a:p>
          <a:p>
            <a:endParaRPr lang="en-US" dirty="0"/>
          </a:p>
          <a:p>
            <a:r>
              <a:rPr lang="en-US" dirty="0"/>
              <a:t>*Another important aspect of </a:t>
            </a:r>
            <a:r>
              <a:rPr lang="en-US" dirty="0" err="1"/>
              <a:t>interoception</a:t>
            </a:r>
            <a:r>
              <a:rPr lang="en-US" dirty="0"/>
              <a:t> is the perception of emotions, be these anxiety, anger, love, joy or fear. </a:t>
            </a:r>
          </a:p>
          <a:p>
            <a:endParaRPr lang="en-US" dirty="0"/>
          </a:p>
          <a:p>
            <a:r>
              <a:rPr lang="en-US" dirty="0"/>
              <a:t>*There is significant overlap between our bodily sensations and our emotions - for example anxiety, anger and love may all be associated with an increased heartrate, or feeling in the pit of the stomach.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A71E1-EB76-8549-9053-321592585A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13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us experiences a different version of reality, dependent on the signals coming into our brain, and on our expectations based on previous experience. Our conscious reality is in fact just one </a:t>
            </a:r>
            <a:r>
              <a:rPr lang="en-US" dirty="0" err="1"/>
              <a:t>represenation</a:t>
            </a:r>
            <a:r>
              <a:rPr lang="en-US" dirty="0"/>
              <a:t> of the world, rather than an accurate replication. </a:t>
            </a:r>
          </a:p>
          <a:p>
            <a:endParaRPr lang="en-US" dirty="0"/>
          </a:p>
          <a:p>
            <a:r>
              <a:rPr lang="en-US" dirty="0"/>
              <a:t>The incoming signals come from the *outside world and from *inside our bodies, otherwise known as </a:t>
            </a:r>
            <a:r>
              <a:rPr lang="en-US" dirty="0" err="1"/>
              <a:t>extero</a:t>
            </a:r>
            <a:r>
              <a:rPr lang="en-US" dirty="0"/>
              <a:t>- and </a:t>
            </a:r>
            <a:r>
              <a:rPr lang="en-US" dirty="0" err="1"/>
              <a:t>interoception</a:t>
            </a:r>
            <a:r>
              <a:rPr lang="en-US" dirty="0"/>
              <a:t>. </a:t>
            </a:r>
          </a:p>
          <a:p>
            <a:endParaRPr lang="en-US" dirty="0"/>
          </a:p>
          <a:p>
            <a:r>
              <a:rPr lang="en-US" dirty="0"/>
              <a:t>*The 5 exteroceptive senses include touch, smell, taste, vision and hearing.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A71E1-EB76-8549-9053-321592585A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6923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t>
            </a:r>
            <a:r>
              <a:rPr lang="en-US" dirty="0" err="1"/>
              <a:t>colours</a:t>
            </a:r>
            <a:r>
              <a:rPr lang="en-US" dirty="0"/>
              <a:t> do you see when you look at this dress?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phenomenon arises because of predictions our brain is making based on previous experience. </a:t>
            </a:r>
            <a:r>
              <a:rPr lang="en-US" dirty="0" err="1"/>
              <a:t>Colours</a:t>
            </a:r>
            <a:r>
              <a:rPr lang="en-US" dirty="0"/>
              <a:t> look very different depending on whether they are in direct light or in shadow. And so, when our brain receives signals from our eyes encoding information about the outside world, our brain sometimes needs to adjust what it thinks it is seeing based on how certain </a:t>
            </a:r>
            <a:r>
              <a:rPr lang="en-US" dirty="0" err="1"/>
              <a:t>colours</a:t>
            </a:r>
            <a:r>
              <a:rPr lang="en-US" dirty="0"/>
              <a:t> have previously appeared in either a light or a dark environment.  </a:t>
            </a:r>
          </a:p>
          <a:p>
            <a:endParaRPr lang="en-US" dirty="0"/>
          </a:p>
        </p:txBody>
      </p:sp>
      <p:sp>
        <p:nvSpPr>
          <p:cNvPr id="4" name="Slide Number Placeholder 3"/>
          <p:cNvSpPr>
            <a:spLocks noGrp="1"/>
          </p:cNvSpPr>
          <p:nvPr>
            <p:ph type="sldNum" sz="quarter" idx="5"/>
          </p:nvPr>
        </p:nvSpPr>
        <p:spPr/>
        <p:txBody>
          <a:bodyPr/>
          <a:lstStyle/>
          <a:p>
            <a:fld id="{9A4A71E1-EB76-8549-9053-321592585A62}" type="slidenum">
              <a:rPr lang="en-US" smtClean="0"/>
              <a:t>37</a:t>
            </a:fld>
            <a:endParaRPr lang="en-US"/>
          </a:p>
        </p:txBody>
      </p:sp>
    </p:spTree>
    <p:extLst>
      <p:ext uri="{BB962C8B-B14F-4D97-AF65-F5344CB8AC3E}">
        <p14:creationId xmlns:p14="http://schemas.microsoft.com/office/powerpoint/2010/main" val="9849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hollow mask illusion is another illustration of the impact expectations can have on our experience of reality. Even though we know that one side of this face is concave, rather than convex, our brains can’t help but ‘correct’ this visual input based on our previous experience of seeing faces. </a:t>
            </a:r>
          </a:p>
        </p:txBody>
      </p:sp>
      <p:sp>
        <p:nvSpPr>
          <p:cNvPr id="4" name="Slide Number Placeholder 3"/>
          <p:cNvSpPr>
            <a:spLocks noGrp="1"/>
          </p:cNvSpPr>
          <p:nvPr>
            <p:ph type="sldNum" sz="quarter" idx="5"/>
          </p:nvPr>
        </p:nvSpPr>
        <p:spPr/>
        <p:txBody>
          <a:bodyPr/>
          <a:lstStyle/>
          <a:p>
            <a:fld id="{9A4A71E1-EB76-8549-9053-321592585A62}" type="slidenum">
              <a:rPr lang="en-US" smtClean="0"/>
              <a:t>38</a:t>
            </a:fld>
            <a:endParaRPr lang="en-US"/>
          </a:p>
        </p:txBody>
      </p:sp>
    </p:spTree>
    <p:extLst>
      <p:ext uri="{BB962C8B-B14F-4D97-AF65-F5344CB8AC3E}">
        <p14:creationId xmlns:p14="http://schemas.microsoft.com/office/powerpoint/2010/main" val="1130792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FND, symptoms can occur when an individual’s perception of reality relies too heavily on expectation, at the expense of conflicting sensory inputs from the body. </a:t>
            </a:r>
          </a:p>
          <a:p>
            <a:endParaRPr lang="en-US" dirty="0"/>
          </a:p>
          <a:p>
            <a:r>
              <a:rPr lang="en-US" dirty="0"/>
              <a:t>For example, in a patient who develops tingling during a panic attack, they may fear they are having a stroke. Expectation that their arm will therefore be weak in addition to the tingling, can become a self-fulfilling prophecy as they find it difficult to integrate proprioceptive information from the arm that it is in fact still capable of normal movement. </a:t>
            </a:r>
          </a:p>
          <a:p>
            <a:endParaRPr lang="en-US" dirty="0"/>
          </a:p>
          <a:p>
            <a:r>
              <a:rPr lang="en-US" dirty="0"/>
              <a:t>In patients with acute onset functional weakness, it is common that after a brain scan and doctor’s explanation that the weakness is potentially fully reversible, they quickly recover normal function. Their expectations about their body change in response to the reassuring information, disproving their belief that </a:t>
            </a:r>
            <a:r>
              <a:rPr lang="en-US" dirty="0" err="1"/>
              <a:t>they'e</a:t>
            </a:r>
            <a:r>
              <a:rPr lang="en-US" dirty="0"/>
              <a:t> had a stroke.</a:t>
            </a:r>
          </a:p>
        </p:txBody>
      </p:sp>
      <p:sp>
        <p:nvSpPr>
          <p:cNvPr id="4" name="Slide Number Placeholder 3"/>
          <p:cNvSpPr>
            <a:spLocks noGrp="1"/>
          </p:cNvSpPr>
          <p:nvPr>
            <p:ph type="sldNum" sz="quarter" idx="5"/>
          </p:nvPr>
        </p:nvSpPr>
        <p:spPr/>
        <p:txBody>
          <a:bodyPr/>
          <a:lstStyle/>
          <a:p>
            <a:fld id="{9A4A71E1-EB76-8549-9053-321592585A62}" type="slidenum">
              <a:rPr lang="en-US" smtClean="0"/>
              <a:t>39</a:t>
            </a:fld>
            <a:endParaRPr lang="en-US"/>
          </a:p>
        </p:txBody>
      </p:sp>
    </p:spTree>
    <p:extLst>
      <p:ext uri="{BB962C8B-B14F-4D97-AF65-F5344CB8AC3E}">
        <p14:creationId xmlns:p14="http://schemas.microsoft.com/office/powerpoint/2010/main" val="2298372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CA0049-0705-E045-A0BC-EAB599DCD62A}" type="slidenum">
              <a:rPr lang="en-US" smtClean="0"/>
              <a:t>40</a:t>
            </a:fld>
            <a:endParaRPr lang="en-US"/>
          </a:p>
        </p:txBody>
      </p:sp>
    </p:spTree>
    <p:extLst>
      <p:ext uri="{BB962C8B-B14F-4D97-AF65-F5344CB8AC3E}">
        <p14:creationId xmlns:p14="http://schemas.microsoft.com/office/powerpoint/2010/main" val="3076705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CA0049-0705-E045-A0BC-EAB599DCD62A}" type="slidenum">
              <a:rPr lang="en-US" smtClean="0"/>
              <a:t>41</a:t>
            </a:fld>
            <a:endParaRPr lang="en-US"/>
          </a:p>
        </p:txBody>
      </p:sp>
    </p:spTree>
    <p:extLst>
      <p:ext uri="{BB962C8B-B14F-4D97-AF65-F5344CB8AC3E}">
        <p14:creationId xmlns:p14="http://schemas.microsoft.com/office/powerpoint/2010/main" val="3745201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Carson, A. and Lehn, A.  (2016) Epidemiology.  In: Hallett, M., Stone, J. and Carson, A. (Eds.) </a:t>
            </a:r>
            <a:r>
              <a:rPr lang="en-GB" sz="1200" b="0" i="1" kern="1200" dirty="0">
                <a:solidFill>
                  <a:schemeClr val="tx1"/>
                </a:solidFill>
                <a:effectLst/>
                <a:latin typeface="+mn-lt"/>
                <a:ea typeface="+mn-ea"/>
                <a:cs typeface="+mn-cs"/>
              </a:rPr>
              <a:t>Handbook of Clinical Neurology</a:t>
            </a:r>
            <a:r>
              <a:rPr lang="en-GB" sz="1200" b="0" i="0" kern="1200" dirty="0">
                <a:solidFill>
                  <a:schemeClr val="tx1"/>
                </a:solidFill>
                <a:effectLst/>
                <a:latin typeface="+mn-lt"/>
                <a:ea typeface="+mn-ea"/>
                <a:cs typeface="+mn-cs"/>
              </a:rPr>
              <a:t>. 3rd </a:t>
            </a:r>
            <a:r>
              <a:rPr lang="en-GB" sz="1200" b="0" i="0" kern="1200" dirty="0" err="1">
                <a:solidFill>
                  <a:schemeClr val="tx1"/>
                </a:solidFill>
                <a:effectLst/>
                <a:latin typeface="+mn-lt"/>
                <a:ea typeface="+mn-ea"/>
                <a:cs typeface="+mn-cs"/>
              </a:rPr>
              <a:t>edn</a:t>
            </a:r>
            <a:r>
              <a:rPr lang="en-GB" sz="1200" b="0" i="0" kern="1200" dirty="0">
                <a:solidFill>
                  <a:schemeClr val="tx1"/>
                </a:solidFill>
                <a:effectLst/>
                <a:latin typeface="+mn-lt"/>
                <a:ea typeface="+mn-ea"/>
                <a:cs typeface="+mn-cs"/>
              </a:rPr>
              <a:t>. Elsevier, 47-60.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In a consecutive series of new patients attending outpatient neurology clinic in Scotland over a 15-month period (n = 3781), 5.4% had a primary diagnosis of FND, and 30% had symptoms that were described as only partially or not at all explained by disease [</a:t>
            </a:r>
            <a:r>
              <a:rPr lang="en-GB" sz="1200" b="0" i="0" kern="1200" dirty="0">
                <a:solidFill>
                  <a:schemeClr val="tx1"/>
                </a:solidFill>
                <a:effectLst/>
                <a:latin typeface="+mn-lt"/>
                <a:ea typeface="+mn-ea"/>
                <a:cs typeface="+mn-cs"/>
                <a:hlinkClick r:id="rId3"/>
              </a:rPr>
              <a:t>Stone, 2010</a:t>
            </a:r>
            <a:r>
              <a:rPr lang="en-GB"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Who is referred to neurology clinics? - the diagnoses made in 3781 new patients</a:t>
            </a:r>
            <a:r>
              <a:rPr lang="en-GB" sz="1200" b="0" i="0" u="none" strike="noStrike" kern="1200" dirty="0">
                <a:solidFill>
                  <a:schemeClr val="tx1"/>
                </a:solidFill>
                <a:effectLst/>
                <a:latin typeface="+mn-lt"/>
                <a:ea typeface="+mn-ea"/>
                <a:cs typeface="+mn-cs"/>
              </a:rPr>
              <a:t>.</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FCA0049-0705-E045-A0BC-EAB599DCD62A}" type="slidenum">
              <a:rPr lang="en-US" smtClean="0"/>
              <a:t>7</a:t>
            </a:fld>
            <a:endParaRPr lang="en-US"/>
          </a:p>
        </p:txBody>
      </p:sp>
    </p:spTree>
    <p:extLst>
      <p:ext uri="{BB962C8B-B14F-4D97-AF65-F5344CB8AC3E}">
        <p14:creationId xmlns:p14="http://schemas.microsoft.com/office/powerpoint/2010/main" val="648708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B25EF-9A54-B5F1-B1FA-ED30EFB24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5025F-962B-95B8-764E-2B69BDDC4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D6C44-AFF5-E305-55B4-E080EEFB28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060179-1677-3865-BF0A-A183AEFC344F}"/>
              </a:ext>
            </a:extLst>
          </p:cNvPr>
          <p:cNvSpPr>
            <a:spLocks noGrp="1"/>
          </p:cNvSpPr>
          <p:nvPr>
            <p:ph type="sldNum" sz="quarter" idx="5"/>
          </p:nvPr>
        </p:nvSpPr>
        <p:spPr/>
        <p:txBody>
          <a:bodyPr/>
          <a:lstStyle/>
          <a:p>
            <a:fld id="{4FCA0049-0705-E045-A0BC-EAB599DCD62A}" type="slidenum">
              <a:rPr lang="en-US" smtClean="0"/>
              <a:t>43</a:t>
            </a:fld>
            <a:endParaRPr lang="en-US"/>
          </a:p>
        </p:txBody>
      </p:sp>
    </p:spTree>
    <p:extLst>
      <p:ext uri="{BB962C8B-B14F-4D97-AF65-F5344CB8AC3E}">
        <p14:creationId xmlns:p14="http://schemas.microsoft.com/office/powerpoint/2010/main" val="1943248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99272-3AF9-DA06-0647-B68931A67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920BA-0D6B-4570-E37F-7A6F75BF9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E8F25-6D22-61E4-D3E5-6DC4C7C43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E16AC9-929E-FABA-9556-A0AB4DEE5660}"/>
              </a:ext>
            </a:extLst>
          </p:cNvPr>
          <p:cNvSpPr>
            <a:spLocks noGrp="1"/>
          </p:cNvSpPr>
          <p:nvPr>
            <p:ph type="sldNum" sz="quarter" idx="5"/>
          </p:nvPr>
        </p:nvSpPr>
        <p:spPr/>
        <p:txBody>
          <a:bodyPr/>
          <a:lstStyle/>
          <a:p>
            <a:fld id="{7AD65466-91C9-7748-B931-5373BFAA55AA}" type="slidenum">
              <a:rPr lang="en-US" smtClean="0"/>
              <a:t>49</a:t>
            </a:fld>
            <a:endParaRPr lang="en-US"/>
          </a:p>
        </p:txBody>
      </p:sp>
    </p:spTree>
    <p:extLst>
      <p:ext uri="{BB962C8B-B14F-4D97-AF65-F5344CB8AC3E}">
        <p14:creationId xmlns:p14="http://schemas.microsoft.com/office/powerpoint/2010/main" val="3452543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9B47F-159C-CFEF-58DF-5BFF44070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02A70F-783C-39EB-BCC2-BA43917F3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320BE-B8D3-3364-FC02-07B55AD14725}"/>
              </a:ext>
            </a:extLst>
          </p:cNvPr>
          <p:cNvSpPr>
            <a:spLocks noGrp="1"/>
          </p:cNvSpPr>
          <p:nvPr>
            <p:ph type="body" idx="1"/>
          </p:nvPr>
        </p:nvSpPr>
        <p:spPr/>
        <p:txBody>
          <a:bodyPr/>
          <a:lstStyle/>
          <a:p>
            <a:r>
              <a:rPr lang="en-US" dirty="0"/>
              <a:t>- Lots of symptoms</a:t>
            </a:r>
          </a:p>
          <a:p>
            <a:pPr marL="171450" indent="-171450">
              <a:buFontTx/>
              <a:buChar char="-"/>
            </a:pPr>
            <a:r>
              <a:rPr lang="en-US" dirty="0"/>
              <a:t>List</a:t>
            </a:r>
          </a:p>
          <a:p>
            <a:pPr marL="171450" indent="-171450">
              <a:buFontTx/>
              <a:buChar char="-"/>
            </a:pPr>
            <a:r>
              <a:rPr lang="en-US" dirty="0"/>
              <a:t>Take each symptoms in turn</a:t>
            </a:r>
          </a:p>
          <a:p>
            <a:pPr marL="171450" indent="-171450">
              <a:buFontTx/>
              <a:buChar char="-"/>
            </a:pPr>
            <a:r>
              <a:rPr lang="en-US" dirty="0"/>
              <a:t>Consider whether unifying diagnosis, or whether dual </a:t>
            </a:r>
            <a:r>
              <a:rPr lang="en-US" dirty="0" err="1"/>
              <a:t>diagnosois</a:t>
            </a:r>
            <a:r>
              <a:rPr lang="en-US" dirty="0"/>
              <a:t> – </a:t>
            </a:r>
            <a:r>
              <a:rPr lang="en-US" dirty="0" err="1"/>
              <a:t>eg</a:t>
            </a:r>
            <a:r>
              <a:rPr lang="en-US" dirty="0"/>
              <a:t> migraine and FND; BPPV and FND</a:t>
            </a:r>
          </a:p>
        </p:txBody>
      </p:sp>
      <p:sp>
        <p:nvSpPr>
          <p:cNvPr id="4" name="Slide Number Placeholder 3">
            <a:extLst>
              <a:ext uri="{FF2B5EF4-FFF2-40B4-BE49-F238E27FC236}">
                <a16:creationId xmlns:a16="http://schemas.microsoft.com/office/drawing/2014/main" id="{10D65335-1AAD-103D-A372-C28B56CA2D2F}"/>
              </a:ext>
            </a:extLst>
          </p:cNvPr>
          <p:cNvSpPr>
            <a:spLocks noGrp="1"/>
          </p:cNvSpPr>
          <p:nvPr>
            <p:ph type="sldNum" sz="quarter" idx="5"/>
          </p:nvPr>
        </p:nvSpPr>
        <p:spPr/>
        <p:txBody>
          <a:bodyPr/>
          <a:lstStyle/>
          <a:p>
            <a:fld id="{AE8F7965-BE71-E448-84CC-D834C3FFEBE6}" type="slidenum">
              <a:rPr lang="en-US" smtClean="0"/>
              <a:t>8</a:t>
            </a:fld>
            <a:endParaRPr lang="en-US"/>
          </a:p>
        </p:txBody>
      </p:sp>
    </p:spTree>
    <p:extLst>
      <p:ext uri="{BB962C8B-B14F-4D97-AF65-F5344CB8AC3E}">
        <p14:creationId xmlns:p14="http://schemas.microsoft.com/office/powerpoint/2010/main" val="2638947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E50DC-4144-97CA-E971-FF46B5A4D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37EED-0951-3820-DE21-5B07CA5AC3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6F20A-63B1-5F92-16F5-D3A0CE110565}"/>
              </a:ext>
            </a:extLst>
          </p:cNvPr>
          <p:cNvSpPr>
            <a:spLocks noGrp="1"/>
          </p:cNvSpPr>
          <p:nvPr>
            <p:ph type="body" idx="1"/>
          </p:nvPr>
        </p:nvSpPr>
        <p:spPr/>
        <p:txBody>
          <a:bodyPr/>
          <a:lstStyle/>
          <a:p>
            <a:r>
              <a:rPr lang="en-US" dirty="0"/>
              <a:t>- Lots of symptoms</a:t>
            </a:r>
          </a:p>
          <a:p>
            <a:pPr marL="171450" indent="-171450">
              <a:buFontTx/>
              <a:buChar char="-"/>
            </a:pPr>
            <a:r>
              <a:rPr lang="en-US" dirty="0"/>
              <a:t>List</a:t>
            </a:r>
          </a:p>
          <a:p>
            <a:pPr marL="171450" indent="-171450">
              <a:buFontTx/>
              <a:buChar char="-"/>
            </a:pPr>
            <a:r>
              <a:rPr lang="en-US" dirty="0"/>
              <a:t>Take each symptoms in turn</a:t>
            </a:r>
          </a:p>
          <a:p>
            <a:pPr marL="171450" indent="-171450">
              <a:buFontTx/>
              <a:buChar char="-"/>
            </a:pPr>
            <a:r>
              <a:rPr lang="en-US" dirty="0"/>
              <a:t>Consider whether unifying diagnosis, or whether dual </a:t>
            </a:r>
            <a:r>
              <a:rPr lang="en-US" dirty="0" err="1"/>
              <a:t>diagnosois</a:t>
            </a:r>
            <a:r>
              <a:rPr lang="en-US" dirty="0"/>
              <a:t> – </a:t>
            </a:r>
            <a:r>
              <a:rPr lang="en-US" dirty="0" err="1"/>
              <a:t>eg</a:t>
            </a:r>
            <a:r>
              <a:rPr lang="en-US" dirty="0"/>
              <a:t> migraine and FND; BPPV and FND. </a:t>
            </a:r>
          </a:p>
          <a:p>
            <a:pPr marL="171450" indent="-171450">
              <a:buFontTx/>
              <a:buChar char="-"/>
            </a:pPr>
            <a:r>
              <a:rPr lang="en-US" dirty="0"/>
              <a:t>10% of patients with functional neurological symptoms have a second neurological diagnosis</a:t>
            </a:r>
          </a:p>
        </p:txBody>
      </p:sp>
      <p:sp>
        <p:nvSpPr>
          <p:cNvPr id="4" name="Slide Number Placeholder 3">
            <a:extLst>
              <a:ext uri="{FF2B5EF4-FFF2-40B4-BE49-F238E27FC236}">
                <a16:creationId xmlns:a16="http://schemas.microsoft.com/office/drawing/2014/main" id="{56AC4D1D-5F8B-CEEA-A309-0F79389F15BC}"/>
              </a:ext>
            </a:extLst>
          </p:cNvPr>
          <p:cNvSpPr>
            <a:spLocks noGrp="1"/>
          </p:cNvSpPr>
          <p:nvPr>
            <p:ph type="sldNum" sz="quarter" idx="5"/>
          </p:nvPr>
        </p:nvSpPr>
        <p:spPr/>
        <p:txBody>
          <a:bodyPr/>
          <a:lstStyle/>
          <a:p>
            <a:fld id="{AE8F7965-BE71-E448-84CC-D834C3FFEBE6}" type="slidenum">
              <a:rPr lang="en-US" smtClean="0"/>
              <a:t>9</a:t>
            </a:fld>
            <a:endParaRPr lang="en-US"/>
          </a:p>
        </p:txBody>
      </p:sp>
    </p:spTree>
    <p:extLst>
      <p:ext uri="{BB962C8B-B14F-4D97-AF65-F5344CB8AC3E}">
        <p14:creationId xmlns:p14="http://schemas.microsoft.com/office/powerpoint/2010/main" val="2599445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307B0F8-9156-6046-BE54-FD9C8941D38C}" type="slidenum">
              <a:rPr lang="en-US" smtClean="0"/>
              <a:t>12</a:t>
            </a:fld>
            <a:endParaRPr lang="en-US"/>
          </a:p>
        </p:txBody>
      </p:sp>
    </p:spTree>
    <p:extLst>
      <p:ext uri="{BB962C8B-B14F-4D97-AF65-F5344CB8AC3E}">
        <p14:creationId xmlns:p14="http://schemas.microsoft.com/office/powerpoint/2010/main" val="604177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AACD56D1-29B5-50EA-3C90-4142C38A522E}"/>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098" name="Text Box 2">
            <a:extLst>
              <a:ext uri="{FF2B5EF4-FFF2-40B4-BE49-F238E27FC236}">
                <a16:creationId xmlns:a16="http://schemas.microsoft.com/office/drawing/2014/main" id="{5561BC42-5036-B923-807F-5440879A6CB7}"/>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altLang="en-US" dirty="0">
                <a:latin typeface="Arial" panose="020B0604020202020204" pitchFamily="34" charset="0"/>
                <a:ea typeface="msgothic" charset="0"/>
                <a:cs typeface="msgothic" charset="0"/>
              </a:rPr>
              <a:t>Emerging pathophysiology of functional neurological disorder In the top panel, core constructs implicated in FND are highlighted, including disturbances in attention, self-agency, prediction/inference, and emotion/threat processing. In the bottom panel, the brain circuits implicated in the pathophysiology of FND (and their interactions) are displayed. As depicted, FND is a multi-network disorder involving abnormalities within and across brain circuits implicated in sense of agency, emotion/threat processing, attention, homeostatic balance, interoception, multimodal integration, and cognitive/motor control, among other functions. Circuits are described by their related dysfunction in the pathophysiology of FND. Several areas cut across multiple networks; for example, the dorsal anterior insula is most strongly interconnected with the dorsal anterior cingulate cortex, while the posterior insula receives afferent projections from the lamina I </a:t>
            </a:r>
            <a:r>
              <a:rPr lang="en-GB" altLang="en-US" dirty="0" err="1">
                <a:latin typeface="Arial" panose="020B0604020202020204" pitchFamily="34" charset="0"/>
                <a:ea typeface="msgothic" charset="0"/>
                <a:cs typeface="msgothic" charset="0"/>
              </a:rPr>
              <a:t>spinothalamocortical</a:t>
            </a:r>
            <a:r>
              <a:rPr lang="en-GB" altLang="en-US" dirty="0">
                <a:latin typeface="Arial" panose="020B0604020202020204" pitchFamily="34" charset="0"/>
                <a:ea typeface="msgothic" charset="0"/>
                <a:cs typeface="msgothic" charset="0"/>
              </a:rPr>
              <a:t> pathway and somatosensory cortices. Similarly, the amygdala is part of both the salience and limbic networks. Prefrontal brain regions are interconnected with striatal-thalamic areas (not shown), and these pathways should also be factored into the neural circuitry of FND. AMY=amygdala; </a:t>
            </a:r>
            <a:r>
              <a:rPr lang="en-GB" altLang="en-US" dirty="0" err="1">
                <a:latin typeface="Arial" panose="020B0604020202020204" pitchFamily="34" charset="0"/>
                <a:ea typeface="msgothic" charset="0"/>
                <a:cs typeface="msgothic" charset="0"/>
              </a:rPr>
              <a:t>dlPFC</a:t>
            </a:r>
            <a:r>
              <a:rPr lang="en-GB" altLang="en-US" dirty="0">
                <a:latin typeface="Arial" panose="020B0604020202020204" pitchFamily="34" charset="0"/>
                <a:ea typeface="msgothic" charset="0"/>
                <a:cs typeface="msgothic" charset="0"/>
              </a:rPr>
              <a:t>=dorsolateral prefrontal cortex; FEF=frontal eye fields; HYP=hypothalamus;; PAG=periaqueductal </a:t>
            </a:r>
            <a:r>
              <a:rPr lang="en-GB" altLang="en-US" dirty="0" err="1">
                <a:latin typeface="Arial" panose="020B0604020202020204" pitchFamily="34" charset="0"/>
                <a:ea typeface="msgothic" charset="0"/>
                <a:cs typeface="msgothic" charset="0"/>
              </a:rPr>
              <a:t>gray</a:t>
            </a:r>
            <a:r>
              <a:rPr lang="en-GB" altLang="en-US" dirty="0">
                <a:latin typeface="Arial" panose="020B0604020202020204" pitchFamily="34" charset="0"/>
                <a:ea typeface="msgothic" charset="0"/>
                <a:cs typeface="msgothic" charset="0"/>
              </a:rPr>
              <a:t>; </a:t>
            </a:r>
            <a:r>
              <a:rPr lang="en-GB" altLang="en-US" dirty="0" err="1">
                <a:latin typeface="Arial" panose="020B0604020202020204" pitchFamily="34" charset="0"/>
                <a:ea typeface="msgothic" charset="0"/>
                <a:cs typeface="msgothic" charset="0"/>
              </a:rPr>
              <a:t>pgACC</a:t>
            </a:r>
            <a:r>
              <a:rPr lang="en-GB" altLang="en-US" dirty="0">
                <a:latin typeface="Arial" panose="020B0604020202020204" pitchFamily="34" charset="0"/>
                <a:ea typeface="msgothic" charset="0"/>
                <a:cs typeface="msgothic" charset="0"/>
              </a:rPr>
              <a:t>=</a:t>
            </a:r>
            <a:r>
              <a:rPr lang="en-GB" altLang="en-US" dirty="0" err="1">
                <a:latin typeface="Arial" panose="020B0604020202020204" pitchFamily="34" charset="0"/>
                <a:ea typeface="msgothic" charset="0"/>
                <a:cs typeface="msgothic" charset="0"/>
              </a:rPr>
              <a:t>perigenual</a:t>
            </a:r>
            <a:r>
              <a:rPr lang="en-GB" altLang="en-US" dirty="0">
                <a:latin typeface="Arial" panose="020B0604020202020204" pitchFamily="34" charset="0"/>
                <a:ea typeface="msgothic" charset="0"/>
                <a:cs typeface="msgothic" charset="0"/>
              </a:rPr>
              <a:t> anterior cingulate cortex; </a:t>
            </a:r>
            <a:r>
              <a:rPr lang="en-GB" altLang="en-US" dirty="0" err="1">
                <a:latin typeface="Arial" panose="020B0604020202020204" pitchFamily="34" charset="0"/>
                <a:ea typeface="msgothic" charset="0"/>
                <a:cs typeface="msgothic" charset="0"/>
              </a:rPr>
              <a:t>sgACC</a:t>
            </a:r>
            <a:r>
              <a:rPr lang="en-GB" altLang="en-US" dirty="0">
                <a:latin typeface="Arial" panose="020B0604020202020204" pitchFamily="34" charset="0"/>
                <a:ea typeface="msgothic" charset="0"/>
                <a:cs typeface="msgothic" charset="0"/>
              </a:rPr>
              <a:t>=</a:t>
            </a:r>
            <a:r>
              <a:rPr lang="en-GB" altLang="en-US" dirty="0" err="1">
                <a:latin typeface="Arial" panose="020B0604020202020204" pitchFamily="34" charset="0"/>
                <a:ea typeface="msgothic" charset="0"/>
                <a:cs typeface="msgothic" charset="0"/>
              </a:rPr>
              <a:t>subgenual</a:t>
            </a:r>
            <a:r>
              <a:rPr lang="en-GB" altLang="en-US" dirty="0">
                <a:latin typeface="Arial" panose="020B0604020202020204" pitchFamily="34" charset="0"/>
                <a:ea typeface="msgothic" charset="0"/>
                <a:cs typeface="msgothic" charset="0"/>
              </a:rPr>
              <a:t> anterior cingulate cortex; SMA=supplementary motor area; TPJ=temporoparietal junction. Figures reproduced with permission from Drane et al 2020 </a:t>
            </a:r>
            <a:r>
              <a:rPr lang="en-GB" altLang="en-US" i="1" dirty="0">
                <a:latin typeface="Arial" panose="020B0604020202020204" pitchFamily="34" charset="0"/>
                <a:ea typeface="msgothic" charset="0"/>
                <a:cs typeface="msgothic" charset="0"/>
              </a:rPr>
              <a:t>CNS Spectrums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F7965-BE71-E448-84CC-D834C3FFEB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750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F7965-BE71-E448-84CC-D834C3FFEB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568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8F7965-BE71-E448-84CC-D834C3FFEB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561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94174-6C9B-D2D3-E3CD-3D25D080BE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E03E2B1-B636-F2C2-43EE-1D3D060F3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1B8C18C-3C85-44B7-75FA-8F1F166A1F16}"/>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5" name="Footer Placeholder 4">
            <a:extLst>
              <a:ext uri="{FF2B5EF4-FFF2-40B4-BE49-F238E27FC236}">
                <a16:creationId xmlns:a16="http://schemas.microsoft.com/office/drawing/2014/main" id="{71B7A2E3-ABB7-CE8D-E028-D9C1FD5258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A61F-3AC9-34AE-DE38-DB37C2B273E7}"/>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678299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6122B-D596-1808-EB58-02627804293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E3CFB2-16D8-E09C-F2DE-C504ABCA8E4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59FEC98-4203-A873-60CF-D8FCF02E3247}"/>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5" name="Footer Placeholder 4">
            <a:extLst>
              <a:ext uri="{FF2B5EF4-FFF2-40B4-BE49-F238E27FC236}">
                <a16:creationId xmlns:a16="http://schemas.microsoft.com/office/drawing/2014/main" id="{BDBA8BD0-0DF2-0960-8524-743F2CC2B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094D27-90C1-D524-DABE-A0B1B195F1FA}"/>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3567713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A28D50-0CAA-0A62-96C4-3CE2ACAAD2A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C410B82-E3CD-9CCA-1752-A37D8685FB7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09FA3B-C91E-1676-CF26-C0FB62A41595}"/>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5" name="Footer Placeholder 4">
            <a:extLst>
              <a:ext uri="{FF2B5EF4-FFF2-40B4-BE49-F238E27FC236}">
                <a16:creationId xmlns:a16="http://schemas.microsoft.com/office/drawing/2014/main" id="{83AFE3BB-D7EE-D502-668C-8C5F9954E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404450-7A9F-AA3F-724E-757C6C8E4E2F}"/>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313608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358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748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350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0E08E-A7C2-FC07-C632-D7151180933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42E3C75-6FCB-4EAE-A794-1ACDADB22E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CBD0BFE-A68B-C978-34A5-DA4D8DF5F750}"/>
              </a:ext>
            </a:extLst>
          </p:cNvPr>
          <p:cNvSpPr>
            <a:spLocks noGrp="1"/>
          </p:cNvSpPr>
          <p:nvPr>
            <p:ph type="dt" sz="half" idx="10"/>
          </p:nvPr>
        </p:nvSpPr>
        <p:spPr/>
        <p:txBody>
          <a:bodyPr/>
          <a:lstStyle/>
          <a:p>
            <a:fld id="{0EDEF5A8-BFD4-3846-9EA9-BC06D153C6B9}" type="datetimeFigureOut">
              <a:rPr lang="en-US" smtClean="0"/>
              <a:t>6/23/26</a:t>
            </a:fld>
            <a:endParaRPr lang="en-US"/>
          </a:p>
        </p:txBody>
      </p:sp>
      <p:sp>
        <p:nvSpPr>
          <p:cNvPr id="5" name="Footer Placeholder 4">
            <a:extLst>
              <a:ext uri="{FF2B5EF4-FFF2-40B4-BE49-F238E27FC236}">
                <a16:creationId xmlns:a16="http://schemas.microsoft.com/office/drawing/2014/main" id="{37B657C6-0557-DBBA-6BC7-94EA0D84CC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FF933E-5B0E-251C-66ED-C5061A7FB2BD}"/>
              </a:ext>
            </a:extLst>
          </p:cNvPr>
          <p:cNvSpPr>
            <a:spLocks noGrp="1"/>
          </p:cNvSpPr>
          <p:nvPr>
            <p:ph type="sldNum" sz="quarter" idx="12"/>
          </p:nvPr>
        </p:nvSpPr>
        <p:spPr/>
        <p:txBody>
          <a:bodyPr/>
          <a:lstStyle/>
          <a:p>
            <a:fld id="{374B55EA-93D1-294F-8D26-FFB129AF2D94}" type="slidenum">
              <a:rPr lang="en-US" smtClean="0"/>
              <a:t>‹#›</a:t>
            </a:fld>
            <a:endParaRPr lang="en-US"/>
          </a:p>
        </p:txBody>
      </p:sp>
    </p:spTree>
    <p:extLst>
      <p:ext uri="{BB962C8B-B14F-4D97-AF65-F5344CB8AC3E}">
        <p14:creationId xmlns:p14="http://schemas.microsoft.com/office/powerpoint/2010/main" val="4176867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00887-03D9-DA0C-64D7-54D5E15C611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32FEFF2-067F-701E-D516-17CDE5786B8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998566-D495-980D-3308-E11AF5B7FEE3}"/>
              </a:ext>
            </a:extLst>
          </p:cNvPr>
          <p:cNvSpPr>
            <a:spLocks noGrp="1"/>
          </p:cNvSpPr>
          <p:nvPr>
            <p:ph type="dt" sz="half" idx="10"/>
          </p:nvPr>
        </p:nvSpPr>
        <p:spPr/>
        <p:txBody>
          <a:bodyPr/>
          <a:lstStyle/>
          <a:p>
            <a:fld id="{0EDEF5A8-BFD4-3846-9EA9-BC06D153C6B9}" type="datetimeFigureOut">
              <a:rPr lang="en-US" smtClean="0"/>
              <a:t>6/23/26</a:t>
            </a:fld>
            <a:endParaRPr lang="en-US"/>
          </a:p>
        </p:txBody>
      </p:sp>
      <p:sp>
        <p:nvSpPr>
          <p:cNvPr id="5" name="Footer Placeholder 4">
            <a:extLst>
              <a:ext uri="{FF2B5EF4-FFF2-40B4-BE49-F238E27FC236}">
                <a16:creationId xmlns:a16="http://schemas.microsoft.com/office/drawing/2014/main" id="{382B39CA-8D2D-7092-C5A4-6A80570B4C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0A823A-523D-8100-2431-937605D677C9}"/>
              </a:ext>
            </a:extLst>
          </p:cNvPr>
          <p:cNvSpPr>
            <a:spLocks noGrp="1"/>
          </p:cNvSpPr>
          <p:nvPr>
            <p:ph type="sldNum" sz="quarter" idx="12"/>
          </p:nvPr>
        </p:nvSpPr>
        <p:spPr/>
        <p:txBody>
          <a:bodyPr/>
          <a:lstStyle/>
          <a:p>
            <a:fld id="{374B55EA-93D1-294F-8D26-FFB129AF2D94}" type="slidenum">
              <a:rPr lang="en-US" smtClean="0"/>
              <a:t>‹#›</a:t>
            </a:fld>
            <a:endParaRPr lang="en-US"/>
          </a:p>
        </p:txBody>
      </p:sp>
    </p:spTree>
    <p:extLst>
      <p:ext uri="{BB962C8B-B14F-4D97-AF65-F5344CB8AC3E}">
        <p14:creationId xmlns:p14="http://schemas.microsoft.com/office/powerpoint/2010/main" val="202080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9A2E3-0A0F-82DA-1246-C03F897FE22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734B4BA-14C8-73D9-4A2F-583F5E9DB83B}"/>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4" name="Footer Placeholder 3">
            <a:extLst>
              <a:ext uri="{FF2B5EF4-FFF2-40B4-BE49-F238E27FC236}">
                <a16:creationId xmlns:a16="http://schemas.microsoft.com/office/drawing/2014/main" id="{5B03FF53-A235-3A29-5B2E-588B2E827B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709DEB-25CB-C1F0-B781-F4D6803EA036}"/>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4171913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6B3E7-772D-A5F8-BFB3-4F86B5BF58A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2C162FD-D23E-F1AF-2253-47906B70B52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AF95533-9C0A-2706-E799-475F2F3E3F4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282458A-96A2-D8CE-1732-5CF3869D8AEA}"/>
              </a:ext>
            </a:extLst>
          </p:cNvPr>
          <p:cNvSpPr>
            <a:spLocks noGrp="1"/>
          </p:cNvSpPr>
          <p:nvPr>
            <p:ph type="dt" sz="half" idx="10"/>
          </p:nvPr>
        </p:nvSpPr>
        <p:spPr/>
        <p:txBody>
          <a:bodyPr/>
          <a:lstStyle/>
          <a:p>
            <a:fld id="{BCD15880-AA7E-944C-A0EF-38B7D3E56827}" type="datetimeFigureOut">
              <a:rPr lang="en-US" smtClean="0"/>
              <a:t>6/23/26</a:t>
            </a:fld>
            <a:endParaRPr lang="en-US"/>
          </a:p>
        </p:txBody>
      </p:sp>
      <p:sp>
        <p:nvSpPr>
          <p:cNvPr id="6" name="Footer Placeholder 5">
            <a:extLst>
              <a:ext uri="{FF2B5EF4-FFF2-40B4-BE49-F238E27FC236}">
                <a16:creationId xmlns:a16="http://schemas.microsoft.com/office/drawing/2014/main" id="{868EF240-A5C6-34AB-770E-40EB8A97B8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37CCC4-9132-FC2B-F9C0-CAE7E622C328}"/>
              </a:ext>
            </a:extLst>
          </p:cNvPr>
          <p:cNvSpPr>
            <a:spLocks noGrp="1"/>
          </p:cNvSpPr>
          <p:nvPr>
            <p:ph type="sldNum" sz="quarter" idx="12"/>
          </p:nvPr>
        </p:nvSpPr>
        <p:spPr/>
        <p:txBody>
          <a:bodyPr/>
          <a:lstStyle/>
          <a:p>
            <a:fld id="{F0D78A1B-745C-B342-B57D-716E116B6F09}" type="slidenum">
              <a:rPr lang="en-US" smtClean="0"/>
              <a:t>‹#›</a:t>
            </a:fld>
            <a:endParaRPr lang="en-US"/>
          </a:p>
        </p:txBody>
      </p:sp>
    </p:spTree>
    <p:extLst>
      <p:ext uri="{BB962C8B-B14F-4D97-AF65-F5344CB8AC3E}">
        <p14:creationId xmlns:p14="http://schemas.microsoft.com/office/powerpoint/2010/main" val="2877236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E29A4-D58A-E597-0C30-0E6FB78620F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C7E1DB6-840A-683A-75C1-73AB8BC99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E77B26B-D9E2-5BCD-908D-C2BE9F8F9752}"/>
              </a:ext>
            </a:extLst>
          </p:cNvPr>
          <p:cNvSpPr>
            <a:spLocks noGrp="1"/>
          </p:cNvSpPr>
          <p:nvPr>
            <p:ph type="dt" sz="half" idx="10"/>
          </p:nvPr>
        </p:nvSpPr>
        <p:spPr/>
        <p:txBody>
          <a:bodyPr/>
          <a:lstStyle/>
          <a:p>
            <a:fld id="{9CE17531-E453-264A-A32B-5A45C86BE5BE}" type="datetimeFigureOut">
              <a:rPr lang="en-US" smtClean="0"/>
              <a:t>6/23/26</a:t>
            </a:fld>
            <a:endParaRPr lang="en-US"/>
          </a:p>
        </p:txBody>
      </p:sp>
      <p:sp>
        <p:nvSpPr>
          <p:cNvPr id="5" name="Footer Placeholder 4">
            <a:extLst>
              <a:ext uri="{FF2B5EF4-FFF2-40B4-BE49-F238E27FC236}">
                <a16:creationId xmlns:a16="http://schemas.microsoft.com/office/drawing/2014/main" id="{985EE7F8-0564-51FD-86E7-6D76345F93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3DABB6-9545-1712-C1B2-B66C6DBA8717}"/>
              </a:ext>
            </a:extLst>
          </p:cNvPr>
          <p:cNvSpPr>
            <a:spLocks noGrp="1"/>
          </p:cNvSpPr>
          <p:nvPr>
            <p:ph type="sldNum" sz="quarter" idx="12"/>
          </p:nvPr>
        </p:nvSpPr>
        <p:spPr/>
        <p:txBody>
          <a:bodyPr/>
          <a:lstStyle/>
          <a:p>
            <a:fld id="{692179E4-A437-A24E-BF18-F7541C242239}" type="slidenum">
              <a:rPr lang="en-US" smtClean="0"/>
              <a:t>‹#›</a:t>
            </a:fld>
            <a:endParaRPr lang="en-US"/>
          </a:p>
        </p:txBody>
      </p:sp>
    </p:spTree>
    <p:extLst>
      <p:ext uri="{BB962C8B-B14F-4D97-AF65-F5344CB8AC3E}">
        <p14:creationId xmlns:p14="http://schemas.microsoft.com/office/powerpoint/2010/main" val="323398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049EF-0CFB-E2CD-EF14-17D104ED356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62A537-0A55-152A-BE86-83635D14BE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8788A79-E418-17A5-03DD-DB2F0BE433D7}"/>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5" name="Footer Placeholder 4">
            <a:extLst>
              <a:ext uri="{FF2B5EF4-FFF2-40B4-BE49-F238E27FC236}">
                <a16:creationId xmlns:a16="http://schemas.microsoft.com/office/drawing/2014/main" id="{70F81132-AF90-E40E-8E3B-7C6DB9CF5E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01A54B-BD89-5EFF-8575-838333B431F1}"/>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727593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3160-CA11-C015-E285-5C5AFD8AD7C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298A185-E84F-FAAF-EF01-3ED46D47440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0960C7D-955A-655A-7EC4-20E68DEE5881}"/>
              </a:ext>
            </a:extLst>
          </p:cNvPr>
          <p:cNvSpPr>
            <a:spLocks noGrp="1"/>
          </p:cNvSpPr>
          <p:nvPr>
            <p:ph type="dt" sz="half" idx="10"/>
          </p:nvPr>
        </p:nvSpPr>
        <p:spPr/>
        <p:txBody>
          <a:bodyPr/>
          <a:lstStyle/>
          <a:p>
            <a:fld id="{9CE17531-E453-264A-A32B-5A45C86BE5BE}" type="datetimeFigureOut">
              <a:rPr lang="en-US" smtClean="0"/>
              <a:t>6/23/26</a:t>
            </a:fld>
            <a:endParaRPr lang="en-US"/>
          </a:p>
        </p:txBody>
      </p:sp>
      <p:sp>
        <p:nvSpPr>
          <p:cNvPr id="5" name="Footer Placeholder 4">
            <a:extLst>
              <a:ext uri="{FF2B5EF4-FFF2-40B4-BE49-F238E27FC236}">
                <a16:creationId xmlns:a16="http://schemas.microsoft.com/office/drawing/2014/main" id="{A0156702-13FF-770A-82EE-0E7443D5E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28475-EC70-743A-5635-259886394D69}"/>
              </a:ext>
            </a:extLst>
          </p:cNvPr>
          <p:cNvSpPr>
            <a:spLocks noGrp="1"/>
          </p:cNvSpPr>
          <p:nvPr>
            <p:ph type="sldNum" sz="quarter" idx="12"/>
          </p:nvPr>
        </p:nvSpPr>
        <p:spPr/>
        <p:txBody>
          <a:bodyPr/>
          <a:lstStyle/>
          <a:p>
            <a:fld id="{692179E4-A437-A24E-BF18-F7541C242239}" type="slidenum">
              <a:rPr lang="en-US" smtClean="0"/>
              <a:t>‹#›</a:t>
            </a:fld>
            <a:endParaRPr lang="en-US"/>
          </a:p>
        </p:txBody>
      </p:sp>
    </p:spTree>
    <p:extLst>
      <p:ext uri="{BB962C8B-B14F-4D97-AF65-F5344CB8AC3E}">
        <p14:creationId xmlns:p14="http://schemas.microsoft.com/office/powerpoint/2010/main" val="157771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1DFD3-9E17-8905-AE87-4C5288C016E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526D7BB-D0EA-6255-4BC5-5ED3DC0B7E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DD589FC-545C-BC6A-BA33-8FDFF37FB4A2}"/>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5" name="Footer Placeholder 4">
            <a:extLst>
              <a:ext uri="{FF2B5EF4-FFF2-40B4-BE49-F238E27FC236}">
                <a16:creationId xmlns:a16="http://schemas.microsoft.com/office/drawing/2014/main" id="{AD672C86-A55E-FBEA-49E3-5A5F9152E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A2062E-37BF-49DC-4580-79CB2D26E0FA}"/>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17414535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180B0-435A-059B-3E66-640598575A1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C6B570B-5AEC-06F6-6C74-9C7E98CCB4D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EEAA8B2-2535-5DD5-7B74-F8FD6CE3F0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7A5A97A-7BE1-E263-50FB-E9B3ABC2C9B4}"/>
              </a:ext>
            </a:extLst>
          </p:cNvPr>
          <p:cNvSpPr>
            <a:spLocks noGrp="1"/>
          </p:cNvSpPr>
          <p:nvPr>
            <p:ph type="dt" sz="half" idx="10"/>
          </p:nvPr>
        </p:nvSpPr>
        <p:spPr/>
        <p:txBody>
          <a:bodyPr/>
          <a:lstStyle/>
          <a:p>
            <a:fld id="{BCD15880-AA7E-944C-A0EF-38B7D3E56827}" type="datetimeFigureOut">
              <a:rPr lang="en-US" smtClean="0"/>
              <a:t>6/23/26</a:t>
            </a:fld>
            <a:endParaRPr lang="en-US"/>
          </a:p>
        </p:txBody>
      </p:sp>
      <p:sp>
        <p:nvSpPr>
          <p:cNvPr id="6" name="Footer Placeholder 5">
            <a:extLst>
              <a:ext uri="{FF2B5EF4-FFF2-40B4-BE49-F238E27FC236}">
                <a16:creationId xmlns:a16="http://schemas.microsoft.com/office/drawing/2014/main" id="{4F0C8C69-A817-C624-04CD-37E3FA525F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ECC503-90AA-C2C8-31B9-D8D4A884FECC}"/>
              </a:ext>
            </a:extLst>
          </p:cNvPr>
          <p:cNvSpPr>
            <a:spLocks noGrp="1"/>
          </p:cNvSpPr>
          <p:nvPr>
            <p:ph type="sldNum" sz="quarter" idx="12"/>
          </p:nvPr>
        </p:nvSpPr>
        <p:spPr/>
        <p:txBody>
          <a:bodyPr/>
          <a:lstStyle/>
          <a:p>
            <a:fld id="{F0D78A1B-745C-B342-B57D-716E116B6F09}" type="slidenum">
              <a:rPr lang="en-US" smtClean="0"/>
              <a:t>‹#›</a:t>
            </a:fld>
            <a:endParaRPr lang="en-US"/>
          </a:p>
        </p:txBody>
      </p:sp>
    </p:spTree>
    <p:extLst>
      <p:ext uri="{BB962C8B-B14F-4D97-AF65-F5344CB8AC3E}">
        <p14:creationId xmlns:p14="http://schemas.microsoft.com/office/powerpoint/2010/main" val="1384207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9B8A-E00E-714B-ED33-37A9E9C82EE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308BF4C-C160-9B7B-B8BA-46DDE97629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F1996B4-6C31-4BA3-97D7-28962D4E33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16B8C9D-F25F-80E7-E94B-6A1FB41DE7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9D55E6-2D8E-8B23-553C-543F8B96B15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D35500F-CAE8-A6C0-8EC1-DE233B99B59C}"/>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8" name="Footer Placeholder 7">
            <a:extLst>
              <a:ext uri="{FF2B5EF4-FFF2-40B4-BE49-F238E27FC236}">
                <a16:creationId xmlns:a16="http://schemas.microsoft.com/office/drawing/2014/main" id="{9555D230-8292-A1AC-2118-4089F883CA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30103B-1526-39F2-FEF0-708F5E5B757F}"/>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3066042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EC684-59EF-862C-9D47-9A6207A6FC8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DBEAFC2-6093-F928-2CF8-8FAF193E3A78}"/>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4" name="Footer Placeholder 3">
            <a:extLst>
              <a:ext uri="{FF2B5EF4-FFF2-40B4-BE49-F238E27FC236}">
                <a16:creationId xmlns:a16="http://schemas.microsoft.com/office/drawing/2014/main" id="{2D75E5A5-435B-9D2B-4B35-7E51E24DAE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71D312-B284-7D2C-E6E7-E13EBBAF4C59}"/>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3416011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9E23EC-CB64-D872-72EA-BC40BC68E5A5}"/>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3" name="Footer Placeholder 2">
            <a:extLst>
              <a:ext uri="{FF2B5EF4-FFF2-40B4-BE49-F238E27FC236}">
                <a16:creationId xmlns:a16="http://schemas.microsoft.com/office/drawing/2014/main" id="{A24042FF-7EAA-223A-4C9F-18305BD01B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B36169-C95A-B11C-1FD3-047D5910382F}"/>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2920537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63A36-9F81-B7DE-A787-D492B65C662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15A0924-1584-1618-B243-F6DBD0ED02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5C56657-5DF9-7FDB-FA50-5A5E0D704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86B53D4-E56B-4050-BEBE-0A22AAA6FF85}"/>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6" name="Footer Placeholder 5">
            <a:extLst>
              <a:ext uri="{FF2B5EF4-FFF2-40B4-BE49-F238E27FC236}">
                <a16:creationId xmlns:a16="http://schemas.microsoft.com/office/drawing/2014/main" id="{11C728F5-55EB-8FB2-054A-0EE77DBB34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334611-09D4-9E4A-AA76-5B1219F80819}"/>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3215877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D80EF-17B9-C7DA-4AF7-6B0C581EAE4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6FF7D9B-B15A-4124-6655-585E344B4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0C981C-6637-B6BB-6C97-2C6FA1FE8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3833BD0-13B3-C6C7-2F4F-93F66C5B6CB5}"/>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6" name="Footer Placeholder 5">
            <a:extLst>
              <a:ext uri="{FF2B5EF4-FFF2-40B4-BE49-F238E27FC236}">
                <a16:creationId xmlns:a16="http://schemas.microsoft.com/office/drawing/2014/main" id="{B3C07736-0070-F2CB-E40C-12733611FD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52A6A-1B0F-FDC5-D4D9-15308B6067D1}"/>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2618051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903B-B296-81B0-F241-A5CAE99917E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19E8264-E11B-4CA6-E031-FC888134B3D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223388-2CFB-3858-D5C3-7D317975BAA6}"/>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5" name="Footer Placeholder 4">
            <a:extLst>
              <a:ext uri="{FF2B5EF4-FFF2-40B4-BE49-F238E27FC236}">
                <a16:creationId xmlns:a16="http://schemas.microsoft.com/office/drawing/2014/main" id="{AFFAAC23-0AF7-9C9D-3B6A-610DACB103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E6D1F6-D101-1016-9E53-DA52840423D0}"/>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2223312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7DE7B5-034C-FF18-AF2F-72B9B23254F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F353E08-B904-B0CE-9C09-903D3B9A25A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A5FED2-D985-BE2A-278D-6A3D76B06124}"/>
              </a:ext>
            </a:extLst>
          </p:cNvPr>
          <p:cNvSpPr>
            <a:spLocks noGrp="1"/>
          </p:cNvSpPr>
          <p:nvPr>
            <p:ph type="dt" sz="half" idx="10"/>
          </p:nvPr>
        </p:nvSpPr>
        <p:spPr/>
        <p:txBody>
          <a:bodyPr/>
          <a:lstStyle/>
          <a:p>
            <a:fld id="{0A3286D5-ACB2-4F41-8790-9808DC08D825}" type="datetimeFigureOut">
              <a:rPr lang="en-US" smtClean="0"/>
              <a:t>6/23/26</a:t>
            </a:fld>
            <a:endParaRPr lang="en-US"/>
          </a:p>
        </p:txBody>
      </p:sp>
      <p:sp>
        <p:nvSpPr>
          <p:cNvPr id="5" name="Footer Placeholder 4">
            <a:extLst>
              <a:ext uri="{FF2B5EF4-FFF2-40B4-BE49-F238E27FC236}">
                <a16:creationId xmlns:a16="http://schemas.microsoft.com/office/drawing/2014/main" id="{5F70EA1F-F8E4-3147-9E4E-8208B8C11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636EA-0DA1-0E38-2824-A6FE5C98E426}"/>
              </a:ext>
            </a:extLst>
          </p:cNvPr>
          <p:cNvSpPr>
            <a:spLocks noGrp="1"/>
          </p:cNvSpPr>
          <p:nvPr>
            <p:ph type="sldNum" sz="quarter" idx="12"/>
          </p:nvPr>
        </p:nvSpPr>
        <p:spPr/>
        <p:txBody>
          <a:bodyPr/>
          <a:lstStyle/>
          <a:p>
            <a:fld id="{5F032EE7-E493-0947-A6D0-FE84A5DBEC35}" type="slidenum">
              <a:rPr lang="en-US" smtClean="0"/>
              <a:t>‹#›</a:t>
            </a:fld>
            <a:endParaRPr lang="en-US"/>
          </a:p>
        </p:txBody>
      </p:sp>
    </p:spTree>
    <p:extLst>
      <p:ext uri="{BB962C8B-B14F-4D97-AF65-F5344CB8AC3E}">
        <p14:creationId xmlns:p14="http://schemas.microsoft.com/office/powerpoint/2010/main" val="4240839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7A2D-6739-D349-36D3-3AF2C99EDCF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23F3570-3CA6-B40D-0B90-FAC2AE4941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D39F12E-55C9-E9D3-8B58-B49F7A3603A3}"/>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5" name="Footer Placeholder 4">
            <a:extLst>
              <a:ext uri="{FF2B5EF4-FFF2-40B4-BE49-F238E27FC236}">
                <a16:creationId xmlns:a16="http://schemas.microsoft.com/office/drawing/2014/main" id="{5B9DDA02-FC97-40D5-E86F-7A6D21FD13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90D463-7BD6-B098-07CD-1C4434311AA0}"/>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21768055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1713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Body text">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889000" y="536671"/>
            <a:ext cx="8300723" cy="766272"/>
          </a:xfrm>
          <a:prstGeom prst="rect">
            <a:avLst/>
          </a:prstGeom>
        </p:spPr>
        <p:txBody>
          <a:bodyPr vert="horz"/>
          <a:lstStyle>
            <a:lvl1pPr>
              <a:defRPr sz="3200"/>
            </a:lvl1pPr>
          </a:lstStyle>
          <a:p>
            <a:pPr lvl="0"/>
            <a:r>
              <a:rPr lang="en-US"/>
              <a:t>Click to edit Master text styles</a:t>
            </a:r>
          </a:p>
        </p:txBody>
      </p:sp>
      <p:sp>
        <p:nvSpPr>
          <p:cNvPr id="14" name="Text Placeholder 13"/>
          <p:cNvSpPr>
            <a:spLocks noGrp="1"/>
          </p:cNvSpPr>
          <p:nvPr>
            <p:ph type="body" sz="quarter" idx="14"/>
          </p:nvPr>
        </p:nvSpPr>
        <p:spPr>
          <a:xfrm>
            <a:off x="889000" y="1775641"/>
            <a:ext cx="10693400" cy="4028073"/>
          </a:xfrm>
          <a:prstGeom prst="rect">
            <a:avLst/>
          </a:prstGeom>
        </p:spPr>
        <p:txBody>
          <a:bodyPr vert="horz"/>
          <a:lstStyle>
            <a:lvl1pPr marL="457189" indent="-457189">
              <a:buClr>
                <a:srgbClr val="002F6C"/>
              </a:buClr>
              <a:buFont typeface="Wingdings" charset="2"/>
              <a:buChar char="§"/>
              <a:defRPr sz="2667" b="0">
                <a:solidFill>
                  <a:schemeClr val="tx1"/>
                </a:solidFill>
                <a:latin typeface="Arial"/>
                <a:cs typeface="Arial"/>
              </a:defRPr>
            </a:lvl1pPr>
            <a:lvl2pPr marL="1066773" indent="-457189">
              <a:buFont typeface="Arial"/>
              <a:buChar char="•"/>
              <a:defRPr sz="2667"/>
            </a:lvl2pPr>
          </a:lstStyle>
          <a:p>
            <a:pPr lvl="0"/>
            <a:r>
              <a:rPr lang="en-US"/>
              <a:t>Click to edit Master text style</a:t>
            </a:r>
          </a:p>
          <a:p>
            <a:pPr lvl="1"/>
            <a:endParaRPr lang="en-US"/>
          </a:p>
        </p:txBody>
      </p:sp>
    </p:spTree>
    <p:extLst>
      <p:ext uri="{BB962C8B-B14F-4D97-AF65-F5344CB8AC3E}">
        <p14:creationId xmlns:p14="http://schemas.microsoft.com/office/powerpoint/2010/main" val="328203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E2CE0-1417-615F-388C-8B56343699D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B453F8-5912-A724-2FDA-2FF90C8ABFA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F6CCC8A-654C-CC85-1712-32A7C0A0EE5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C7351F-8FFE-9EC6-6474-774A242E5256}"/>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6" name="Footer Placeholder 5">
            <a:extLst>
              <a:ext uri="{FF2B5EF4-FFF2-40B4-BE49-F238E27FC236}">
                <a16:creationId xmlns:a16="http://schemas.microsoft.com/office/drawing/2014/main" id="{9E1E1C8E-9780-3196-7C43-C2B8E5C93F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DE7B62-B3FF-CED3-C6CF-972CD8EEA283}"/>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610158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E0EC-3C2F-E71A-5927-12652BB90CA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4C01CD8-777E-19F8-ED39-C8DF0E39DF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EF9FC2F-9EAA-A31B-C7B0-12CE65F2FEB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CAC3C6D-99DC-5293-9992-EE79E9BD06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F7347F-FB72-7A22-7E1F-ABE36843C59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9AAF258-075C-7294-531B-BAF3A4A17CAD}"/>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8" name="Footer Placeholder 7">
            <a:extLst>
              <a:ext uri="{FF2B5EF4-FFF2-40B4-BE49-F238E27FC236}">
                <a16:creationId xmlns:a16="http://schemas.microsoft.com/office/drawing/2014/main" id="{8C894915-C6B7-6D7C-4F53-9BEDF49450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F74081-D330-E7A0-3B5C-E9AD1132E535}"/>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1572637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9A2E3-0A0F-82DA-1246-C03F897FE22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734B4BA-14C8-73D9-4A2F-583F5E9DB83B}"/>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4" name="Footer Placeholder 3">
            <a:extLst>
              <a:ext uri="{FF2B5EF4-FFF2-40B4-BE49-F238E27FC236}">
                <a16:creationId xmlns:a16="http://schemas.microsoft.com/office/drawing/2014/main" id="{5B03FF53-A235-3A29-5B2E-588B2E827B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709DEB-25CB-C1F0-B781-F4D6803EA036}"/>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1479131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DADBE-77FF-EA45-7E24-AB0E2764F867}"/>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3" name="Footer Placeholder 2">
            <a:extLst>
              <a:ext uri="{FF2B5EF4-FFF2-40B4-BE49-F238E27FC236}">
                <a16:creationId xmlns:a16="http://schemas.microsoft.com/office/drawing/2014/main" id="{3F2B6721-1308-6D35-1E88-F7E4EF73EA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9AB6CB-41D6-E9F3-AED6-AB1D557B22AE}"/>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102215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F650-D829-5C7F-E386-4E1EE2451B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5B79A73-70C8-A618-CE30-014695BE07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643D18E-5865-FF37-3555-76DEC82F8C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10E1E3F-6F2A-CC9D-1C94-595C382240B0}"/>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6" name="Footer Placeholder 5">
            <a:extLst>
              <a:ext uri="{FF2B5EF4-FFF2-40B4-BE49-F238E27FC236}">
                <a16:creationId xmlns:a16="http://schemas.microsoft.com/office/drawing/2014/main" id="{F7E292F1-85B6-6812-C333-59495E5F12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9E2FD5-ED4E-7CAF-65E2-81E68F7AEB97}"/>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1822953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7E457-9922-76D8-969B-DB512DAB8B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22A8898-BF8F-D8FD-48CA-4D3DCF81C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EF3CEFA3-F1CE-F74B-32C5-8800A377D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382897-B290-E7B3-1128-03E176B6663D}"/>
              </a:ext>
            </a:extLst>
          </p:cNvPr>
          <p:cNvSpPr>
            <a:spLocks noGrp="1"/>
          </p:cNvSpPr>
          <p:nvPr>
            <p:ph type="dt" sz="half" idx="10"/>
          </p:nvPr>
        </p:nvSpPr>
        <p:spPr/>
        <p:txBody>
          <a:bodyPr/>
          <a:lstStyle/>
          <a:p>
            <a:fld id="{4B6EAD71-A199-6F44-BAEE-1327BC0F927D}" type="datetimeFigureOut">
              <a:rPr lang="en-US" smtClean="0"/>
              <a:t>6/23/26</a:t>
            </a:fld>
            <a:endParaRPr lang="en-US"/>
          </a:p>
        </p:txBody>
      </p:sp>
      <p:sp>
        <p:nvSpPr>
          <p:cNvPr id="6" name="Footer Placeholder 5">
            <a:extLst>
              <a:ext uri="{FF2B5EF4-FFF2-40B4-BE49-F238E27FC236}">
                <a16:creationId xmlns:a16="http://schemas.microsoft.com/office/drawing/2014/main" id="{E7034B24-65ED-9499-A6B1-6548CDD5F9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E720A9-C65F-437E-C060-A35A6E6083E8}"/>
              </a:ext>
            </a:extLst>
          </p:cNvPr>
          <p:cNvSpPr>
            <a:spLocks noGrp="1"/>
          </p:cNvSpPr>
          <p:nvPr>
            <p:ph type="sldNum" sz="quarter" idx="12"/>
          </p:nvPr>
        </p:nvSpPr>
        <p:spPr/>
        <p:txBody>
          <a:bodyPr/>
          <a:lstStyle/>
          <a:p>
            <a:fld id="{7A414835-AE52-7D44-95F7-4DB1C78F32FC}" type="slidenum">
              <a:rPr lang="en-US" smtClean="0"/>
              <a:t>‹#›</a:t>
            </a:fld>
            <a:endParaRPr lang="en-US"/>
          </a:p>
        </p:txBody>
      </p:sp>
    </p:spTree>
    <p:extLst>
      <p:ext uri="{BB962C8B-B14F-4D97-AF65-F5344CB8AC3E}">
        <p14:creationId xmlns:p14="http://schemas.microsoft.com/office/powerpoint/2010/main" val="139103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C4485-15B2-214E-72C7-1FCDA8239F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E0F778B-55B7-7CE5-1154-57116FC05A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BB9C070-9696-2470-1CE2-721D84543D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EAD71-A199-6F44-BAEE-1327BC0F927D}" type="datetimeFigureOut">
              <a:rPr lang="en-US" smtClean="0"/>
              <a:t>6/23/26</a:t>
            </a:fld>
            <a:endParaRPr lang="en-US"/>
          </a:p>
        </p:txBody>
      </p:sp>
      <p:sp>
        <p:nvSpPr>
          <p:cNvPr id="5" name="Footer Placeholder 4">
            <a:extLst>
              <a:ext uri="{FF2B5EF4-FFF2-40B4-BE49-F238E27FC236}">
                <a16:creationId xmlns:a16="http://schemas.microsoft.com/office/drawing/2014/main" id="{57C89BAD-26E8-69F1-630A-0CE0D8E0D4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F4C52A-5A76-DF4A-8DB9-094404D395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14835-AE52-7D44-95F7-4DB1C78F32FC}" type="slidenum">
              <a:rPr lang="en-US" smtClean="0"/>
              <a:t>‹#›</a:t>
            </a:fld>
            <a:endParaRPr lang="en-US"/>
          </a:p>
        </p:txBody>
      </p:sp>
    </p:spTree>
    <p:extLst>
      <p:ext uri="{BB962C8B-B14F-4D97-AF65-F5344CB8AC3E}">
        <p14:creationId xmlns:p14="http://schemas.microsoft.com/office/powerpoint/2010/main" val="251320824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90059371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Lst>
  <p:txStyles>
    <p:titleStyle>
      <a:lvl1pPr algn="l" defTabSz="914172" rtl="0" eaLnBrk="1" latinLnBrk="0" hangingPunct="1">
        <a:lnSpc>
          <a:spcPct val="90000"/>
        </a:lnSpc>
        <a:spcBef>
          <a:spcPct val="0"/>
        </a:spcBef>
        <a:buNone/>
        <a:defRPr sz="4399" b="1" i="0" kern="1200">
          <a:solidFill>
            <a:schemeClr val="tx2"/>
          </a:solidFill>
          <a:latin typeface="Poppins" pitchFamily="2" charset="77"/>
          <a:ea typeface="+mj-ea"/>
          <a:cs typeface="+mj-cs"/>
        </a:defRPr>
      </a:lvl1pPr>
    </p:titleStyle>
    <p:body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A6269-6BFA-6735-6D29-9D2658425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571A670-BBFC-6827-D6F0-B67144854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D63987A-2B27-9C88-BD74-2E79996F48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286D5-ACB2-4F41-8790-9808DC08D825}" type="datetimeFigureOut">
              <a:rPr lang="en-US" smtClean="0"/>
              <a:t>6/23/26</a:t>
            </a:fld>
            <a:endParaRPr lang="en-US"/>
          </a:p>
        </p:txBody>
      </p:sp>
      <p:sp>
        <p:nvSpPr>
          <p:cNvPr id="5" name="Footer Placeholder 4">
            <a:extLst>
              <a:ext uri="{FF2B5EF4-FFF2-40B4-BE49-F238E27FC236}">
                <a16:creationId xmlns:a16="http://schemas.microsoft.com/office/drawing/2014/main" id="{34E7F7FA-859E-5194-D301-91274C98D8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6760ED-5A2B-14E7-E76E-340330B8BE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032EE7-E493-0947-A6D0-FE84A5DBEC35}" type="slidenum">
              <a:rPr lang="en-US" smtClean="0"/>
              <a:t>‹#›</a:t>
            </a:fld>
            <a:endParaRPr lang="en-US"/>
          </a:p>
        </p:txBody>
      </p:sp>
    </p:spTree>
    <p:extLst>
      <p:ext uri="{BB962C8B-B14F-4D97-AF65-F5344CB8AC3E}">
        <p14:creationId xmlns:p14="http://schemas.microsoft.com/office/powerpoint/2010/main" val="55732022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4v"/><Relationship Id="rId1" Type="http://schemas.microsoft.com/office/2007/relationships/media" Target="../media/media2.m4v"/><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microsoft.com/office/2018/10/relationships/comments" Target="../comments/modernComment_CF8_B471D4A9.xm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36.gif"/><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3" Type="http://schemas.microsoft.com/office/2018/10/relationships/comments" Target="../comments/modernComment_CFC_C56EB407.xm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37.gif"/></Relationships>
</file>

<file path=ppt/slides/_rels/slide39.xml.rels><?xml version="1.0" encoding="UTF-8" standalone="yes"?>
<Relationships xmlns="http://schemas.openxmlformats.org/package/2006/relationships"><Relationship Id="rId3" Type="http://schemas.microsoft.com/office/2018/10/relationships/comments" Target="../comments/modernComment_CFE_F35258A0.xm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16.xml"/><Relationship Id="rId1" Type="http://schemas.openxmlformats.org/officeDocument/2006/relationships/video" Target="https://www.youtube.com/embed/Y2kwQrhxttU?start=129&amp;feature=oembed"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This may contain: the airplane is flying high in the sky above the clouds at sunset or sunrise time">
            <a:extLst>
              <a:ext uri="{FF2B5EF4-FFF2-40B4-BE49-F238E27FC236}">
                <a16:creationId xmlns:a16="http://schemas.microsoft.com/office/drawing/2014/main" id="{C6EDC71C-5E56-CFC1-36D8-83F6080EDD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084" t="33460" r="6084" b="26868"/>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7BAC99B-D342-6B8A-FAC2-FF3E27D0354E}"/>
              </a:ext>
            </a:extLst>
          </p:cNvPr>
          <p:cNvSpPr>
            <a:spLocks noGrp="1"/>
          </p:cNvSpPr>
          <p:nvPr>
            <p:ph type="ctrTitle"/>
          </p:nvPr>
        </p:nvSpPr>
        <p:spPr>
          <a:xfrm>
            <a:off x="2319867" y="1608669"/>
            <a:ext cx="8923866" cy="2342748"/>
          </a:xfrm>
        </p:spPr>
        <p:txBody>
          <a:bodyPr>
            <a:normAutofit/>
          </a:bodyPr>
          <a:lstStyle/>
          <a:p>
            <a:pPr algn="l"/>
            <a:r>
              <a:rPr lang="en-US" sz="5400" dirty="0">
                <a:latin typeface="+mn-lt"/>
              </a:rPr>
              <a:t>Enduring symptoms:</a:t>
            </a:r>
            <a:br>
              <a:rPr lang="en-US" sz="5400" dirty="0">
                <a:latin typeface="+mn-lt"/>
              </a:rPr>
            </a:br>
            <a:r>
              <a:rPr lang="en-US" sz="5400" dirty="0">
                <a:latin typeface="+mn-lt"/>
              </a:rPr>
              <a:t>A neurologist’s perspective</a:t>
            </a:r>
          </a:p>
        </p:txBody>
      </p:sp>
      <p:sp>
        <p:nvSpPr>
          <p:cNvPr id="3" name="Subtitle 2">
            <a:extLst>
              <a:ext uri="{FF2B5EF4-FFF2-40B4-BE49-F238E27FC236}">
                <a16:creationId xmlns:a16="http://schemas.microsoft.com/office/drawing/2014/main" id="{3DE6D55E-C65F-D964-DD6A-C6026F2BE149}"/>
              </a:ext>
            </a:extLst>
          </p:cNvPr>
          <p:cNvSpPr>
            <a:spLocks noGrp="1"/>
          </p:cNvSpPr>
          <p:nvPr>
            <p:ph type="subTitle" idx="1"/>
          </p:nvPr>
        </p:nvSpPr>
        <p:spPr>
          <a:xfrm>
            <a:off x="1903708" y="5036330"/>
            <a:ext cx="8079783" cy="1427162"/>
          </a:xfrm>
        </p:spPr>
        <p:txBody>
          <a:bodyPr>
            <a:normAutofit fontScale="85000" lnSpcReduction="20000"/>
          </a:bodyPr>
          <a:lstStyle/>
          <a:p>
            <a:pPr algn="r">
              <a:spcBef>
                <a:spcPts val="0"/>
              </a:spcBef>
              <a:spcAft>
                <a:spcPts val="600"/>
              </a:spcAft>
            </a:pPr>
            <a:r>
              <a:rPr lang="en-US" sz="3200" b="1" dirty="0">
                <a:solidFill>
                  <a:schemeClr val="tx2"/>
                </a:solidFill>
                <a:latin typeface="+mn-lt"/>
              </a:rPr>
              <a:t>Dr Ania Crawshaw</a:t>
            </a:r>
          </a:p>
          <a:p>
            <a:pPr algn="r">
              <a:spcBef>
                <a:spcPts val="0"/>
              </a:spcBef>
              <a:spcAft>
                <a:spcPts val="600"/>
              </a:spcAft>
            </a:pPr>
            <a:r>
              <a:rPr lang="en-US" sz="2800" dirty="0">
                <a:solidFill>
                  <a:schemeClr val="tx2"/>
                </a:solidFill>
                <a:latin typeface="+mn-lt"/>
              </a:rPr>
              <a:t>Neurology consultant</a:t>
            </a:r>
          </a:p>
          <a:p>
            <a:pPr algn="r">
              <a:spcBef>
                <a:spcPts val="0"/>
              </a:spcBef>
              <a:spcAft>
                <a:spcPts val="600"/>
              </a:spcAft>
            </a:pPr>
            <a:r>
              <a:rPr lang="en-US" sz="2800" i="1" dirty="0">
                <a:solidFill>
                  <a:schemeClr val="tx2"/>
                </a:solidFill>
                <a:latin typeface="+mn-lt"/>
              </a:rPr>
              <a:t>Lewisham and Greenwich NHS Trust</a:t>
            </a:r>
          </a:p>
          <a:p>
            <a:pPr algn="r">
              <a:spcBef>
                <a:spcPts val="0"/>
              </a:spcBef>
              <a:spcAft>
                <a:spcPts val="600"/>
              </a:spcAft>
            </a:pPr>
            <a:r>
              <a:rPr lang="en-US" sz="2800" i="1" dirty="0">
                <a:solidFill>
                  <a:schemeClr val="tx2"/>
                </a:solidFill>
                <a:latin typeface="+mn-lt"/>
              </a:rPr>
              <a:t>South London and Maudsley NHS Foundation Trust</a:t>
            </a:r>
            <a:endParaRPr lang="en-US" sz="3200" i="1" dirty="0">
              <a:solidFill>
                <a:schemeClr val="tx2"/>
              </a:solidFill>
              <a:latin typeface="+mn-lt"/>
            </a:endParaRPr>
          </a:p>
        </p:txBody>
      </p:sp>
      <p:pic>
        <p:nvPicPr>
          <p:cNvPr id="1026" name="Picture 2" descr="City St George's, University of London — Courses &amp; Fees">
            <a:extLst>
              <a:ext uri="{FF2B5EF4-FFF2-40B4-BE49-F238E27FC236}">
                <a16:creationId xmlns:a16="http://schemas.microsoft.com/office/drawing/2014/main" id="{A421F514-DDEB-98A9-687B-215940852C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6418" y="223780"/>
            <a:ext cx="1868567" cy="1024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951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EA2B-3B87-B9E2-7531-0A0ED0A2A5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4BCC65-F7A6-CBC3-E38B-68E720A5DEA8}"/>
              </a:ext>
            </a:extLst>
          </p:cNvPr>
          <p:cNvSpPr>
            <a:spLocks noGrp="1"/>
          </p:cNvSpPr>
          <p:nvPr>
            <p:ph idx="1"/>
          </p:nvPr>
        </p:nvSpPr>
        <p:spPr>
          <a:xfrm>
            <a:off x="5306674" y="741653"/>
            <a:ext cx="6664271" cy="5374684"/>
          </a:xfrm>
        </p:spPr>
        <p:txBody>
          <a:bodyPr>
            <a:normAutofit fontScale="92500" lnSpcReduction="10000"/>
          </a:bodyPr>
          <a:lstStyle/>
          <a:p>
            <a:r>
              <a:rPr lang="en-US" sz="3200" dirty="0"/>
              <a:t>What is FND?</a:t>
            </a:r>
          </a:p>
          <a:p>
            <a:endParaRPr lang="en-US" sz="3200" dirty="0"/>
          </a:p>
          <a:p>
            <a:r>
              <a:rPr lang="en-US" sz="3200" b="1" i="1" u="sng" dirty="0"/>
              <a:t>Terminology</a:t>
            </a:r>
          </a:p>
          <a:p>
            <a:endParaRPr lang="en-US" sz="3200" dirty="0"/>
          </a:p>
          <a:p>
            <a:r>
              <a:rPr lang="en-US" sz="3200" dirty="0"/>
              <a:t>“Where is the lesion?”  </a:t>
            </a:r>
          </a:p>
          <a:p>
            <a:pPr lvl="1">
              <a:buSzPct val="72000"/>
              <a:buFont typeface="Courier New" panose="02070309020205020404" pitchFamily="49" charset="0"/>
              <a:buChar char="o"/>
            </a:pPr>
            <a:r>
              <a:rPr lang="en-US" dirty="0"/>
              <a:t> 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dirty="0"/>
              <a:t> How are they diagnosed?</a:t>
            </a:r>
          </a:p>
          <a:p>
            <a:pPr lvl="1">
              <a:buSzPct val="72000"/>
              <a:buFont typeface="Courier New" panose="02070309020205020404" pitchFamily="49" charset="0"/>
              <a:buChar char="o"/>
            </a:pPr>
            <a:r>
              <a:rPr lang="en-US" dirty="0"/>
              <a:t> How do they occur?</a:t>
            </a:r>
          </a:p>
          <a:p>
            <a:pPr lvl="1">
              <a:buSzPct val="72000"/>
              <a:buFont typeface="Courier New" panose="02070309020205020404" pitchFamily="49" charset="0"/>
              <a:buChar char="o"/>
            </a:pPr>
            <a:r>
              <a:rPr lang="en-US" dirty="0"/>
              <a:t> Why do they occur?</a:t>
            </a:r>
          </a:p>
          <a:p>
            <a:pPr lvl="1">
              <a:buSzPct val="72000"/>
              <a:buFont typeface="Courier New" panose="02070309020205020404" pitchFamily="49" charset="0"/>
              <a:buChar char="o"/>
            </a:pPr>
            <a:r>
              <a:rPr lang="en-US"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B7C6BDE0-4237-DD74-2014-DD2FEC34CC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08915835-D59B-3683-010F-A31D86C091CA}"/>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2285087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EA5656E-228B-20D2-40DA-5034362C7D5E}"/>
              </a:ext>
            </a:extLst>
          </p:cNvPr>
          <p:cNvSpPr txBox="1"/>
          <p:nvPr/>
        </p:nvSpPr>
        <p:spPr>
          <a:xfrm>
            <a:off x="354113" y="1531667"/>
            <a:ext cx="11228667" cy="707886"/>
          </a:xfrm>
          <a:prstGeom prst="rect">
            <a:avLst/>
          </a:prstGeom>
          <a:noFill/>
        </p:spPr>
        <p:txBody>
          <a:bodyPr wrap="square" rtlCol="0">
            <a:spAutoFit/>
          </a:bodyPr>
          <a:lstStyle/>
          <a:p>
            <a:r>
              <a:rPr lang="en-US" sz="2000" dirty="0"/>
              <a:t>If you had leg weakness, your tests were normal, and a doctor said you had ‘x’ would he be suggesting that you were Y (or had Y)?</a:t>
            </a:r>
            <a:endParaRPr lang="en-US" sz="2000" i="1" dirty="0"/>
          </a:p>
        </p:txBody>
      </p:sp>
      <p:sp>
        <p:nvSpPr>
          <p:cNvPr id="12" name="TextBox 11">
            <a:extLst>
              <a:ext uri="{FF2B5EF4-FFF2-40B4-BE49-F238E27FC236}">
                <a16:creationId xmlns:a16="http://schemas.microsoft.com/office/drawing/2014/main" id="{AACAC526-6428-96ED-181A-5488EE0B988B}"/>
              </a:ext>
            </a:extLst>
          </p:cNvPr>
          <p:cNvSpPr txBox="1"/>
          <p:nvPr/>
        </p:nvSpPr>
        <p:spPr>
          <a:xfrm>
            <a:off x="354113" y="456392"/>
            <a:ext cx="11483772" cy="830997"/>
          </a:xfrm>
          <a:prstGeom prst="rect">
            <a:avLst/>
          </a:prstGeom>
          <a:noFill/>
        </p:spPr>
        <p:txBody>
          <a:bodyPr wrap="square">
            <a:spAutoFit/>
          </a:bodyPr>
          <a:lstStyle/>
          <a:p>
            <a:r>
              <a:rPr lang="en-GB" sz="2400" b="1" dirty="0"/>
              <a:t>What should we say to patients with symptoms unexplained by disease? The “number needed to offend”. </a:t>
            </a:r>
            <a:r>
              <a:rPr lang="en-US" sz="2000" dirty="0"/>
              <a:t>Stone et al, 2002. https://</a:t>
            </a:r>
            <a:r>
              <a:rPr lang="en-US" sz="2000" dirty="0" err="1"/>
              <a:t>doi.org</a:t>
            </a:r>
            <a:r>
              <a:rPr lang="en-US" sz="2000" dirty="0"/>
              <a:t>/10.1136/bmj.325.7378.1449</a:t>
            </a:r>
          </a:p>
        </p:txBody>
      </p:sp>
      <p:pic>
        <p:nvPicPr>
          <p:cNvPr id="13" name="Picture 12" descr="Table&#10;&#10;Description automatically generated">
            <a:extLst>
              <a:ext uri="{FF2B5EF4-FFF2-40B4-BE49-F238E27FC236}">
                <a16:creationId xmlns:a16="http://schemas.microsoft.com/office/drawing/2014/main" id="{C70B8592-DF12-5D5F-A7AF-3902EF5832A8}"/>
              </a:ext>
            </a:extLst>
          </p:cNvPr>
          <p:cNvPicPr>
            <a:picLocks noChangeAspect="1"/>
          </p:cNvPicPr>
          <p:nvPr/>
        </p:nvPicPr>
        <p:blipFill>
          <a:blip r:embed="rId2"/>
          <a:srcRect t="21491"/>
          <a:stretch>
            <a:fillRect/>
          </a:stretch>
        </p:blipFill>
        <p:spPr>
          <a:xfrm>
            <a:off x="0" y="2239553"/>
            <a:ext cx="12281230" cy="4295008"/>
          </a:xfrm>
          <a:prstGeom prst="rect">
            <a:avLst/>
          </a:prstGeom>
        </p:spPr>
      </p:pic>
    </p:spTree>
    <p:extLst>
      <p:ext uri="{BB962C8B-B14F-4D97-AF65-F5344CB8AC3E}">
        <p14:creationId xmlns:p14="http://schemas.microsoft.com/office/powerpoint/2010/main" val="247041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8CF35BE-C1F7-4C31-C548-F0453356BF8C}"/>
              </a:ext>
            </a:extLst>
          </p:cNvPr>
          <p:cNvSpPr txBox="1">
            <a:spLocks/>
          </p:cNvSpPr>
          <p:nvPr/>
        </p:nvSpPr>
        <p:spPr>
          <a:xfrm>
            <a:off x="1" y="0"/>
            <a:ext cx="12192000" cy="1296000"/>
          </a:xfrm>
          <a:prstGeom prst="rect">
            <a:avLst/>
          </a:prstGeom>
          <a:solidFill>
            <a:schemeClr val="accent1">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rgbClr val="002060"/>
                </a:solidFill>
              </a:rPr>
              <a:t>Terminology / disambiguation</a:t>
            </a:r>
            <a:endParaRPr lang="en-US" dirty="0">
              <a:solidFill>
                <a:srgbClr val="002060"/>
              </a:solidFill>
            </a:endParaRPr>
          </a:p>
        </p:txBody>
      </p:sp>
      <p:sp>
        <p:nvSpPr>
          <p:cNvPr id="11" name="TextBox 10">
            <a:extLst>
              <a:ext uri="{FF2B5EF4-FFF2-40B4-BE49-F238E27FC236}">
                <a16:creationId xmlns:a16="http://schemas.microsoft.com/office/drawing/2014/main" id="{AB23C0BD-C47C-8C4F-CA80-F15C7F1EC452}"/>
              </a:ext>
            </a:extLst>
          </p:cNvPr>
          <p:cNvSpPr txBox="1"/>
          <p:nvPr/>
        </p:nvSpPr>
        <p:spPr>
          <a:xfrm>
            <a:off x="3993411" y="4157339"/>
            <a:ext cx="4723403" cy="646331"/>
          </a:xfrm>
          <a:prstGeom prst="rect">
            <a:avLst/>
          </a:prstGeom>
          <a:solidFill>
            <a:schemeClr val="accent2">
              <a:lumMod val="20000"/>
              <a:lumOff val="80000"/>
            </a:schemeClr>
          </a:solidFill>
        </p:spPr>
        <p:txBody>
          <a:bodyPr wrap="square">
            <a:spAutoFit/>
          </a:bodyPr>
          <a:lstStyle/>
          <a:p>
            <a:pPr marL="0" indent="0" algn="ctr">
              <a:buNone/>
            </a:pPr>
            <a:r>
              <a:rPr lang="en-GB" dirty="0"/>
              <a:t>Medically Unexplained Physical Symptoms</a:t>
            </a:r>
          </a:p>
          <a:p>
            <a:pPr marL="0" indent="0" algn="ctr">
              <a:buNone/>
            </a:pPr>
            <a:r>
              <a:rPr lang="en-GB" dirty="0"/>
              <a:t>Medically Unexplained Symptoms (MUPS/MUS)</a:t>
            </a:r>
          </a:p>
        </p:txBody>
      </p:sp>
      <p:sp>
        <p:nvSpPr>
          <p:cNvPr id="13" name="TextBox 12">
            <a:extLst>
              <a:ext uri="{FF2B5EF4-FFF2-40B4-BE49-F238E27FC236}">
                <a16:creationId xmlns:a16="http://schemas.microsoft.com/office/drawing/2014/main" id="{3761BFE1-80EB-DD1C-CF89-6A0C95C5DBB1}"/>
              </a:ext>
            </a:extLst>
          </p:cNvPr>
          <p:cNvSpPr txBox="1"/>
          <p:nvPr/>
        </p:nvSpPr>
        <p:spPr>
          <a:xfrm>
            <a:off x="534578" y="5897401"/>
            <a:ext cx="2145792" cy="369332"/>
          </a:xfrm>
          <a:prstGeom prst="rect">
            <a:avLst/>
          </a:prstGeom>
          <a:solidFill>
            <a:schemeClr val="accent4">
              <a:lumMod val="20000"/>
              <a:lumOff val="80000"/>
            </a:schemeClr>
          </a:solidFill>
        </p:spPr>
        <p:txBody>
          <a:bodyPr wrap="square">
            <a:spAutoFit/>
          </a:bodyPr>
          <a:lstStyle/>
          <a:p>
            <a:pPr marL="0" indent="0">
              <a:buNone/>
            </a:pPr>
            <a:r>
              <a:rPr lang="en-GB" dirty="0"/>
              <a:t>Conversion disorder</a:t>
            </a:r>
          </a:p>
        </p:txBody>
      </p:sp>
      <p:sp>
        <p:nvSpPr>
          <p:cNvPr id="15" name="TextBox 14">
            <a:extLst>
              <a:ext uri="{FF2B5EF4-FFF2-40B4-BE49-F238E27FC236}">
                <a16:creationId xmlns:a16="http://schemas.microsoft.com/office/drawing/2014/main" id="{8C5031FB-D908-A9D3-BCE4-7DC5C961D154}"/>
              </a:ext>
            </a:extLst>
          </p:cNvPr>
          <p:cNvSpPr txBox="1"/>
          <p:nvPr/>
        </p:nvSpPr>
        <p:spPr>
          <a:xfrm>
            <a:off x="9487264" y="2781266"/>
            <a:ext cx="1316736" cy="369332"/>
          </a:xfrm>
          <a:prstGeom prst="rect">
            <a:avLst/>
          </a:prstGeom>
          <a:solidFill>
            <a:schemeClr val="accent2">
              <a:lumMod val="40000"/>
              <a:lumOff val="60000"/>
            </a:schemeClr>
          </a:solidFill>
        </p:spPr>
        <p:txBody>
          <a:bodyPr wrap="square">
            <a:spAutoFit/>
          </a:bodyPr>
          <a:lstStyle/>
          <a:p>
            <a:pPr marL="0" indent="0">
              <a:buNone/>
            </a:pPr>
            <a:r>
              <a:rPr lang="en-GB" dirty="0"/>
              <a:t>Malingering</a:t>
            </a:r>
          </a:p>
        </p:txBody>
      </p:sp>
      <p:sp>
        <p:nvSpPr>
          <p:cNvPr id="17" name="TextBox 16">
            <a:extLst>
              <a:ext uri="{FF2B5EF4-FFF2-40B4-BE49-F238E27FC236}">
                <a16:creationId xmlns:a16="http://schemas.microsoft.com/office/drawing/2014/main" id="{FE6C0F48-68B6-B58D-1621-8D785D0273AE}"/>
              </a:ext>
            </a:extLst>
          </p:cNvPr>
          <p:cNvSpPr txBox="1"/>
          <p:nvPr/>
        </p:nvSpPr>
        <p:spPr>
          <a:xfrm>
            <a:off x="9151984" y="3522737"/>
            <a:ext cx="1987296" cy="369332"/>
          </a:xfrm>
          <a:prstGeom prst="rect">
            <a:avLst/>
          </a:prstGeom>
          <a:solidFill>
            <a:schemeClr val="accent2">
              <a:lumMod val="40000"/>
              <a:lumOff val="60000"/>
            </a:schemeClr>
          </a:solidFill>
        </p:spPr>
        <p:txBody>
          <a:bodyPr wrap="square">
            <a:spAutoFit/>
          </a:bodyPr>
          <a:lstStyle/>
          <a:p>
            <a:pPr marL="0" indent="0">
              <a:buNone/>
            </a:pPr>
            <a:r>
              <a:rPr lang="en-GB" dirty="0"/>
              <a:t>Factitious disorder</a:t>
            </a:r>
          </a:p>
        </p:txBody>
      </p:sp>
      <p:sp>
        <p:nvSpPr>
          <p:cNvPr id="19" name="TextBox 18">
            <a:extLst>
              <a:ext uri="{FF2B5EF4-FFF2-40B4-BE49-F238E27FC236}">
                <a16:creationId xmlns:a16="http://schemas.microsoft.com/office/drawing/2014/main" id="{69871C22-6D26-1E0B-7B6D-2593713F8F1E}"/>
              </a:ext>
            </a:extLst>
          </p:cNvPr>
          <p:cNvSpPr txBox="1"/>
          <p:nvPr/>
        </p:nvSpPr>
        <p:spPr>
          <a:xfrm>
            <a:off x="5851978" y="2781266"/>
            <a:ext cx="987552" cy="369332"/>
          </a:xfrm>
          <a:prstGeom prst="rect">
            <a:avLst/>
          </a:prstGeom>
          <a:solidFill>
            <a:schemeClr val="accent2">
              <a:lumMod val="20000"/>
              <a:lumOff val="80000"/>
            </a:schemeClr>
          </a:solidFill>
        </p:spPr>
        <p:txBody>
          <a:bodyPr wrap="square">
            <a:spAutoFit/>
          </a:bodyPr>
          <a:lstStyle/>
          <a:p>
            <a:pPr marL="0" indent="0">
              <a:buNone/>
            </a:pPr>
            <a:r>
              <a:rPr lang="en-GB" dirty="0"/>
              <a:t>Hysteria</a:t>
            </a:r>
          </a:p>
        </p:txBody>
      </p:sp>
      <p:sp>
        <p:nvSpPr>
          <p:cNvPr id="24" name="TextBox 23">
            <a:extLst>
              <a:ext uri="{FF2B5EF4-FFF2-40B4-BE49-F238E27FC236}">
                <a16:creationId xmlns:a16="http://schemas.microsoft.com/office/drawing/2014/main" id="{1EDF2FFB-E36C-14CD-71A1-CC3B0F39641C}"/>
              </a:ext>
            </a:extLst>
          </p:cNvPr>
          <p:cNvSpPr txBox="1"/>
          <p:nvPr/>
        </p:nvSpPr>
        <p:spPr>
          <a:xfrm>
            <a:off x="4418380" y="3526154"/>
            <a:ext cx="3870162" cy="369332"/>
          </a:xfrm>
          <a:prstGeom prst="rect">
            <a:avLst/>
          </a:prstGeom>
          <a:solidFill>
            <a:schemeClr val="accent2">
              <a:lumMod val="20000"/>
              <a:lumOff val="80000"/>
            </a:schemeClr>
          </a:solidFill>
        </p:spPr>
        <p:txBody>
          <a:bodyPr wrap="none" rtlCol="0">
            <a:spAutoFit/>
          </a:bodyPr>
          <a:lstStyle/>
          <a:p>
            <a:r>
              <a:rPr lang="en-US" dirty="0"/>
              <a:t>Psychogenic/psychosomatic symptoms</a:t>
            </a:r>
          </a:p>
        </p:txBody>
      </p:sp>
      <p:sp>
        <p:nvSpPr>
          <p:cNvPr id="2" name="TextBox 1">
            <a:extLst>
              <a:ext uri="{FF2B5EF4-FFF2-40B4-BE49-F238E27FC236}">
                <a16:creationId xmlns:a16="http://schemas.microsoft.com/office/drawing/2014/main" id="{B215C0C7-99ED-5C4A-7372-701B0F8E2A03}"/>
              </a:ext>
            </a:extLst>
          </p:cNvPr>
          <p:cNvSpPr txBox="1"/>
          <p:nvPr/>
        </p:nvSpPr>
        <p:spPr>
          <a:xfrm>
            <a:off x="4806595" y="2177260"/>
            <a:ext cx="2829236" cy="369332"/>
          </a:xfrm>
          <a:prstGeom prst="rect">
            <a:avLst/>
          </a:prstGeom>
          <a:noFill/>
        </p:spPr>
        <p:txBody>
          <a:bodyPr wrap="none" rtlCol="0">
            <a:spAutoFit/>
          </a:bodyPr>
          <a:lstStyle/>
          <a:p>
            <a:r>
              <a:rPr lang="en-US" dirty="0"/>
              <a:t>Outdated / unhelpful terms:</a:t>
            </a:r>
          </a:p>
        </p:txBody>
      </p:sp>
      <p:sp>
        <p:nvSpPr>
          <p:cNvPr id="3" name="TextBox 2">
            <a:extLst>
              <a:ext uri="{FF2B5EF4-FFF2-40B4-BE49-F238E27FC236}">
                <a16:creationId xmlns:a16="http://schemas.microsoft.com/office/drawing/2014/main" id="{6C1F0876-F8BB-1116-1CAC-463A95723FAF}"/>
              </a:ext>
            </a:extLst>
          </p:cNvPr>
          <p:cNvSpPr txBox="1"/>
          <p:nvPr/>
        </p:nvSpPr>
        <p:spPr>
          <a:xfrm>
            <a:off x="8888269" y="2174480"/>
            <a:ext cx="2514727" cy="369332"/>
          </a:xfrm>
          <a:prstGeom prst="rect">
            <a:avLst/>
          </a:prstGeom>
          <a:noFill/>
        </p:spPr>
        <p:txBody>
          <a:bodyPr wrap="none" rtlCol="0">
            <a:spAutoFit/>
          </a:bodyPr>
          <a:lstStyle/>
          <a:p>
            <a:r>
              <a:rPr lang="en-US" dirty="0"/>
              <a:t>Not to be confused with:</a:t>
            </a:r>
          </a:p>
        </p:txBody>
      </p:sp>
      <p:sp>
        <p:nvSpPr>
          <p:cNvPr id="4" name="TextBox 3">
            <a:extLst>
              <a:ext uri="{FF2B5EF4-FFF2-40B4-BE49-F238E27FC236}">
                <a16:creationId xmlns:a16="http://schemas.microsoft.com/office/drawing/2014/main" id="{E53A0805-1007-F569-E209-0DCFF8C882DB}"/>
              </a:ext>
            </a:extLst>
          </p:cNvPr>
          <p:cNvSpPr txBox="1"/>
          <p:nvPr/>
        </p:nvSpPr>
        <p:spPr>
          <a:xfrm>
            <a:off x="418317" y="2174487"/>
            <a:ext cx="3092706" cy="369332"/>
          </a:xfrm>
          <a:prstGeom prst="rect">
            <a:avLst/>
          </a:prstGeom>
          <a:noFill/>
        </p:spPr>
        <p:txBody>
          <a:bodyPr wrap="none" rtlCol="0">
            <a:spAutoFit/>
          </a:bodyPr>
          <a:lstStyle/>
          <a:p>
            <a:r>
              <a:rPr lang="en-US" dirty="0"/>
              <a:t>Under the functional umbrella:</a:t>
            </a:r>
          </a:p>
        </p:txBody>
      </p:sp>
      <p:sp>
        <p:nvSpPr>
          <p:cNvPr id="6" name="TextBox 5">
            <a:extLst>
              <a:ext uri="{FF2B5EF4-FFF2-40B4-BE49-F238E27FC236}">
                <a16:creationId xmlns:a16="http://schemas.microsoft.com/office/drawing/2014/main" id="{8C77ED49-A683-49E2-E6D7-3EE51B982A25}"/>
              </a:ext>
            </a:extLst>
          </p:cNvPr>
          <p:cNvSpPr txBox="1"/>
          <p:nvPr/>
        </p:nvSpPr>
        <p:spPr>
          <a:xfrm>
            <a:off x="534580" y="5090821"/>
            <a:ext cx="3237313" cy="369332"/>
          </a:xfrm>
          <a:prstGeom prst="rect">
            <a:avLst/>
          </a:prstGeom>
          <a:solidFill>
            <a:schemeClr val="accent6">
              <a:lumMod val="20000"/>
              <a:lumOff val="80000"/>
            </a:schemeClr>
          </a:solidFill>
        </p:spPr>
        <p:txBody>
          <a:bodyPr wrap="square">
            <a:spAutoFit/>
          </a:bodyPr>
          <a:lstStyle/>
          <a:p>
            <a:pPr marL="0" indent="0">
              <a:buNone/>
            </a:pPr>
            <a:r>
              <a:rPr lang="en-GB" dirty="0"/>
              <a:t>Functional/ dissociative seizures</a:t>
            </a:r>
          </a:p>
        </p:txBody>
      </p:sp>
      <p:sp>
        <p:nvSpPr>
          <p:cNvPr id="9" name="TextBox 8">
            <a:extLst>
              <a:ext uri="{FF2B5EF4-FFF2-40B4-BE49-F238E27FC236}">
                <a16:creationId xmlns:a16="http://schemas.microsoft.com/office/drawing/2014/main" id="{A980B185-E9C4-ACCF-69D7-0E3ECDE87AFB}"/>
              </a:ext>
            </a:extLst>
          </p:cNvPr>
          <p:cNvSpPr txBox="1"/>
          <p:nvPr/>
        </p:nvSpPr>
        <p:spPr>
          <a:xfrm>
            <a:off x="534579" y="2743258"/>
            <a:ext cx="3237314" cy="369332"/>
          </a:xfrm>
          <a:prstGeom prst="rect">
            <a:avLst/>
          </a:prstGeom>
          <a:solidFill>
            <a:schemeClr val="accent6">
              <a:lumMod val="20000"/>
              <a:lumOff val="80000"/>
            </a:schemeClr>
          </a:solidFill>
        </p:spPr>
        <p:txBody>
          <a:bodyPr wrap="square">
            <a:spAutoFit/>
          </a:bodyPr>
          <a:lstStyle/>
          <a:p>
            <a:pPr marL="0" indent="0">
              <a:buNone/>
            </a:pPr>
            <a:r>
              <a:rPr lang="en-GB" dirty="0"/>
              <a:t>Functional neurological disorder</a:t>
            </a:r>
          </a:p>
        </p:txBody>
      </p:sp>
      <p:sp>
        <p:nvSpPr>
          <p:cNvPr id="10" name="TextBox 9">
            <a:extLst>
              <a:ext uri="{FF2B5EF4-FFF2-40B4-BE49-F238E27FC236}">
                <a16:creationId xmlns:a16="http://schemas.microsoft.com/office/drawing/2014/main" id="{A95DE54D-FA83-CEF3-C13B-4A8577310A12}"/>
              </a:ext>
            </a:extLst>
          </p:cNvPr>
          <p:cNvSpPr txBox="1"/>
          <p:nvPr/>
        </p:nvSpPr>
        <p:spPr>
          <a:xfrm>
            <a:off x="534578" y="3526154"/>
            <a:ext cx="3363270" cy="369332"/>
          </a:xfrm>
          <a:prstGeom prst="rect">
            <a:avLst/>
          </a:prstGeom>
          <a:solidFill>
            <a:schemeClr val="accent6">
              <a:lumMod val="20000"/>
              <a:lumOff val="80000"/>
            </a:schemeClr>
          </a:solidFill>
        </p:spPr>
        <p:txBody>
          <a:bodyPr wrap="square">
            <a:spAutoFit/>
          </a:bodyPr>
          <a:lstStyle/>
          <a:p>
            <a:pPr marL="0" indent="0">
              <a:buNone/>
            </a:pPr>
            <a:r>
              <a:rPr lang="en-GB" dirty="0"/>
              <a:t>Functional neurological symptoms</a:t>
            </a:r>
          </a:p>
        </p:txBody>
      </p:sp>
      <p:sp>
        <p:nvSpPr>
          <p:cNvPr id="12" name="TextBox 11">
            <a:extLst>
              <a:ext uri="{FF2B5EF4-FFF2-40B4-BE49-F238E27FC236}">
                <a16:creationId xmlns:a16="http://schemas.microsoft.com/office/drawing/2014/main" id="{12320D18-0627-138E-AA71-9773B794F2B1}"/>
              </a:ext>
            </a:extLst>
          </p:cNvPr>
          <p:cNvSpPr txBox="1"/>
          <p:nvPr/>
        </p:nvSpPr>
        <p:spPr>
          <a:xfrm>
            <a:off x="534578" y="4295839"/>
            <a:ext cx="2145792" cy="369332"/>
          </a:xfrm>
          <a:prstGeom prst="rect">
            <a:avLst/>
          </a:prstGeom>
          <a:solidFill>
            <a:schemeClr val="accent6">
              <a:lumMod val="20000"/>
              <a:lumOff val="80000"/>
            </a:schemeClr>
          </a:solidFill>
        </p:spPr>
        <p:txBody>
          <a:bodyPr wrap="square">
            <a:spAutoFit/>
          </a:bodyPr>
          <a:lstStyle/>
          <a:p>
            <a:pPr marL="0" indent="0">
              <a:buNone/>
            </a:pPr>
            <a:r>
              <a:rPr lang="en-GB" dirty="0"/>
              <a:t>Functional overlay</a:t>
            </a:r>
          </a:p>
        </p:txBody>
      </p:sp>
      <p:sp>
        <p:nvSpPr>
          <p:cNvPr id="14" name="TextBox 13">
            <a:extLst>
              <a:ext uri="{FF2B5EF4-FFF2-40B4-BE49-F238E27FC236}">
                <a16:creationId xmlns:a16="http://schemas.microsoft.com/office/drawing/2014/main" id="{8BC8186C-B5F8-AA66-B093-4B3EAD2FD29E}"/>
              </a:ext>
            </a:extLst>
          </p:cNvPr>
          <p:cNvSpPr txBox="1"/>
          <p:nvPr/>
        </p:nvSpPr>
        <p:spPr>
          <a:xfrm>
            <a:off x="4450691" y="5094168"/>
            <a:ext cx="3797963" cy="369332"/>
          </a:xfrm>
          <a:prstGeom prst="rect">
            <a:avLst/>
          </a:prstGeom>
          <a:solidFill>
            <a:schemeClr val="accent2">
              <a:lumMod val="20000"/>
              <a:lumOff val="80000"/>
            </a:schemeClr>
          </a:solidFill>
        </p:spPr>
        <p:txBody>
          <a:bodyPr wrap="none" rtlCol="0">
            <a:spAutoFit/>
          </a:bodyPr>
          <a:lstStyle/>
          <a:p>
            <a:r>
              <a:rPr lang="en-US" dirty="0" err="1"/>
              <a:t>Pseudoseizures</a:t>
            </a:r>
            <a:r>
              <a:rPr lang="en-US" dirty="0"/>
              <a:t> / Non-epileptic attacks</a:t>
            </a:r>
          </a:p>
        </p:txBody>
      </p:sp>
    </p:spTree>
    <p:custDataLst>
      <p:tags r:id="rId1"/>
    </p:custDataLst>
    <p:extLst>
      <p:ext uri="{BB962C8B-B14F-4D97-AF65-F5344CB8AC3E}">
        <p14:creationId xmlns:p14="http://schemas.microsoft.com/office/powerpoint/2010/main" val="221016380"/>
      </p:ext>
    </p:extLst>
  </p:cSld>
  <p:clrMapOvr>
    <a:masterClrMapping/>
  </p:clrMapOvr>
  <mc:AlternateContent xmlns:mc="http://schemas.openxmlformats.org/markup-compatibility/2006" xmlns:p14="http://schemas.microsoft.com/office/powerpoint/2010/main">
    <mc:Choice Requires="p14">
      <p:transition spd="slow" p14:dur="2000" advTm="46549"/>
    </mc:Choice>
    <mc:Fallback xmlns="">
      <p:transition spd="slow" advTm="465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7" grpId="0" animBg="1"/>
      <p:bldP spid="19" grpId="0" animBg="1"/>
      <p:bldP spid="24" grpId="0" animBg="1"/>
      <p:bldP spid="2" grpId="0"/>
      <p:bldP spid="3"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F4BFA-0BE5-F988-A861-F0BE05175E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DD7682-48D4-9259-788D-65775A7A8014}"/>
              </a:ext>
            </a:extLst>
          </p:cNvPr>
          <p:cNvSpPr>
            <a:spLocks noGrp="1"/>
          </p:cNvSpPr>
          <p:nvPr>
            <p:ph idx="1"/>
          </p:nvPr>
        </p:nvSpPr>
        <p:spPr>
          <a:xfrm>
            <a:off x="5306674" y="741653"/>
            <a:ext cx="6664271" cy="5374684"/>
          </a:xfrm>
        </p:spPr>
        <p:txBody>
          <a:bodyPr>
            <a:normAutofit fontScale="92500" lnSpcReduction="10000"/>
          </a:bodyPr>
          <a:lstStyle/>
          <a:p>
            <a:r>
              <a:rPr lang="en-US" sz="3200" dirty="0"/>
              <a:t>What is FND?</a:t>
            </a:r>
          </a:p>
          <a:p>
            <a:endParaRPr lang="en-US" sz="3200" dirty="0"/>
          </a:p>
          <a:p>
            <a:r>
              <a:rPr lang="en-US" sz="3200" dirty="0"/>
              <a:t>Terminology</a:t>
            </a:r>
          </a:p>
          <a:p>
            <a:endParaRPr lang="en-US" sz="3200" dirty="0"/>
          </a:p>
          <a:p>
            <a:r>
              <a:rPr lang="en-US" sz="3200" b="1" i="1" u="sng" dirty="0"/>
              <a:t>“Where is the lesion?”  </a:t>
            </a:r>
          </a:p>
          <a:p>
            <a:r>
              <a:rPr lang="en-US" b="1" i="1" u="sng" dirty="0"/>
              <a:t>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dirty="0"/>
              <a:t> How are they diagnosed?</a:t>
            </a:r>
          </a:p>
          <a:p>
            <a:pPr lvl="1">
              <a:buSzPct val="72000"/>
              <a:buFont typeface="Courier New" panose="02070309020205020404" pitchFamily="49" charset="0"/>
              <a:buChar char="o"/>
            </a:pPr>
            <a:r>
              <a:rPr lang="en-US" dirty="0"/>
              <a:t> How do they occur?</a:t>
            </a:r>
          </a:p>
          <a:p>
            <a:pPr lvl="1">
              <a:buSzPct val="72000"/>
              <a:buFont typeface="Courier New" panose="02070309020205020404" pitchFamily="49" charset="0"/>
              <a:buChar char="o"/>
            </a:pPr>
            <a:r>
              <a:rPr lang="en-US" dirty="0"/>
              <a:t>Why do they occur?</a:t>
            </a:r>
          </a:p>
          <a:p>
            <a:pPr lvl="1">
              <a:buSzPct val="72000"/>
              <a:buFont typeface="Courier New" panose="02070309020205020404" pitchFamily="49" charset="0"/>
              <a:buChar char="o"/>
            </a:pPr>
            <a:r>
              <a:rPr lang="en-US"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A3B2DC38-FCDE-4539-7E11-F709399C9A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6DBB28C9-2145-5A3B-30CD-74B00FB9C9AE}"/>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1814767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 Clinical Lesson at the Salpêtrière - Wikipedia">
            <a:extLst>
              <a:ext uri="{FF2B5EF4-FFF2-40B4-BE49-F238E27FC236}">
                <a16:creationId xmlns:a16="http://schemas.microsoft.com/office/drawing/2014/main" id="{F9287666-5199-8493-A2FC-CB10429A09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533" b="5533"/>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F0BDE36-4F6A-B26A-593A-15A247F5FBAC}"/>
              </a:ext>
            </a:extLst>
          </p:cNvPr>
          <p:cNvSpPr txBox="1"/>
          <p:nvPr/>
        </p:nvSpPr>
        <p:spPr>
          <a:xfrm>
            <a:off x="5838376" y="1166648"/>
            <a:ext cx="2932726" cy="369332"/>
          </a:xfrm>
          <a:prstGeom prst="rect">
            <a:avLst/>
          </a:prstGeom>
          <a:noFill/>
        </p:spPr>
        <p:txBody>
          <a:bodyPr wrap="none" rtlCol="0">
            <a:spAutoFit/>
          </a:bodyPr>
          <a:lstStyle/>
          <a:p>
            <a:r>
              <a:rPr lang="en-US" dirty="0">
                <a:solidFill>
                  <a:schemeClr val="bg1"/>
                </a:solidFill>
              </a:rPr>
              <a:t>The </a:t>
            </a:r>
            <a:r>
              <a:rPr lang="en-US" dirty="0" err="1">
                <a:solidFill>
                  <a:schemeClr val="bg1"/>
                </a:solidFill>
              </a:rPr>
              <a:t>anatomo</a:t>
            </a:r>
            <a:r>
              <a:rPr lang="en-US" dirty="0">
                <a:solidFill>
                  <a:schemeClr val="bg1"/>
                </a:solidFill>
              </a:rPr>
              <a:t>-clinical method</a:t>
            </a:r>
          </a:p>
        </p:txBody>
      </p:sp>
      <p:pic>
        <p:nvPicPr>
          <p:cNvPr id="8194" name="Picture 2">
            <a:extLst>
              <a:ext uri="{FF2B5EF4-FFF2-40B4-BE49-F238E27FC236}">
                <a16:creationId xmlns:a16="http://schemas.microsoft.com/office/drawing/2014/main" id="{4798B6C0-13F3-B1FE-E008-9F76175055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5204" y="876300"/>
            <a:ext cx="31750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72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a:extLst>
              <a:ext uri="{FF2B5EF4-FFF2-40B4-BE49-F238E27FC236}">
                <a16:creationId xmlns:a16="http://schemas.microsoft.com/office/drawing/2014/main" id="{00270C36-131B-B1FA-6025-30C7ED4F7F5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9818" b="52287"/>
          <a:stretch>
            <a:fillRect/>
          </a:stretch>
        </p:blipFill>
        <p:spPr bwMode="auto">
          <a:xfrm>
            <a:off x="8001703" y="3861859"/>
            <a:ext cx="4070521" cy="253364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CDDB5F8-9AC6-F564-2D0D-96DF7553ACAF}"/>
              </a:ext>
            </a:extLst>
          </p:cNvPr>
          <p:cNvSpPr>
            <a:spLocks noGrp="1"/>
          </p:cNvSpPr>
          <p:nvPr>
            <p:ph type="title"/>
          </p:nvPr>
        </p:nvSpPr>
        <p:spPr/>
        <p:txBody>
          <a:bodyPr/>
          <a:lstStyle/>
          <a:p>
            <a:pPr algn="ctr"/>
            <a:r>
              <a:rPr lang="en-US" dirty="0">
                <a:latin typeface="+mn-lt"/>
              </a:rPr>
              <a:t>“Where is the lesion?”</a:t>
            </a:r>
          </a:p>
        </p:txBody>
      </p:sp>
      <p:pic>
        <p:nvPicPr>
          <p:cNvPr id="6148" name="Picture 4" descr="Reflex Hammer">
            <a:extLst>
              <a:ext uri="{FF2B5EF4-FFF2-40B4-BE49-F238E27FC236}">
                <a16:creationId xmlns:a16="http://schemas.microsoft.com/office/drawing/2014/main" id="{3541D306-CE65-9473-F63C-0B50CD8C01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833"/>
          <a:stretch>
            <a:fillRect/>
          </a:stretch>
        </p:blipFill>
        <p:spPr bwMode="auto">
          <a:xfrm>
            <a:off x="398091" y="1825625"/>
            <a:ext cx="3282949" cy="21336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3 Reasons to Get a Blood Test | The ...">
            <a:extLst>
              <a:ext uri="{FF2B5EF4-FFF2-40B4-BE49-F238E27FC236}">
                <a16:creationId xmlns:a16="http://schemas.microsoft.com/office/drawing/2014/main" id="{C907ED8E-3D01-077E-05F4-96121E7409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076" r="15767"/>
          <a:stretch>
            <a:fillRect/>
          </a:stretch>
        </p:blipFill>
        <p:spPr bwMode="auto">
          <a:xfrm>
            <a:off x="9497787" y="1825624"/>
            <a:ext cx="2694214" cy="21717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SF Sampling. Collect the minimum volume of CSF sample | Download  Scientific Diagram">
            <a:extLst>
              <a:ext uri="{FF2B5EF4-FFF2-40B4-BE49-F238E27FC236}">
                <a16:creationId xmlns:a16="http://schemas.microsoft.com/office/drawing/2014/main" id="{7DC7C908-B5BD-AB68-E4C7-47EFD993E34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288"/>
          <a:stretch>
            <a:fillRect/>
          </a:stretch>
        </p:blipFill>
        <p:spPr bwMode="auto">
          <a:xfrm>
            <a:off x="6972302" y="1825625"/>
            <a:ext cx="3064662" cy="4569883"/>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Brodmann Areas, lateral surface of the ...">
            <a:extLst>
              <a:ext uri="{FF2B5EF4-FFF2-40B4-BE49-F238E27FC236}">
                <a16:creationId xmlns:a16="http://schemas.microsoft.com/office/drawing/2014/main" id="{91969BCC-9644-9588-565B-15EB7EC98B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433" y="4106401"/>
            <a:ext cx="337820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2C0A906-0920-9ED6-C56F-578FC87B8B4C}"/>
              </a:ext>
            </a:extLst>
          </p:cNvPr>
          <p:cNvPicPr>
            <a:picLocks noChangeAspect="1"/>
          </p:cNvPicPr>
          <p:nvPr/>
        </p:nvPicPr>
        <p:blipFill>
          <a:blip r:embed="rId7"/>
          <a:stretch>
            <a:fillRect/>
          </a:stretch>
        </p:blipFill>
        <p:spPr>
          <a:xfrm>
            <a:off x="3689350" y="1829958"/>
            <a:ext cx="3290135" cy="2467601"/>
          </a:xfrm>
          <a:prstGeom prst="rect">
            <a:avLst/>
          </a:prstGeom>
        </p:spPr>
      </p:pic>
      <p:pic>
        <p:nvPicPr>
          <p:cNvPr id="6146" name="Picture 2" descr="MCA infarction | Radiology Case | Radiopaedia.org">
            <a:extLst>
              <a:ext uri="{FF2B5EF4-FFF2-40B4-BE49-F238E27FC236}">
                <a16:creationId xmlns:a16="http://schemas.microsoft.com/office/drawing/2014/main" id="{70A7413D-6A21-F772-2F3B-9C2E5707E2D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899" r="13937"/>
          <a:stretch>
            <a:fillRect/>
          </a:stretch>
        </p:blipFill>
        <p:spPr bwMode="auto">
          <a:xfrm rot="5400000">
            <a:off x="4097027" y="3520233"/>
            <a:ext cx="2467600" cy="3282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211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95EB-E558-00DC-5E30-9A123D3952D8}"/>
              </a:ext>
            </a:extLst>
          </p:cNvPr>
          <p:cNvSpPr>
            <a:spLocks noGrp="1"/>
          </p:cNvSpPr>
          <p:nvPr>
            <p:ph type="title"/>
          </p:nvPr>
        </p:nvSpPr>
        <p:spPr>
          <a:xfrm>
            <a:off x="838201" y="365126"/>
            <a:ext cx="10515600" cy="1325563"/>
          </a:xfrm>
        </p:spPr>
        <p:txBody>
          <a:bodyPr anchor="ctr">
            <a:normAutofit/>
          </a:bodyPr>
          <a:lstStyle/>
          <a:p>
            <a:pPr algn="ctr"/>
            <a:r>
              <a:rPr lang="en-US" dirty="0">
                <a:latin typeface="+mn-lt"/>
              </a:rPr>
              <a:t>La </a:t>
            </a:r>
            <a:r>
              <a:rPr lang="en-US" dirty="0" err="1">
                <a:latin typeface="+mn-lt"/>
              </a:rPr>
              <a:t>lésion</a:t>
            </a:r>
            <a:r>
              <a:rPr lang="en-US" dirty="0">
                <a:latin typeface="+mn-lt"/>
              </a:rPr>
              <a:t> </a:t>
            </a:r>
            <a:r>
              <a:rPr lang="en-US" dirty="0" err="1">
                <a:latin typeface="+mn-lt"/>
              </a:rPr>
              <a:t>dynamique</a:t>
            </a:r>
            <a:endParaRPr lang="en-US" dirty="0">
              <a:latin typeface="+mn-lt"/>
            </a:endParaRPr>
          </a:p>
        </p:txBody>
      </p:sp>
      <p:sp>
        <p:nvSpPr>
          <p:cNvPr id="3" name="Content Placeholder 2">
            <a:extLst>
              <a:ext uri="{FF2B5EF4-FFF2-40B4-BE49-F238E27FC236}">
                <a16:creationId xmlns:a16="http://schemas.microsoft.com/office/drawing/2014/main" id="{9E59740B-EF3D-8852-83CF-099C61496BF4}"/>
              </a:ext>
            </a:extLst>
          </p:cNvPr>
          <p:cNvSpPr>
            <a:spLocks noGrp="1"/>
          </p:cNvSpPr>
          <p:nvPr>
            <p:ph idx="1"/>
          </p:nvPr>
        </p:nvSpPr>
        <p:spPr>
          <a:xfrm>
            <a:off x="283779" y="2082799"/>
            <a:ext cx="5716972" cy="4094163"/>
          </a:xfrm>
        </p:spPr>
        <p:txBody>
          <a:bodyPr>
            <a:normAutofit/>
          </a:bodyPr>
          <a:lstStyle/>
          <a:p>
            <a:r>
              <a:rPr lang="en-GB" sz="2200" dirty="0">
                <a:latin typeface="+mn-lt"/>
              </a:rPr>
              <a:t>Jean-Martin Charcot (1889) on ‘hysteria’ : </a:t>
            </a:r>
          </a:p>
          <a:p>
            <a:r>
              <a:rPr lang="en-GB" sz="2200" dirty="0">
                <a:latin typeface="+mn-lt"/>
              </a:rPr>
              <a:t>‘</a:t>
            </a:r>
            <a:r>
              <a:rPr lang="en-GB" sz="2200" i="1" dirty="0">
                <a:latin typeface="+mn-lt"/>
              </a:rPr>
              <a:t>There is, without doubt, a lesion of the nervous centres but where is it situated and what is its nature? … But certainly, it is not of the nature of a circumscribed organic lesion of a destructive nature … it is one of those lesions which escape our present means of anatomical investigation, and which for want of a better term, we can designate dynamic or functional lesion</a:t>
            </a:r>
            <a:r>
              <a:rPr lang="en-GB" sz="2200" dirty="0">
                <a:latin typeface="+mn-lt"/>
              </a:rPr>
              <a:t>’</a:t>
            </a:r>
            <a:endParaRPr lang="en-US" sz="2200" dirty="0">
              <a:latin typeface="+mn-lt"/>
            </a:endParaRPr>
          </a:p>
        </p:txBody>
      </p:sp>
      <p:pic>
        <p:nvPicPr>
          <p:cNvPr id="7170" name="Picture 2" descr="A Clinical Lesson at the Salpêtrière - Wikipedia">
            <a:extLst>
              <a:ext uri="{FF2B5EF4-FFF2-40B4-BE49-F238E27FC236}">
                <a16:creationId xmlns:a16="http://schemas.microsoft.com/office/drawing/2014/main" id="{26320A32-8C38-4663-EA66-31463910B2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17" r="8841"/>
          <a:stretch>
            <a:fillRect/>
          </a:stretch>
        </p:blipFill>
        <p:spPr bwMode="auto">
          <a:xfrm>
            <a:off x="6191251" y="1825625"/>
            <a:ext cx="5162550" cy="4351338"/>
          </a:xfrm>
          <a:prstGeom prst="rect">
            <a:avLst/>
          </a:prstGeom>
          <a:solidFill>
            <a:srgbClr val="FFFFFF"/>
          </a:solidFill>
        </p:spPr>
      </p:pic>
    </p:spTree>
    <p:extLst>
      <p:ext uri="{BB962C8B-B14F-4D97-AF65-F5344CB8AC3E}">
        <p14:creationId xmlns:p14="http://schemas.microsoft.com/office/powerpoint/2010/main" val="1802763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E03579E2-12A1-6443-E7F8-54DCCBCA5172}"/>
              </a:ext>
            </a:extLst>
          </p:cNvPr>
          <p:cNvGraphicFramePr>
            <a:graphicFrameLocks noGrp="1"/>
          </p:cNvGraphicFramePr>
          <p:nvPr>
            <p:ph idx="1"/>
            <p:extLst>
              <p:ext uri="{D42A27DB-BD31-4B8C-83A1-F6EECF244321}">
                <p14:modId xmlns:p14="http://schemas.microsoft.com/office/powerpoint/2010/main" val="2499442453"/>
              </p:ext>
            </p:extLst>
          </p:nvPr>
        </p:nvGraphicFramePr>
        <p:xfrm>
          <a:off x="689345"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Arrow 7">
            <a:extLst>
              <a:ext uri="{FF2B5EF4-FFF2-40B4-BE49-F238E27FC236}">
                <a16:creationId xmlns:a16="http://schemas.microsoft.com/office/drawing/2014/main" id="{E1AC41DF-BD4F-5EDF-871D-A5BE0430DFBD}"/>
              </a:ext>
            </a:extLst>
          </p:cNvPr>
          <p:cNvSpPr/>
          <p:nvPr/>
        </p:nvSpPr>
        <p:spPr>
          <a:xfrm>
            <a:off x="4485168" y="3852438"/>
            <a:ext cx="829339" cy="2977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C5741FE-6013-7C12-D496-6AD84B687F53}"/>
              </a:ext>
            </a:extLst>
          </p:cNvPr>
          <p:cNvSpPr/>
          <p:nvPr/>
        </p:nvSpPr>
        <p:spPr>
          <a:xfrm>
            <a:off x="8420989" y="2516410"/>
            <a:ext cx="3060408" cy="30763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4B43C5B-6A98-CBDF-3104-0105A34ED7AB}"/>
              </a:ext>
            </a:extLst>
          </p:cNvPr>
          <p:cNvSpPr txBox="1"/>
          <p:nvPr/>
        </p:nvSpPr>
        <p:spPr>
          <a:xfrm>
            <a:off x="8792244" y="3370352"/>
            <a:ext cx="2317898" cy="1261884"/>
          </a:xfrm>
          <a:prstGeom prst="rect">
            <a:avLst/>
          </a:prstGeom>
          <a:noFill/>
        </p:spPr>
        <p:txBody>
          <a:bodyPr wrap="square" rtlCol="0">
            <a:spAutoFit/>
          </a:bodyPr>
          <a:lstStyle/>
          <a:p>
            <a:pPr algn="ctr"/>
            <a:r>
              <a:rPr lang="en-US" sz="3800" dirty="0">
                <a:solidFill>
                  <a:schemeClr val="bg1"/>
                </a:solidFill>
              </a:rPr>
              <a:t>Brain disorders?</a:t>
            </a:r>
          </a:p>
        </p:txBody>
      </p:sp>
      <p:sp>
        <p:nvSpPr>
          <p:cNvPr id="12" name="Right Arrow 11">
            <a:extLst>
              <a:ext uri="{FF2B5EF4-FFF2-40B4-BE49-F238E27FC236}">
                <a16:creationId xmlns:a16="http://schemas.microsoft.com/office/drawing/2014/main" id="{C06A9F23-1CD4-4162-B865-A9CCC090CAF2}"/>
              </a:ext>
            </a:extLst>
          </p:cNvPr>
          <p:cNvSpPr/>
          <p:nvPr/>
        </p:nvSpPr>
        <p:spPr>
          <a:xfrm>
            <a:off x="6877495" y="3852438"/>
            <a:ext cx="829339" cy="2977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a:extLst>
              <a:ext uri="{FF2B5EF4-FFF2-40B4-BE49-F238E27FC236}">
                <a16:creationId xmlns:a16="http://schemas.microsoft.com/office/drawing/2014/main" id="{D94C0AE3-ABA4-6CD0-1562-F20B843B702C}"/>
              </a:ext>
            </a:extLst>
          </p:cNvPr>
          <p:cNvSpPr/>
          <p:nvPr/>
        </p:nvSpPr>
        <p:spPr>
          <a:xfrm rot="10800000">
            <a:off x="1" y="681037"/>
            <a:ext cx="12191999" cy="74427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7B0BD88-CF9A-660A-533D-BAB94D6DD47F}"/>
              </a:ext>
            </a:extLst>
          </p:cNvPr>
          <p:cNvSpPr txBox="1"/>
          <p:nvPr/>
        </p:nvSpPr>
        <p:spPr>
          <a:xfrm>
            <a:off x="1554226" y="236487"/>
            <a:ext cx="1828994" cy="461665"/>
          </a:xfrm>
          <a:prstGeom prst="rect">
            <a:avLst/>
          </a:prstGeom>
          <a:noFill/>
        </p:spPr>
        <p:txBody>
          <a:bodyPr wrap="square" rtlCol="0">
            <a:spAutoFit/>
          </a:bodyPr>
          <a:lstStyle/>
          <a:p>
            <a:r>
              <a:rPr lang="en-US" sz="2400" dirty="0"/>
              <a:t>19</a:t>
            </a:r>
            <a:r>
              <a:rPr lang="en-US" sz="2400" baseline="30000" dirty="0"/>
              <a:t>th</a:t>
            </a:r>
            <a:r>
              <a:rPr lang="en-US" sz="2400" dirty="0"/>
              <a:t> century</a:t>
            </a:r>
          </a:p>
        </p:txBody>
      </p:sp>
      <p:sp>
        <p:nvSpPr>
          <p:cNvPr id="15" name="TextBox 14">
            <a:extLst>
              <a:ext uri="{FF2B5EF4-FFF2-40B4-BE49-F238E27FC236}">
                <a16:creationId xmlns:a16="http://schemas.microsoft.com/office/drawing/2014/main" id="{CDB20E85-07A5-3E40-B779-D300EDE323A5}"/>
              </a:ext>
            </a:extLst>
          </p:cNvPr>
          <p:cNvSpPr txBox="1"/>
          <p:nvPr/>
        </p:nvSpPr>
        <p:spPr>
          <a:xfrm>
            <a:off x="5428809" y="236487"/>
            <a:ext cx="1798271" cy="461665"/>
          </a:xfrm>
          <a:prstGeom prst="rect">
            <a:avLst/>
          </a:prstGeom>
          <a:noFill/>
        </p:spPr>
        <p:txBody>
          <a:bodyPr wrap="square" rtlCol="0">
            <a:spAutoFit/>
          </a:bodyPr>
          <a:lstStyle/>
          <a:p>
            <a:r>
              <a:rPr lang="en-US" sz="2400" dirty="0"/>
              <a:t>20</a:t>
            </a:r>
            <a:r>
              <a:rPr lang="en-US" sz="2400" baseline="30000" dirty="0"/>
              <a:t>th</a:t>
            </a:r>
            <a:r>
              <a:rPr lang="en-US" sz="2400" dirty="0"/>
              <a:t> century</a:t>
            </a:r>
          </a:p>
        </p:txBody>
      </p:sp>
      <p:sp>
        <p:nvSpPr>
          <p:cNvPr id="16" name="TextBox 15">
            <a:extLst>
              <a:ext uri="{FF2B5EF4-FFF2-40B4-BE49-F238E27FC236}">
                <a16:creationId xmlns:a16="http://schemas.microsoft.com/office/drawing/2014/main" id="{9237464E-A058-63F6-6699-0F08C03C4540}"/>
              </a:ext>
            </a:extLst>
          </p:cNvPr>
          <p:cNvSpPr txBox="1"/>
          <p:nvPr/>
        </p:nvSpPr>
        <p:spPr>
          <a:xfrm>
            <a:off x="9190083" y="227929"/>
            <a:ext cx="2014862" cy="461665"/>
          </a:xfrm>
          <a:prstGeom prst="rect">
            <a:avLst/>
          </a:prstGeom>
          <a:noFill/>
        </p:spPr>
        <p:txBody>
          <a:bodyPr wrap="square" rtlCol="0">
            <a:spAutoFit/>
          </a:bodyPr>
          <a:lstStyle/>
          <a:p>
            <a:r>
              <a:rPr lang="en-US" sz="2400" dirty="0"/>
              <a:t>21st century</a:t>
            </a:r>
          </a:p>
        </p:txBody>
      </p:sp>
      <p:cxnSp>
        <p:nvCxnSpPr>
          <p:cNvPr id="18" name="Straight Connector 17">
            <a:extLst>
              <a:ext uri="{FF2B5EF4-FFF2-40B4-BE49-F238E27FC236}">
                <a16:creationId xmlns:a16="http://schemas.microsoft.com/office/drawing/2014/main" id="{AA96B048-EEF9-16A6-9C00-369CDAFFE57D}"/>
              </a:ext>
            </a:extLst>
          </p:cNvPr>
          <p:cNvCxnSpPr/>
          <p:nvPr/>
        </p:nvCxnSpPr>
        <p:spPr>
          <a:xfrm>
            <a:off x="4248101" y="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65D0EBE-02FB-25D3-EF6D-B702D567E0F0}"/>
              </a:ext>
            </a:extLst>
          </p:cNvPr>
          <p:cNvCxnSpPr/>
          <p:nvPr/>
        </p:nvCxnSpPr>
        <p:spPr>
          <a:xfrm>
            <a:off x="8091968" y="0"/>
            <a:ext cx="0" cy="6858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997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7EE70C3E-D9DA-E44E-9250-5C5F5BB4DB65}"/>
              </a:ext>
            </a:extLst>
          </p:cNvPr>
          <p:cNvSpPr txBox="1">
            <a:spLocks noChangeArrowheads="1"/>
          </p:cNvSpPr>
          <p:nvPr/>
        </p:nvSpPr>
        <p:spPr bwMode="auto">
          <a:xfrm>
            <a:off x="1470688" y="339256"/>
            <a:ext cx="9250624" cy="418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b="1" dirty="0">
                <a:latin typeface="Arial" panose="020B0604020202020204" pitchFamily="34" charset="0"/>
              </a:rPr>
              <a:t>Emerging pathophysiology of functional neurological disorder</a:t>
            </a:r>
          </a:p>
        </p:txBody>
      </p:sp>
      <p:pic>
        <p:nvPicPr>
          <p:cNvPr id="3074" name="Picture 2">
            <a:extLst>
              <a:ext uri="{FF2B5EF4-FFF2-40B4-BE49-F238E27FC236}">
                <a16:creationId xmlns:a16="http://schemas.microsoft.com/office/drawing/2014/main" id="{ECABEA99-F801-8B23-CA60-111BB1DD0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481" y="5862856"/>
            <a:ext cx="1142040" cy="7503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a:extLst>
              <a:ext uri="{FF2B5EF4-FFF2-40B4-BE49-F238E27FC236}">
                <a16:creationId xmlns:a16="http://schemas.microsoft.com/office/drawing/2014/main" id="{43BCBE91-7763-A6D8-C871-76A34B0F646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327" t="2323" r="54280" b="63670"/>
          <a:stretch>
            <a:fillRect/>
          </a:stretch>
        </p:blipFill>
        <p:spPr bwMode="auto">
          <a:xfrm>
            <a:off x="491067" y="1002880"/>
            <a:ext cx="3475597" cy="340795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E32950C8-8C7C-8D35-EB64-36FF913FF063}"/>
              </a:ext>
            </a:extLst>
          </p:cNvPr>
          <p:cNvSpPr txBox="1">
            <a:spLocks noChangeArrowheads="1"/>
          </p:cNvSpPr>
          <p:nvPr/>
        </p:nvSpPr>
        <p:spPr bwMode="auto">
          <a:xfrm>
            <a:off x="215990" y="6360427"/>
            <a:ext cx="3918652"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en-US" sz="1089" b="1" dirty="0">
                <a:latin typeface="Arial" panose="020B0604020202020204" pitchFamily="34" charset="0"/>
              </a:rPr>
              <a:t>Selma Aybek, and David L Perez BMJ 2022;376:bmj.o64</a:t>
            </a:r>
          </a:p>
        </p:txBody>
      </p:sp>
      <p:sp>
        <p:nvSpPr>
          <p:cNvPr id="3077" name="Text Box 5">
            <a:extLst>
              <a:ext uri="{FF2B5EF4-FFF2-40B4-BE49-F238E27FC236}">
                <a16:creationId xmlns:a16="http://schemas.microsoft.com/office/drawing/2014/main" id="{1041F58F-D1AA-67A6-4906-86F928A189E3}"/>
              </a:ext>
            </a:extLst>
          </p:cNvPr>
          <p:cNvSpPr txBox="1">
            <a:spLocks noChangeArrowheads="1"/>
          </p:cNvSpPr>
          <p:nvPr/>
        </p:nvSpPr>
        <p:spPr bwMode="auto">
          <a:xfrm>
            <a:off x="215990" y="6613175"/>
            <a:ext cx="4931078"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907">
                <a:latin typeface="Arial" panose="020B0604020202020204" pitchFamily="34" charset="0"/>
              </a:rPr>
              <a:t>©2022 by British Medical Journal Publishing Group</a:t>
            </a:r>
          </a:p>
        </p:txBody>
      </p:sp>
      <p:pic>
        <p:nvPicPr>
          <p:cNvPr id="2" name="Picture 3">
            <a:extLst>
              <a:ext uri="{FF2B5EF4-FFF2-40B4-BE49-F238E27FC236}">
                <a16:creationId xmlns:a16="http://schemas.microsoft.com/office/drawing/2014/main" id="{D0EC8B7F-0F22-6CA6-0429-5B35651B46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2864" r="31775" b="18318"/>
          <a:stretch>
            <a:fillRect/>
          </a:stretch>
        </p:blipFill>
        <p:spPr bwMode="auto">
          <a:xfrm>
            <a:off x="4080935" y="893413"/>
            <a:ext cx="8009467" cy="359953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Picture 3">
            <a:extLst>
              <a:ext uri="{FF2B5EF4-FFF2-40B4-BE49-F238E27FC236}">
                <a16:creationId xmlns:a16="http://schemas.microsoft.com/office/drawing/2014/main" id="{4824DE9C-DA70-4DEB-2F8F-DD58AFC19E3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14" t="81796" r="39467" b="5079"/>
          <a:stretch>
            <a:fillRect/>
          </a:stretch>
        </p:blipFill>
        <p:spPr bwMode="auto">
          <a:xfrm>
            <a:off x="1417857" y="4446571"/>
            <a:ext cx="9250624" cy="171200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88A10-4F64-E59B-058E-F76E34AD44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3D5C4E-ABC3-71BD-9423-E77840A1E085}"/>
              </a:ext>
            </a:extLst>
          </p:cNvPr>
          <p:cNvSpPr>
            <a:spLocks noGrp="1"/>
          </p:cNvSpPr>
          <p:nvPr>
            <p:ph idx="1"/>
          </p:nvPr>
        </p:nvSpPr>
        <p:spPr>
          <a:xfrm>
            <a:off x="5306674" y="741653"/>
            <a:ext cx="6664271" cy="5374684"/>
          </a:xfrm>
        </p:spPr>
        <p:txBody>
          <a:bodyPr>
            <a:normAutofit fontScale="92500" lnSpcReduction="10000"/>
          </a:bodyPr>
          <a:lstStyle/>
          <a:p>
            <a:r>
              <a:rPr lang="en-US" sz="3200" dirty="0"/>
              <a:t>What is FND?</a:t>
            </a:r>
          </a:p>
          <a:p>
            <a:endParaRPr lang="en-US" sz="3200" dirty="0"/>
          </a:p>
          <a:p>
            <a:r>
              <a:rPr lang="en-US" sz="3200" dirty="0"/>
              <a:t>Terminology</a:t>
            </a:r>
          </a:p>
          <a:p>
            <a:endParaRPr lang="en-US" sz="3200" dirty="0"/>
          </a:p>
          <a:p>
            <a:r>
              <a:rPr lang="en-US" sz="3200" dirty="0"/>
              <a:t>“Where is the lesion?”  </a:t>
            </a:r>
          </a:p>
          <a:p>
            <a:pPr lvl="1">
              <a:buSzPct val="72000"/>
              <a:buFont typeface="Courier New" panose="02070309020205020404" pitchFamily="49" charset="0"/>
              <a:buChar char="o"/>
            </a:pPr>
            <a:r>
              <a:rPr lang="en-US" dirty="0"/>
              <a:t> 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b="1" i="1" u="sng" dirty="0"/>
              <a:t> How are they diagnosed?</a:t>
            </a:r>
          </a:p>
          <a:p>
            <a:pPr lvl="1">
              <a:buSzPct val="72000"/>
              <a:buFont typeface="Courier New" panose="02070309020205020404" pitchFamily="49" charset="0"/>
              <a:buChar char="o"/>
            </a:pPr>
            <a:r>
              <a:rPr lang="en-US" dirty="0"/>
              <a:t> How do they occur? </a:t>
            </a:r>
          </a:p>
          <a:p>
            <a:pPr lvl="1">
              <a:buSzPct val="72000"/>
              <a:buFont typeface="Courier New" panose="02070309020205020404" pitchFamily="49" charset="0"/>
              <a:buChar char="o"/>
            </a:pPr>
            <a:r>
              <a:rPr lang="en-US" dirty="0"/>
              <a:t> Why do they occur?</a:t>
            </a:r>
          </a:p>
          <a:p>
            <a:pPr lvl="1">
              <a:buSzPct val="72000"/>
              <a:buFont typeface="Courier New" panose="02070309020205020404" pitchFamily="49" charset="0"/>
              <a:buChar char="o"/>
            </a:pPr>
            <a:r>
              <a:rPr lang="en-US"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446C36A4-A493-4585-8AA9-9B480D52A1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4755C297-D2CB-019D-0490-A03D65DA7A87}"/>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285791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8BE958-F638-FC1E-1091-16CCDB9AAACE}"/>
              </a:ext>
            </a:extLst>
          </p:cNvPr>
          <p:cNvSpPr>
            <a:spLocks noGrp="1"/>
          </p:cNvSpPr>
          <p:nvPr>
            <p:ph type="title"/>
          </p:nvPr>
        </p:nvSpPr>
        <p:spPr/>
        <p:txBody>
          <a:bodyPr/>
          <a:lstStyle/>
          <a:p>
            <a:r>
              <a:rPr lang="en-US" dirty="0"/>
              <a:t>Enduring symptoms in neurology?</a:t>
            </a:r>
          </a:p>
        </p:txBody>
      </p:sp>
      <p:graphicFrame>
        <p:nvGraphicFramePr>
          <p:cNvPr id="5" name="Content Placeholder 2">
            <a:extLst>
              <a:ext uri="{FF2B5EF4-FFF2-40B4-BE49-F238E27FC236}">
                <a16:creationId xmlns:a16="http://schemas.microsoft.com/office/drawing/2014/main" id="{68B91305-B272-8EE7-6622-759C43F894F6}"/>
              </a:ext>
            </a:extLst>
          </p:cNvPr>
          <p:cNvGraphicFramePr>
            <a:graphicFrameLocks noGrp="1"/>
          </p:cNvGraphicFramePr>
          <p:nvPr>
            <p:ph idx="1"/>
            <p:extLst>
              <p:ext uri="{D42A27DB-BD31-4B8C-83A1-F6EECF244321}">
                <p14:modId xmlns:p14="http://schemas.microsoft.com/office/powerpoint/2010/main" val="1187932947"/>
              </p:ext>
            </p:extLst>
          </p:nvPr>
        </p:nvGraphicFramePr>
        <p:xfrm>
          <a:off x="838200" y="1725872"/>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6572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EC3E-245F-5B43-B6DA-75AAB4E29FFF}"/>
              </a:ext>
            </a:extLst>
          </p:cNvPr>
          <p:cNvSpPr>
            <a:spLocks noGrp="1"/>
          </p:cNvSpPr>
          <p:nvPr>
            <p:ph type="title"/>
          </p:nvPr>
        </p:nvSpPr>
        <p:spPr/>
        <p:txBody>
          <a:bodyPr/>
          <a:lstStyle/>
          <a:p>
            <a:endParaRPr lang="en-US"/>
          </a:p>
        </p:txBody>
      </p:sp>
      <p:pic>
        <p:nvPicPr>
          <p:cNvPr id="5" name="Content Placeholder 4" descr="Timeline&#10;&#10;Description automatically generated">
            <a:extLst>
              <a:ext uri="{FF2B5EF4-FFF2-40B4-BE49-F238E27FC236}">
                <a16:creationId xmlns:a16="http://schemas.microsoft.com/office/drawing/2014/main" id="{35A1DDD6-E4C2-CA4D-8146-58514241F04A}"/>
              </a:ext>
            </a:extLst>
          </p:cNvPr>
          <p:cNvPicPr>
            <a:picLocks noGrp="1" noChangeAspect="1"/>
          </p:cNvPicPr>
          <p:nvPr>
            <p:ph idx="1"/>
          </p:nvPr>
        </p:nvPicPr>
        <p:blipFill rotWithShape="1">
          <a:blip r:embed="rId2"/>
          <a:srcRect r="28204" b="13721"/>
          <a:stretch/>
        </p:blipFill>
        <p:spPr>
          <a:xfrm>
            <a:off x="302562" y="63352"/>
            <a:ext cx="11561969" cy="3873453"/>
          </a:xfrm>
        </p:spPr>
      </p:pic>
      <p:pic>
        <p:nvPicPr>
          <p:cNvPr id="6" name="Picture 6" descr="Diagnosis | FND Action">
            <a:extLst>
              <a:ext uri="{FF2B5EF4-FFF2-40B4-BE49-F238E27FC236}">
                <a16:creationId xmlns:a16="http://schemas.microsoft.com/office/drawing/2014/main" id="{1641E0E1-11D1-484F-8DC5-85E4328B45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98" t="89743" r="50175" b="2004"/>
          <a:stretch/>
        </p:blipFill>
        <p:spPr bwMode="auto">
          <a:xfrm>
            <a:off x="7334655" y="6131990"/>
            <a:ext cx="4857344" cy="7260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586123-4A84-244A-9127-5002B5B252E9}"/>
              </a:ext>
            </a:extLst>
          </p:cNvPr>
          <p:cNvSpPr txBox="1"/>
          <p:nvPr/>
        </p:nvSpPr>
        <p:spPr>
          <a:xfrm>
            <a:off x="582834" y="4157181"/>
            <a:ext cx="11026331" cy="2308324"/>
          </a:xfrm>
          <a:prstGeom prst="rect">
            <a:avLst/>
          </a:prstGeom>
          <a:noFill/>
        </p:spPr>
        <p:txBody>
          <a:bodyPr wrap="square" rtlCol="0">
            <a:spAutoFit/>
          </a:bodyPr>
          <a:lstStyle/>
          <a:p>
            <a:r>
              <a:rPr lang="en-US" sz="2400" b="1" dirty="0"/>
              <a:t>Examination</a:t>
            </a:r>
            <a:endParaRPr lang="en-US" sz="2400" dirty="0"/>
          </a:p>
          <a:p>
            <a:r>
              <a:rPr lang="en-US" sz="2400" dirty="0"/>
              <a:t>FND diagnosis should be based on positive clinical features which may demonstrate:</a:t>
            </a:r>
          </a:p>
          <a:p>
            <a:pPr marL="342900" indent="-342900">
              <a:buFont typeface="Arial" panose="020B0604020202020204" pitchFamily="34" charset="0"/>
              <a:buChar char="•"/>
            </a:pPr>
            <a:r>
              <a:rPr lang="en-US" sz="2400" dirty="0"/>
              <a:t>Inconsistency between impaired voluntary movement and intact automatic movement</a:t>
            </a:r>
          </a:p>
          <a:p>
            <a:pPr marL="342900" indent="-342900">
              <a:buFont typeface="Arial" panose="020B0604020202020204" pitchFamily="34" charset="0"/>
              <a:buChar char="•"/>
            </a:pPr>
            <a:r>
              <a:rPr lang="en-US" sz="2400" dirty="0"/>
              <a:t>Different examination patterns compared to those commonly seen in patients with structural lesions (damage) to the nervous system</a:t>
            </a:r>
          </a:p>
        </p:txBody>
      </p:sp>
    </p:spTree>
    <p:extLst>
      <p:ext uri="{BB962C8B-B14F-4D97-AF65-F5344CB8AC3E}">
        <p14:creationId xmlns:p14="http://schemas.microsoft.com/office/powerpoint/2010/main" val="354692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agnosis | FND Action">
            <a:extLst>
              <a:ext uri="{FF2B5EF4-FFF2-40B4-BE49-F238E27FC236}">
                <a16:creationId xmlns:a16="http://schemas.microsoft.com/office/drawing/2014/main" id="{4800B2E2-5521-A345-819C-8F2539B1B6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3" r="2071" b="39845"/>
          <a:stretch/>
        </p:blipFill>
        <p:spPr bwMode="auto">
          <a:xfrm>
            <a:off x="231048" y="489096"/>
            <a:ext cx="11422236" cy="61775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Diagnosis | FND Action">
            <a:extLst>
              <a:ext uri="{FF2B5EF4-FFF2-40B4-BE49-F238E27FC236}">
                <a16:creationId xmlns:a16="http://schemas.microsoft.com/office/drawing/2014/main" id="{CCA93786-727B-7E45-9F26-1C3AAE57B6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8" t="89743" r="50175" b="2004"/>
          <a:stretch/>
        </p:blipFill>
        <p:spPr bwMode="auto">
          <a:xfrm>
            <a:off x="5677786" y="-42530"/>
            <a:ext cx="5975498" cy="89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943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8A8E-E14C-823B-5CFC-32F25B5781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6C6E3B-A7DA-95AD-459C-13E7D4BBF79A}"/>
              </a:ext>
            </a:extLst>
          </p:cNvPr>
          <p:cNvSpPr>
            <a:spLocks noGrp="1"/>
          </p:cNvSpPr>
          <p:nvPr>
            <p:ph idx="1"/>
          </p:nvPr>
        </p:nvSpPr>
        <p:spPr>
          <a:xfrm>
            <a:off x="5306674" y="741653"/>
            <a:ext cx="6664271" cy="5374684"/>
          </a:xfrm>
        </p:spPr>
        <p:txBody>
          <a:bodyPr>
            <a:normAutofit fontScale="92500" lnSpcReduction="10000"/>
          </a:bodyPr>
          <a:lstStyle/>
          <a:p>
            <a:r>
              <a:rPr lang="en-US" sz="3200" dirty="0"/>
              <a:t>What is FND?</a:t>
            </a:r>
          </a:p>
          <a:p>
            <a:endParaRPr lang="en-US" sz="3200" dirty="0"/>
          </a:p>
          <a:p>
            <a:r>
              <a:rPr lang="en-US" sz="3200" dirty="0"/>
              <a:t>Terminology</a:t>
            </a:r>
          </a:p>
          <a:p>
            <a:endParaRPr lang="en-US" sz="3200" dirty="0"/>
          </a:p>
          <a:p>
            <a:r>
              <a:rPr lang="en-US" sz="3200" dirty="0"/>
              <a:t>“Where is the lesion?”  </a:t>
            </a:r>
          </a:p>
          <a:p>
            <a:pPr lvl="1">
              <a:buSzPct val="72000"/>
              <a:buFont typeface="Courier New" panose="02070309020205020404" pitchFamily="49" charset="0"/>
              <a:buChar char="o"/>
            </a:pPr>
            <a:r>
              <a:rPr lang="en-US" dirty="0"/>
              <a:t> 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dirty="0"/>
              <a:t> How are they diagnosed?</a:t>
            </a:r>
          </a:p>
          <a:p>
            <a:pPr lvl="1">
              <a:buSzPct val="72000"/>
              <a:buFont typeface="Courier New" panose="02070309020205020404" pitchFamily="49" charset="0"/>
              <a:buChar char="o"/>
            </a:pPr>
            <a:r>
              <a:rPr lang="en-US" b="1" i="1" u="sng" dirty="0"/>
              <a:t> How do they occur?</a:t>
            </a:r>
          </a:p>
          <a:p>
            <a:pPr lvl="1">
              <a:buSzPct val="72000"/>
              <a:buFont typeface="Courier New" panose="02070309020205020404" pitchFamily="49" charset="0"/>
              <a:buChar char="o"/>
            </a:pPr>
            <a:r>
              <a:rPr lang="en-US" dirty="0"/>
              <a:t> Why do they occur?</a:t>
            </a:r>
          </a:p>
          <a:p>
            <a:pPr lvl="1">
              <a:buSzPct val="72000"/>
              <a:buFont typeface="Courier New" panose="02070309020205020404" pitchFamily="49" charset="0"/>
              <a:buChar char="o"/>
            </a:pPr>
            <a:r>
              <a:rPr lang="en-US"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6DC51417-7F89-A430-145A-B7CE3B0224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82E31AA8-2B9A-DEB1-C403-8FCE4195D958}"/>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2529411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D09588-9668-4D38-8AD4-C27CF2B2D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CA383B-9393-8E45-F40B-06BD02A02F9D}"/>
              </a:ext>
            </a:extLst>
          </p:cNvPr>
          <p:cNvSpPr>
            <a:spLocks noGrp="1"/>
          </p:cNvSpPr>
          <p:nvPr>
            <p:ph type="title"/>
          </p:nvPr>
        </p:nvSpPr>
        <p:spPr>
          <a:xfrm>
            <a:off x="838199" y="1498512"/>
            <a:ext cx="8740774" cy="1323439"/>
          </a:xfrm>
        </p:spPr>
        <p:txBody>
          <a:bodyPr anchor="t">
            <a:normAutofit/>
          </a:bodyPr>
          <a:lstStyle/>
          <a:p>
            <a:r>
              <a:rPr lang="en-US" sz="4000" dirty="0"/>
              <a:t>Underlying mechanisms of FND</a:t>
            </a:r>
          </a:p>
        </p:txBody>
      </p:sp>
      <p:sp>
        <p:nvSpPr>
          <p:cNvPr id="3" name="Content Placeholder 2">
            <a:extLst>
              <a:ext uri="{FF2B5EF4-FFF2-40B4-BE49-F238E27FC236}">
                <a16:creationId xmlns:a16="http://schemas.microsoft.com/office/drawing/2014/main" id="{9D19D663-2DE5-8A7D-16B7-0795FD6EF5FE}"/>
              </a:ext>
            </a:extLst>
          </p:cNvPr>
          <p:cNvSpPr>
            <a:spLocks noGrp="1"/>
          </p:cNvSpPr>
          <p:nvPr>
            <p:ph idx="1"/>
          </p:nvPr>
        </p:nvSpPr>
        <p:spPr>
          <a:xfrm>
            <a:off x="838199" y="3003160"/>
            <a:ext cx="8740775" cy="2454300"/>
          </a:xfrm>
        </p:spPr>
        <p:txBody>
          <a:bodyPr>
            <a:normAutofit/>
          </a:bodyPr>
          <a:lstStyle/>
          <a:p>
            <a:pPr marL="514350" indent="-514350">
              <a:buFont typeface="Arial" panose="020B0604020202020204" pitchFamily="34" charset="0"/>
              <a:buAutoNum type="arabicPeriod"/>
            </a:pPr>
            <a:r>
              <a:rPr lang="en-US" sz="3200" dirty="0">
                <a:solidFill>
                  <a:srgbClr val="FF0000">
                    <a:alpha val="80000"/>
                  </a:srgbClr>
                </a:solidFill>
              </a:rPr>
              <a:t>Voluntary vs automatic function</a:t>
            </a:r>
          </a:p>
          <a:p>
            <a:pPr marL="514350" indent="-514350">
              <a:buFont typeface="Arial" panose="020B0604020202020204" pitchFamily="34" charset="0"/>
              <a:buAutoNum type="arabicPeriod"/>
            </a:pPr>
            <a:r>
              <a:rPr lang="en-US" sz="3200" dirty="0">
                <a:solidFill>
                  <a:schemeClr val="tx1">
                    <a:alpha val="80000"/>
                  </a:schemeClr>
                </a:solidFill>
              </a:rPr>
              <a:t>Attention</a:t>
            </a:r>
          </a:p>
          <a:p>
            <a:pPr marL="514350" indent="-514350">
              <a:buAutoNum type="arabicPeriod"/>
            </a:pPr>
            <a:r>
              <a:rPr lang="en-US" sz="3200" dirty="0">
                <a:solidFill>
                  <a:schemeClr val="tx1">
                    <a:alpha val="80000"/>
                  </a:schemeClr>
                </a:solidFill>
              </a:rPr>
              <a:t>Expectation -  priors vs posteriors</a:t>
            </a:r>
          </a:p>
        </p:txBody>
      </p:sp>
      <p:grpSp>
        <p:nvGrpSpPr>
          <p:cNvPr id="10" name="Group 9">
            <a:extLst>
              <a:ext uri="{FF2B5EF4-FFF2-40B4-BE49-F238E27FC236}">
                <a16:creationId xmlns:a16="http://schemas.microsoft.com/office/drawing/2014/main" id="{95A28492-272D-4814-AE2C-61575C989E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4F778866-9933-4309-8E11-F83DDDBB10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6D21D106-ABCB-4A50-84B3-D35C3B2B67B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65E4ED97-1207-4104-A25F-8791916BF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24CB190-EFCD-4B40-9CDD-E3C0EB4B3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409763578"/>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group of women dancing&#10;&#10;Description automatically generated with medium confidence">
            <a:extLst>
              <a:ext uri="{FF2B5EF4-FFF2-40B4-BE49-F238E27FC236}">
                <a16:creationId xmlns:a16="http://schemas.microsoft.com/office/drawing/2014/main" id="{15F69972-08E9-F574-DDC3-256EB64E995F}"/>
              </a:ext>
            </a:extLst>
          </p:cNvPr>
          <p:cNvPicPr>
            <a:picLocks noChangeAspect="1"/>
          </p:cNvPicPr>
          <p:nvPr/>
        </p:nvPicPr>
        <p:blipFill rotWithShape="1">
          <a:blip r:embed="rId3">
            <a:extLst>
              <a:ext uri="{28A0092B-C50C-407E-A947-70E740481C1C}">
                <a14:useLocalDpi xmlns:a14="http://schemas.microsoft.com/office/drawing/2010/main" val="0"/>
              </a:ext>
            </a:extLst>
          </a:blip>
          <a:srcRect l="-3739" r="9975"/>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138442-7561-6749-BA5C-C054A4B6EC4B}"/>
              </a:ext>
            </a:extLst>
          </p:cNvPr>
          <p:cNvSpPr>
            <a:spLocks noGrp="1"/>
          </p:cNvSpPr>
          <p:nvPr>
            <p:ph type="title"/>
          </p:nvPr>
        </p:nvSpPr>
        <p:spPr>
          <a:xfrm>
            <a:off x="838200" y="365125"/>
            <a:ext cx="4133850" cy="1899912"/>
          </a:xfrm>
        </p:spPr>
        <p:txBody>
          <a:bodyPr>
            <a:normAutofit/>
          </a:bodyPr>
          <a:lstStyle/>
          <a:p>
            <a:r>
              <a:rPr lang="en-US" sz="4000" dirty="0"/>
              <a:t>Voluntary vs automatic function</a:t>
            </a:r>
          </a:p>
        </p:txBody>
      </p:sp>
      <p:sp>
        <p:nvSpPr>
          <p:cNvPr id="3" name="Content Placeholder 2">
            <a:extLst>
              <a:ext uri="{FF2B5EF4-FFF2-40B4-BE49-F238E27FC236}">
                <a16:creationId xmlns:a16="http://schemas.microsoft.com/office/drawing/2014/main" id="{C691B6B0-8E3A-BB42-9D04-5D69C7B04D92}"/>
              </a:ext>
            </a:extLst>
          </p:cNvPr>
          <p:cNvSpPr>
            <a:spLocks noGrp="1"/>
          </p:cNvSpPr>
          <p:nvPr>
            <p:ph idx="1"/>
          </p:nvPr>
        </p:nvSpPr>
        <p:spPr>
          <a:xfrm>
            <a:off x="759618" y="2007231"/>
            <a:ext cx="4921654" cy="4058674"/>
          </a:xfrm>
        </p:spPr>
        <p:txBody>
          <a:bodyPr>
            <a:normAutofit/>
          </a:bodyPr>
          <a:lstStyle/>
          <a:p>
            <a:r>
              <a:rPr lang="en-US" sz="1800" dirty="0"/>
              <a:t>When we are functioning normally, if we want our body to do something, it will do it </a:t>
            </a:r>
            <a:r>
              <a:rPr lang="en-US" sz="1800" i="1" dirty="0"/>
              <a:t>automatically.</a:t>
            </a:r>
          </a:p>
          <a:p>
            <a:r>
              <a:rPr lang="en-GB" sz="1800" dirty="0"/>
              <a:t>Movement is fundamentally an automatic process which can be directed by the spotlight of attention, but is not as “voluntary” as we think.</a:t>
            </a:r>
            <a:endParaRPr lang="en-US" sz="1800" dirty="0"/>
          </a:p>
          <a:p>
            <a:r>
              <a:rPr lang="en-GB" sz="1800" dirty="0"/>
              <a:t>Systems exist that allow “us” to interface with the automatic machinery of our bodies and to experience ownership and control over our bodies.</a:t>
            </a:r>
          </a:p>
          <a:p>
            <a:r>
              <a:rPr lang="en-US" sz="1800" dirty="0"/>
              <a:t>Patients with FND experience loss of access to the automatic function of the body</a:t>
            </a:r>
          </a:p>
        </p:txBody>
      </p:sp>
    </p:spTree>
    <p:extLst>
      <p:ext uri="{BB962C8B-B14F-4D97-AF65-F5344CB8AC3E}">
        <p14:creationId xmlns:p14="http://schemas.microsoft.com/office/powerpoint/2010/main" val="249687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oovers">
            <a:hlinkClick r:id="" action="ppaction://media"/>
            <a:extLst>
              <a:ext uri="{FF2B5EF4-FFF2-40B4-BE49-F238E27FC236}">
                <a16:creationId xmlns:a16="http://schemas.microsoft.com/office/drawing/2014/main" id="{B764463C-EF43-F949-A7D6-0FD3AAAB78E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00999" y="651272"/>
            <a:ext cx="6790001" cy="5555455"/>
          </a:xfrm>
          <a:prstGeom prst="rect">
            <a:avLst/>
          </a:prstGeom>
        </p:spPr>
      </p:pic>
    </p:spTree>
    <p:extLst>
      <p:ext uri="{BB962C8B-B14F-4D97-AF65-F5344CB8AC3E}">
        <p14:creationId xmlns:p14="http://schemas.microsoft.com/office/powerpoint/2010/main" val="428319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68182">
                <p:cTn id="12" fill="hold" display="0">
                  <p:stCondLst>
                    <p:cond delay="indefinite"/>
                  </p:stCondLst>
                </p:cTn>
                <p:tgtEl>
                  <p:spTgt spid="6"/>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D09588-9668-4D38-8AD4-C27CF2B2D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CA383B-9393-8E45-F40B-06BD02A02F9D}"/>
              </a:ext>
            </a:extLst>
          </p:cNvPr>
          <p:cNvSpPr>
            <a:spLocks noGrp="1"/>
          </p:cNvSpPr>
          <p:nvPr>
            <p:ph type="title"/>
          </p:nvPr>
        </p:nvSpPr>
        <p:spPr>
          <a:xfrm>
            <a:off x="838199" y="1498512"/>
            <a:ext cx="8740774" cy="1323439"/>
          </a:xfrm>
        </p:spPr>
        <p:txBody>
          <a:bodyPr anchor="t">
            <a:normAutofit/>
          </a:bodyPr>
          <a:lstStyle/>
          <a:p>
            <a:r>
              <a:rPr lang="en-US" sz="4000" dirty="0"/>
              <a:t>Underlying mechanisms of FND</a:t>
            </a:r>
          </a:p>
        </p:txBody>
      </p:sp>
      <p:sp>
        <p:nvSpPr>
          <p:cNvPr id="3" name="Content Placeholder 2">
            <a:extLst>
              <a:ext uri="{FF2B5EF4-FFF2-40B4-BE49-F238E27FC236}">
                <a16:creationId xmlns:a16="http://schemas.microsoft.com/office/drawing/2014/main" id="{9D19D663-2DE5-8A7D-16B7-0795FD6EF5FE}"/>
              </a:ext>
            </a:extLst>
          </p:cNvPr>
          <p:cNvSpPr>
            <a:spLocks noGrp="1"/>
          </p:cNvSpPr>
          <p:nvPr>
            <p:ph idx="1"/>
          </p:nvPr>
        </p:nvSpPr>
        <p:spPr>
          <a:xfrm>
            <a:off x="838199" y="3003160"/>
            <a:ext cx="8740775" cy="2454300"/>
          </a:xfrm>
        </p:spPr>
        <p:txBody>
          <a:bodyPr>
            <a:normAutofit/>
          </a:bodyPr>
          <a:lstStyle/>
          <a:p>
            <a:pPr marL="514350" indent="-514350">
              <a:buFont typeface="Arial" panose="020B0604020202020204" pitchFamily="34" charset="0"/>
              <a:buAutoNum type="arabicPeriod"/>
            </a:pPr>
            <a:r>
              <a:rPr lang="en-US" sz="3200" dirty="0">
                <a:solidFill>
                  <a:schemeClr val="tx1">
                    <a:alpha val="80000"/>
                  </a:schemeClr>
                </a:solidFill>
              </a:rPr>
              <a:t>Voluntary vs automatic function</a:t>
            </a:r>
          </a:p>
          <a:p>
            <a:pPr marL="514350" indent="-514350">
              <a:buFont typeface="Arial" panose="020B0604020202020204" pitchFamily="34" charset="0"/>
              <a:buAutoNum type="arabicPeriod"/>
            </a:pPr>
            <a:r>
              <a:rPr lang="en-US" sz="3200" dirty="0">
                <a:solidFill>
                  <a:srgbClr val="FF0000">
                    <a:alpha val="80000"/>
                  </a:srgbClr>
                </a:solidFill>
              </a:rPr>
              <a:t>Attention</a:t>
            </a:r>
          </a:p>
          <a:p>
            <a:pPr marL="514350" indent="-514350">
              <a:buAutoNum type="arabicPeriod"/>
            </a:pPr>
            <a:r>
              <a:rPr lang="en-US" sz="3200" dirty="0">
                <a:solidFill>
                  <a:schemeClr val="tx1">
                    <a:alpha val="80000"/>
                  </a:schemeClr>
                </a:solidFill>
              </a:rPr>
              <a:t>Expectation -  priors vs posteriors</a:t>
            </a:r>
          </a:p>
        </p:txBody>
      </p:sp>
      <p:grpSp>
        <p:nvGrpSpPr>
          <p:cNvPr id="10" name="Group 9">
            <a:extLst>
              <a:ext uri="{FF2B5EF4-FFF2-40B4-BE49-F238E27FC236}">
                <a16:creationId xmlns:a16="http://schemas.microsoft.com/office/drawing/2014/main" id="{95A28492-272D-4814-AE2C-61575C989E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4F778866-9933-4309-8E11-F83DDDBB10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6D21D106-ABCB-4A50-84B3-D35C3B2B67B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65E4ED97-1207-4104-A25F-8791916BF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24CB190-EFCD-4B40-9CDD-E3C0EB4B3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90389257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1A2A-7268-E946-9FCD-254382C26E05}"/>
              </a:ext>
            </a:extLst>
          </p:cNvPr>
          <p:cNvSpPr>
            <a:spLocks noGrp="1"/>
          </p:cNvSpPr>
          <p:nvPr>
            <p:ph type="title"/>
          </p:nvPr>
        </p:nvSpPr>
        <p:spPr>
          <a:xfrm>
            <a:off x="863029" y="1012004"/>
            <a:ext cx="3416158" cy="4795408"/>
          </a:xfrm>
        </p:spPr>
        <p:txBody>
          <a:bodyPr>
            <a:normAutofit/>
          </a:bodyPr>
          <a:lstStyle/>
          <a:p>
            <a:r>
              <a:rPr lang="en-US" dirty="0">
                <a:solidFill>
                  <a:schemeClr val="tx2"/>
                </a:solidFill>
              </a:rPr>
              <a:t>Attention modulates function and experience in everyone</a:t>
            </a:r>
          </a:p>
        </p:txBody>
      </p:sp>
      <p:graphicFrame>
        <p:nvGraphicFramePr>
          <p:cNvPr id="5" name="Content Placeholder 2">
            <a:extLst>
              <a:ext uri="{FF2B5EF4-FFF2-40B4-BE49-F238E27FC236}">
                <a16:creationId xmlns:a16="http://schemas.microsoft.com/office/drawing/2014/main" id="{F1F914D2-1A68-4E3A-B5BD-09E2FBA8CEC6}"/>
              </a:ext>
            </a:extLst>
          </p:cNvPr>
          <p:cNvGraphicFramePr>
            <a:graphicFrameLocks noGrp="1"/>
          </p:cNvGraphicFramePr>
          <p:nvPr>
            <p:ph idx="1"/>
            <p:extLst>
              <p:ext uri="{D42A27DB-BD31-4B8C-83A1-F6EECF244321}">
                <p14:modId xmlns:p14="http://schemas.microsoft.com/office/powerpoint/2010/main" val="211185392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2055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F2135A-1A63-3DB7-CEC9-F1A05F8703A8}"/>
              </a:ext>
            </a:extLst>
          </p:cNvPr>
          <p:cNvPicPr>
            <a:picLocks noChangeAspect="1"/>
          </p:cNvPicPr>
          <p:nvPr/>
        </p:nvPicPr>
        <p:blipFill>
          <a:blip r:embed="rId3"/>
          <a:stretch>
            <a:fillRect/>
          </a:stretch>
        </p:blipFill>
        <p:spPr>
          <a:xfrm>
            <a:off x="2869066" y="202066"/>
            <a:ext cx="6453867" cy="6453867"/>
          </a:xfrm>
          <a:prstGeom prst="rect">
            <a:avLst/>
          </a:prstGeom>
        </p:spPr>
      </p:pic>
    </p:spTree>
    <p:extLst>
      <p:ext uri="{BB962C8B-B14F-4D97-AF65-F5344CB8AC3E}">
        <p14:creationId xmlns:p14="http://schemas.microsoft.com/office/powerpoint/2010/main" val="3425827635"/>
      </p:ext>
    </p:extLst>
  </p:cSld>
  <p:clrMapOvr>
    <a:masterClrMapping/>
  </p:clrMapOvr>
  <mc:AlternateContent xmlns:mc="http://schemas.openxmlformats.org/markup-compatibility/2006" xmlns:p14="http://schemas.microsoft.com/office/powerpoint/2010/main">
    <mc:Choice Requires="p14">
      <p:transition spd="slow" p14:dur="2000" advTm="42282"/>
    </mc:Choice>
    <mc:Fallback xmlns="">
      <p:transition spd="slow" advTm="42282"/>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138442-7561-6749-BA5C-C054A4B6EC4B}"/>
              </a:ext>
            </a:extLst>
          </p:cNvPr>
          <p:cNvSpPr>
            <a:spLocks noGrp="1"/>
          </p:cNvSpPr>
          <p:nvPr>
            <p:ph type="title"/>
          </p:nvPr>
        </p:nvSpPr>
        <p:spPr>
          <a:xfrm>
            <a:off x="648927" y="860050"/>
            <a:ext cx="5181510" cy="1671569"/>
          </a:xfrm>
        </p:spPr>
        <p:txBody>
          <a:bodyPr>
            <a:normAutofit/>
          </a:bodyPr>
          <a:lstStyle/>
          <a:p>
            <a:r>
              <a:rPr lang="en-US" sz="4000" dirty="0"/>
              <a:t>FND is a disorder of attention</a:t>
            </a:r>
          </a:p>
        </p:txBody>
      </p:sp>
      <p:sp>
        <p:nvSpPr>
          <p:cNvPr id="3" name="Content Placeholder 2">
            <a:extLst>
              <a:ext uri="{FF2B5EF4-FFF2-40B4-BE49-F238E27FC236}">
                <a16:creationId xmlns:a16="http://schemas.microsoft.com/office/drawing/2014/main" id="{C691B6B0-8E3A-BB42-9D04-5D69C7B04D92}"/>
              </a:ext>
            </a:extLst>
          </p:cNvPr>
          <p:cNvSpPr>
            <a:spLocks noGrp="1"/>
          </p:cNvSpPr>
          <p:nvPr>
            <p:ph idx="1"/>
          </p:nvPr>
        </p:nvSpPr>
        <p:spPr>
          <a:xfrm>
            <a:off x="648929" y="2531619"/>
            <a:ext cx="5181508" cy="3722438"/>
          </a:xfrm>
        </p:spPr>
        <p:txBody>
          <a:bodyPr>
            <a:normAutofit/>
          </a:bodyPr>
          <a:lstStyle/>
          <a:p>
            <a:r>
              <a:rPr lang="en-US" dirty="0"/>
              <a:t>The more attention is placed on the activity that is difficult, the harder it becomes. </a:t>
            </a:r>
          </a:p>
          <a:p>
            <a:r>
              <a:rPr lang="en-US" dirty="0"/>
              <a:t>The harder the person </a:t>
            </a:r>
            <a:r>
              <a:rPr lang="en-US" b="1" i="1" dirty="0"/>
              <a:t>tries </a:t>
            </a:r>
            <a:r>
              <a:rPr lang="en-US" dirty="0"/>
              <a:t>the worse the problems gets</a:t>
            </a:r>
          </a:p>
          <a:p>
            <a:r>
              <a:rPr lang="en-US" dirty="0"/>
              <a:t>Function improves with distraction (diverted attention)</a:t>
            </a:r>
          </a:p>
        </p:txBody>
      </p:sp>
      <p:pic>
        <p:nvPicPr>
          <p:cNvPr id="2050" name="Picture 2" descr="Free Spotlight Illuminating Smoke Stock Photo">
            <a:extLst>
              <a:ext uri="{FF2B5EF4-FFF2-40B4-BE49-F238E27FC236}">
                <a16:creationId xmlns:a16="http://schemas.microsoft.com/office/drawing/2014/main" id="{6DCCED9F-2C68-21EC-44C6-2AC9AFA8E2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47" r="2" b="16696"/>
          <a:stretch/>
        </p:blipFill>
        <p:spPr bwMode="auto">
          <a:xfrm>
            <a:off x="6189155" y="10"/>
            <a:ext cx="600284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935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3076CAB-2B8D-995D-37FB-02BF6862B971}"/>
              </a:ext>
            </a:extLst>
          </p:cNvPr>
          <p:cNvPicPr>
            <a:picLocks noGrp="1" noChangeAspect="1"/>
          </p:cNvPicPr>
          <p:nvPr>
            <p:ph idx="1"/>
          </p:nvPr>
        </p:nvPicPr>
        <p:blipFill>
          <a:blip r:embed="rId2"/>
          <a:stretch>
            <a:fillRect/>
          </a:stretch>
        </p:blipFill>
        <p:spPr>
          <a:xfrm>
            <a:off x="0" y="0"/>
            <a:ext cx="12207166" cy="5926667"/>
          </a:xfrm>
          <a:prstGeom prst="rect">
            <a:avLst/>
          </a:prstGeom>
        </p:spPr>
      </p:pic>
    </p:spTree>
    <p:extLst>
      <p:ext uri="{BB962C8B-B14F-4D97-AF65-F5344CB8AC3E}">
        <p14:creationId xmlns:p14="http://schemas.microsoft.com/office/powerpoint/2010/main" val="3714465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3FC60A-69A8-4746-8C8C-BD9ADC5391C1}"/>
              </a:ext>
            </a:extLst>
          </p:cNvPr>
          <p:cNvSpPr txBox="1"/>
          <p:nvPr/>
        </p:nvSpPr>
        <p:spPr>
          <a:xfrm>
            <a:off x="6096000" y="527783"/>
            <a:ext cx="4508276"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Distractibility</a:t>
            </a:r>
          </a:p>
          <a:p>
            <a:pPr marL="285750" indent="-285750">
              <a:buFont typeface="Arial" panose="020B0604020202020204" pitchFamily="34" charset="0"/>
              <a:buChar char="•"/>
            </a:pPr>
            <a:r>
              <a:rPr lang="en-US" sz="2400" dirty="0"/>
              <a:t>Entrainment</a:t>
            </a:r>
          </a:p>
          <a:p>
            <a:pPr marL="285750" indent="-285750">
              <a:buFont typeface="Arial" panose="020B0604020202020204" pitchFamily="34" charset="0"/>
              <a:buChar char="•"/>
            </a:pPr>
            <a:r>
              <a:rPr lang="en-US" sz="2400" dirty="0"/>
              <a:t>Pause with ballistic movement</a:t>
            </a:r>
          </a:p>
        </p:txBody>
      </p:sp>
      <p:sp>
        <p:nvSpPr>
          <p:cNvPr id="7" name="TextBox 6">
            <a:extLst>
              <a:ext uri="{FF2B5EF4-FFF2-40B4-BE49-F238E27FC236}">
                <a16:creationId xmlns:a16="http://schemas.microsoft.com/office/drawing/2014/main" id="{915CAFDD-CE4A-5340-A054-D973845C38A1}"/>
              </a:ext>
            </a:extLst>
          </p:cNvPr>
          <p:cNvSpPr txBox="1"/>
          <p:nvPr/>
        </p:nvSpPr>
        <p:spPr>
          <a:xfrm>
            <a:off x="1050961" y="782816"/>
            <a:ext cx="3584379" cy="461665"/>
          </a:xfrm>
          <a:prstGeom prst="rect">
            <a:avLst/>
          </a:prstGeom>
          <a:noFill/>
        </p:spPr>
        <p:txBody>
          <a:bodyPr wrap="none" rtlCol="0">
            <a:spAutoFit/>
          </a:bodyPr>
          <a:lstStyle/>
          <a:p>
            <a:r>
              <a:rPr lang="en-US" sz="2400" b="1" dirty="0"/>
              <a:t>Signs of functional tremor:</a:t>
            </a:r>
          </a:p>
        </p:txBody>
      </p:sp>
      <p:pic>
        <p:nvPicPr>
          <p:cNvPr id="2" name="tremor">
            <a:hlinkClick r:id="" action="ppaction://media"/>
            <a:extLst>
              <a:ext uri="{FF2B5EF4-FFF2-40B4-BE49-F238E27FC236}">
                <a16:creationId xmlns:a16="http://schemas.microsoft.com/office/drawing/2014/main" id="{705451A3-4DF2-0B24-CE5E-7260DEFB418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43150" y="1922320"/>
            <a:ext cx="6580906" cy="4935680"/>
          </a:xfrm>
          <a:prstGeom prst="rect">
            <a:avLst/>
          </a:prstGeom>
        </p:spPr>
      </p:pic>
    </p:spTree>
    <p:extLst>
      <p:ext uri="{BB962C8B-B14F-4D97-AF65-F5344CB8AC3E}">
        <p14:creationId xmlns:p14="http://schemas.microsoft.com/office/powerpoint/2010/main" val="372739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D09588-9668-4D38-8AD4-C27CF2B2D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CA383B-9393-8E45-F40B-06BD02A02F9D}"/>
              </a:ext>
            </a:extLst>
          </p:cNvPr>
          <p:cNvSpPr>
            <a:spLocks noGrp="1"/>
          </p:cNvSpPr>
          <p:nvPr>
            <p:ph type="title"/>
          </p:nvPr>
        </p:nvSpPr>
        <p:spPr>
          <a:xfrm>
            <a:off x="838199" y="1498512"/>
            <a:ext cx="8740774" cy="1323439"/>
          </a:xfrm>
        </p:spPr>
        <p:txBody>
          <a:bodyPr anchor="t">
            <a:normAutofit/>
          </a:bodyPr>
          <a:lstStyle/>
          <a:p>
            <a:r>
              <a:rPr lang="en-US" sz="4000" dirty="0"/>
              <a:t>Underlying mechanisms of FND</a:t>
            </a:r>
          </a:p>
        </p:txBody>
      </p:sp>
      <p:sp>
        <p:nvSpPr>
          <p:cNvPr id="3" name="Content Placeholder 2">
            <a:extLst>
              <a:ext uri="{FF2B5EF4-FFF2-40B4-BE49-F238E27FC236}">
                <a16:creationId xmlns:a16="http://schemas.microsoft.com/office/drawing/2014/main" id="{9D19D663-2DE5-8A7D-16B7-0795FD6EF5FE}"/>
              </a:ext>
            </a:extLst>
          </p:cNvPr>
          <p:cNvSpPr>
            <a:spLocks noGrp="1"/>
          </p:cNvSpPr>
          <p:nvPr>
            <p:ph idx="1"/>
          </p:nvPr>
        </p:nvSpPr>
        <p:spPr>
          <a:xfrm>
            <a:off x="838199" y="3003160"/>
            <a:ext cx="8740775" cy="2454300"/>
          </a:xfrm>
        </p:spPr>
        <p:txBody>
          <a:bodyPr>
            <a:normAutofit/>
          </a:bodyPr>
          <a:lstStyle/>
          <a:p>
            <a:pPr marL="514350" indent="-514350">
              <a:buFont typeface="Arial" panose="020B0604020202020204" pitchFamily="34" charset="0"/>
              <a:buAutoNum type="arabicPeriod"/>
            </a:pPr>
            <a:r>
              <a:rPr lang="en-US" sz="3200" dirty="0">
                <a:solidFill>
                  <a:schemeClr val="tx1">
                    <a:alpha val="80000"/>
                  </a:schemeClr>
                </a:solidFill>
              </a:rPr>
              <a:t>Voluntary vs automatic function</a:t>
            </a:r>
          </a:p>
          <a:p>
            <a:pPr marL="514350" indent="-514350">
              <a:buFont typeface="Arial" panose="020B0604020202020204" pitchFamily="34" charset="0"/>
              <a:buAutoNum type="arabicPeriod"/>
            </a:pPr>
            <a:r>
              <a:rPr lang="en-US" sz="3200" dirty="0">
                <a:solidFill>
                  <a:schemeClr val="tx1">
                    <a:alpha val="80000"/>
                  </a:schemeClr>
                </a:solidFill>
              </a:rPr>
              <a:t>Attention</a:t>
            </a:r>
          </a:p>
          <a:p>
            <a:pPr marL="514350" indent="-514350">
              <a:buAutoNum type="arabicPeriod"/>
            </a:pPr>
            <a:r>
              <a:rPr lang="en-US" sz="3200" dirty="0">
                <a:solidFill>
                  <a:srgbClr val="FF0000">
                    <a:alpha val="80000"/>
                  </a:srgbClr>
                </a:solidFill>
              </a:rPr>
              <a:t>Expectation – priors vs posteriors</a:t>
            </a:r>
          </a:p>
        </p:txBody>
      </p:sp>
      <p:grpSp>
        <p:nvGrpSpPr>
          <p:cNvPr id="10" name="Group 9">
            <a:extLst>
              <a:ext uri="{FF2B5EF4-FFF2-40B4-BE49-F238E27FC236}">
                <a16:creationId xmlns:a16="http://schemas.microsoft.com/office/drawing/2014/main" id="{95A28492-272D-4814-AE2C-61575C989E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4F778866-9933-4309-8E11-F83DDDBB10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6D21D106-ABCB-4A50-84B3-D35C3B2B67B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65E4ED97-1207-4104-A25F-8791916BF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24CB190-EFCD-4B40-9CDD-E3C0EB4B3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515795206"/>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CF28D5F0-9D99-2247-B537-77A669518F4F}"/>
              </a:ext>
            </a:extLst>
          </p:cNvPr>
          <p:cNvSpPr>
            <a:spLocks noChangeAspect="1"/>
          </p:cNvSpPr>
          <p:nvPr/>
        </p:nvSpPr>
        <p:spPr bwMode="auto">
          <a:xfrm>
            <a:off x="6469261" y="1341352"/>
            <a:ext cx="5008779" cy="5378632"/>
          </a:xfrm>
          <a:custGeom>
            <a:avLst/>
            <a:gdLst>
              <a:gd name="connsiteX0" fmla="*/ 5278689 w 5417965"/>
              <a:gd name="connsiteY0" fmla="*/ 0 h 6351522"/>
              <a:gd name="connsiteX1" fmla="*/ 5366671 w 5417965"/>
              <a:gd name="connsiteY1" fmla="*/ 243642 h 6351522"/>
              <a:gd name="connsiteX2" fmla="*/ 5366671 w 5417965"/>
              <a:gd name="connsiteY2" fmla="*/ 933472 h 6351522"/>
              <a:gd name="connsiteX3" fmla="*/ 4205320 w 5417965"/>
              <a:gd name="connsiteY3" fmla="*/ 2019588 h 6351522"/>
              <a:gd name="connsiteX4" fmla="*/ 3183605 w 5417965"/>
              <a:gd name="connsiteY4" fmla="*/ 1772608 h 6351522"/>
              <a:gd name="connsiteX5" fmla="*/ 3092032 w 5417965"/>
              <a:gd name="connsiteY5" fmla="*/ 1700896 h 6351522"/>
              <a:gd name="connsiteX6" fmla="*/ 3104329 w 5417965"/>
              <a:gd name="connsiteY6" fmla="*/ 1844003 h 6351522"/>
              <a:gd name="connsiteX7" fmla="*/ 3097361 w 5417965"/>
              <a:gd name="connsiteY7" fmla="*/ 1973565 h 6351522"/>
              <a:gd name="connsiteX8" fmla="*/ 2680727 w 5417965"/>
              <a:gd name="connsiteY8" fmla="*/ 2939593 h 6351522"/>
              <a:gd name="connsiteX9" fmla="*/ 2401994 w 5417965"/>
              <a:gd name="connsiteY9" fmla="*/ 3544462 h 6351522"/>
              <a:gd name="connsiteX10" fmla="*/ 2680727 w 5417965"/>
              <a:gd name="connsiteY10" fmla="*/ 4119968 h 6351522"/>
              <a:gd name="connsiteX11" fmla="*/ 3258733 w 5417965"/>
              <a:gd name="connsiteY11" fmla="*/ 4871649 h 6351522"/>
              <a:gd name="connsiteX12" fmla="*/ 3358491 w 5417965"/>
              <a:gd name="connsiteY12" fmla="*/ 6351522 h 6351522"/>
              <a:gd name="connsiteX13" fmla="*/ 518339 w 5417965"/>
              <a:gd name="connsiteY13" fmla="*/ 6351522 h 6351522"/>
              <a:gd name="connsiteX14" fmla="*/ 838150 w 5417965"/>
              <a:gd name="connsiteY14" fmla="*/ 5124167 h 6351522"/>
              <a:gd name="connsiteX15" fmla="*/ 1228377 w 5417965"/>
              <a:gd name="connsiteY15" fmla="*/ 4114095 h 6351522"/>
              <a:gd name="connsiteX16" fmla="*/ 958446 w 5417965"/>
              <a:gd name="connsiteY16" fmla="*/ 3576761 h 6351522"/>
              <a:gd name="connsiteX17" fmla="*/ 295352 w 5417965"/>
              <a:gd name="connsiteY17" fmla="*/ 3476928 h 6351522"/>
              <a:gd name="connsiteX18" fmla="*/ 186793 w 5417965"/>
              <a:gd name="connsiteY18" fmla="*/ 3297817 h 6351522"/>
              <a:gd name="connsiteX19" fmla="*/ 177991 w 5417965"/>
              <a:gd name="connsiteY19" fmla="*/ 2998318 h 6351522"/>
              <a:gd name="connsiteX20" fmla="*/ 207331 w 5417965"/>
              <a:gd name="connsiteY20" fmla="*/ 2892613 h 6351522"/>
              <a:gd name="connsiteX21" fmla="*/ 107574 w 5417965"/>
              <a:gd name="connsiteY21" fmla="*/ 2778099 h 6351522"/>
              <a:gd name="connsiteX22" fmla="*/ 131046 w 5417965"/>
              <a:gd name="connsiteY22" fmla="*/ 2610733 h 6351522"/>
              <a:gd name="connsiteX23" fmla="*/ 1948 w 5417965"/>
              <a:gd name="connsiteY23" fmla="*/ 2502091 h 6351522"/>
              <a:gd name="connsiteX24" fmla="*/ 160386 w 5417965"/>
              <a:gd name="connsiteY24" fmla="*/ 2290681 h 6351522"/>
              <a:gd name="connsiteX25" fmla="*/ 292418 w 5417965"/>
              <a:gd name="connsiteY25" fmla="*/ 2044035 h 6351522"/>
              <a:gd name="connsiteX26" fmla="*/ 263078 w 5417965"/>
              <a:gd name="connsiteY26" fmla="*/ 1726920 h 6351522"/>
              <a:gd name="connsiteX27" fmla="*/ 321759 w 5417965"/>
              <a:gd name="connsiteY27" fmla="*/ 1533127 h 6351522"/>
              <a:gd name="connsiteX28" fmla="*/ 2839860 w 5417965"/>
              <a:gd name="connsiteY28" fmla="*/ 1679949 h 6351522"/>
              <a:gd name="connsiteX29" fmla="*/ 3083418 w 5417965"/>
              <a:gd name="connsiteY29" fmla="*/ 1694150 h 6351522"/>
              <a:gd name="connsiteX30" fmla="*/ 3079162 w 5417965"/>
              <a:gd name="connsiteY30" fmla="*/ 1690817 h 6351522"/>
              <a:gd name="connsiteX31" fmla="*/ 5278689 w 5417965"/>
              <a:gd name="connsiteY31" fmla="*/ 0 h 635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417965" h="6351522">
                <a:moveTo>
                  <a:pt x="5278689" y="0"/>
                </a:moveTo>
                <a:cubicBezTo>
                  <a:pt x="5316815" y="90999"/>
                  <a:pt x="5352007" y="190804"/>
                  <a:pt x="5366671" y="243642"/>
                </a:cubicBezTo>
                <a:cubicBezTo>
                  <a:pt x="5390132" y="340512"/>
                  <a:pt x="5469315" y="675153"/>
                  <a:pt x="5366671" y="933472"/>
                </a:cubicBezTo>
                <a:cubicBezTo>
                  <a:pt x="5261093" y="1191791"/>
                  <a:pt x="4777197" y="1902170"/>
                  <a:pt x="4205320" y="2019588"/>
                </a:cubicBezTo>
                <a:cubicBezTo>
                  <a:pt x="3820403" y="2096643"/>
                  <a:pt x="3444467" y="1957943"/>
                  <a:pt x="3183605" y="1772608"/>
                </a:cubicBezTo>
                <a:lnTo>
                  <a:pt x="3092032" y="1700896"/>
                </a:lnTo>
                <a:lnTo>
                  <a:pt x="3104329" y="1844003"/>
                </a:lnTo>
                <a:cubicBezTo>
                  <a:pt x="3105430" y="1890616"/>
                  <a:pt x="3103229" y="1933926"/>
                  <a:pt x="3097361" y="1973565"/>
                </a:cubicBezTo>
                <a:cubicBezTo>
                  <a:pt x="3050417" y="2302426"/>
                  <a:pt x="2889045" y="2669458"/>
                  <a:pt x="2680727" y="2939593"/>
                </a:cubicBezTo>
                <a:cubicBezTo>
                  <a:pt x="2472411" y="3206793"/>
                  <a:pt x="2393191" y="3294880"/>
                  <a:pt x="2401994" y="3544462"/>
                </a:cubicBezTo>
                <a:cubicBezTo>
                  <a:pt x="2413730" y="3791107"/>
                  <a:pt x="2466543" y="4040689"/>
                  <a:pt x="2680727" y="4119968"/>
                </a:cubicBezTo>
                <a:cubicBezTo>
                  <a:pt x="2891979" y="4196311"/>
                  <a:pt x="3185383" y="4375422"/>
                  <a:pt x="3258733" y="4871649"/>
                </a:cubicBezTo>
                <a:cubicBezTo>
                  <a:pt x="3332085" y="5367877"/>
                  <a:pt x="3358491" y="6351522"/>
                  <a:pt x="3358491" y="6351522"/>
                </a:cubicBezTo>
                <a:cubicBezTo>
                  <a:pt x="3358491" y="6351522"/>
                  <a:pt x="3358491" y="6351522"/>
                  <a:pt x="518339" y="6351522"/>
                </a:cubicBezTo>
                <a:cubicBezTo>
                  <a:pt x="518339" y="6351522"/>
                  <a:pt x="556482" y="5764271"/>
                  <a:pt x="838150" y="5124167"/>
                </a:cubicBezTo>
                <a:cubicBezTo>
                  <a:pt x="1002456" y="4745390"/>
                  <a:pt x="1243047" y="4255036"/>
                  <a:pt x="1228377" y="4114095"/>
                </a:cubicBezTo>
                <a:cubicBezTo>
                  <a:pt x="1228377" y="4114095"/>
                  <a:pt x="1157960" y="3650167"/>
                  <a:pt x="958446" y="3576761"/>
                </a:cubicBezTo>
                <a:cubicBezTo>
                  <a:pt x="758931" y="3503354"/>
                  <a:pt x="380440" y="3529781"/>
                  <a:pt x="295352" y="3476928"/>
                </a:cubicBezTo>
                <a:cubicBezTo>
                  <a:pt x="207331" y="3421139"/>
                  <a:pt x="186793" y="3391777"/>
                  <a:pt x="186793" y="3297817"/>
                </a:cubicBezTo>
                <a:cubicBezTo>
                  <a:pt x="186793" y="3200920"/>
                  <a:pt x="248408" y="3089342"/>
                  <a:pt x="177991" y="2998318"/>
                </a:cubicBezTo>
                <a:cubicBezTo>
                  <a:pt x="177991" y="2998318"/>
                  <a:pt x="151584" y="2919039"/>
                  <a:pt x="207331" y="2892613"/>
                </a:cubicBezTo>
                <a:cubicBezTo>
                  <a:pt x="207331" y="2892613"/>
                  <a:pt x="66497" y="2869123"/>
                  <a:pt x="107574" y="2778099"/>
                </a:cubicBezTo>
                <a:cubicBezTo>
                  <a:pt x="145716" y="2687075"/>
                  <a:pt x="172123" y="2637159"/>
                  <a:pt x="131046" y="2610733"/>
                </a:cubicBezTo>
                <a:cubicBezTo>
                  <a:pt x="89969" y="2587243"/>
                  <a:pt x="16618" y="2572561"/>
                  <a:pt x="1948" y="2502091"/>
                </a:cubicBezTo>
                <a:cubicBezTo>
                  <a:pt x="-15656" y="2431621"/>
                  <a:pt x="89969" y="2375832"/>
                  <a:pt x="160386" y="2290681"/>
                </a:cubicBezTo>
                <a:cubicBezTo>
                  <a:pt x="230803" y="2205529"/>
                  <a:pt x="301220" y="2129187"/>
                  <a:pt x="292418" y="2044035"/>
                </a:cubicBezTo>
                <a:cubicBezTo>
                  <a:pt x="283616" y="1958884"/>
                  <a:pt x="242540" y="1812071"/>
                  <a:pt x="263078" y="1726920"/>
                </a:cubicBezTo>
                <a:cubicBezTo>
                  <a:pt x="271880" y="1685812"/>
                  <a:pt x="295352" y="1612406"/>
                  <a:pt x="321759" y="1533127"/>
                </a:cubicBezTo>
                <a:cubicBezTo>
                  <a:pt x="321759" y="1533127"/>
                  <a:pt x="321759" y="1533127"/>
                  <a:pt x="2839860" y="1679949"/>
                </a:cubicBezTo>
                <a:lnTo>
                  <a:pt x="3083418" y="1694150"/>
                </a:lnTo>
                <a:lnTo>
                  <a:pt x="3079162" y="1690817"/>
                </a:lnTo>
                <a:cubicBezTo>
                  <a:pt x="3079162" y="1690817"/>
                  <a:pt x="3079162" y="1690817"/>
                  <a:pt x="5278689" y="0"/>
                </a:cubicBezTo>
                <a:close/>
              </a:path>
            </a:pathLst>
          </a:custGeom>
          <a:solidFill>
            <a:schemeClr val="bg1">
              <a:lumMod val="75000"/>
            </a:schemeClr>
          </a:solidFill>
          <a:ln>
            <a:noFill/>
          </a:ln>
        </p:spPr>
        <p:txBody>
          <a:bodyPr vert="horz" wrap="square" lIns="91416" tIns="45708" rIns="91416" bIns="45708"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424242"/>
              </a:solidFill>
              <a:effectLst/>
              <a:uLnTx/>
              <a:uFillTx/>
              <a:latin typeface="Lato Light" panose="020F0502020204030203" pitchFamily="34" charset="0"/>
              <a:ea typeface="+mn-ea"/>
              <a:cs typeface="+mn-cs"/>
            </a:endParaRPr>
          </a:p>
        </p:txBody>
      </p:sp>
      <p:sp>
        <p:nvSpPr>
          <p:cNvPr id="33" name="TextBox 32">
            <a:extLst>
              <a:ext uri="{FF2B5EF4-FFF2-40B4-BE49-F238E27FC236}">
                <a16:creationId xmlns:a16="http://schemas.microsoft.com/office/drawing/2014/main" id="{96CFEB39-61E4-C243-BD46-131351E21CAE}"/>
              </a:ext>
            </a:extLst>
          </p:cNvPr>
          <p:cNvSpPr txBox="1"/>
          <p:nvPr/>
        </p:nvSpPr>
        <p:spPr>
          <a:xfrm>
            <a:off x="1352624" y="268220"/>
            <a:ext cx="5036956"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OUR CONSCIOUS REALITY</a:t>
            </a:r>
          </a:p>
        </p:txBody>
      </p:sp>
      <p:grpSp>
        <p:nvGrpSpPr>
          <p:cNvPr id="5" name="Group 4">
            <a:extLst>
              <a:ext uri="{FF2B5EF4-FFF2-40B4-BE49-F238E27FC236}">
                <a16:creationId xmlns:a16="http://schemas.microsoft.com/office/drawing/2014/main" id="{CACDA057-D032-3F70-11B9-753B46222F4A}"/>
              </a:ext>
            </a:extLst>
          </p:cNvPr>
          <p:cNvGrpSpPr/>
          <p:nvPr/>
        </p:nvGrpSpPr>
        <p:grpSpPr>
          <a:xfrm>
            <a:off x="4404143" y="1511809"/>
            <a:ext cx="1243589" cy="1243589"/>
            <a:chOff x="2647762" y="990026"/>
            <a:chExt cx="1243589" cy="1243589"/>
          </a:xfrm>
        </p:grpSpPr>
        <p:sp>
          <p:nvSpPr>
            <p:cNvPr id="8" name="Oval 7">
              <a:extLst>
                <a:ext uri="{FF2B5EF4-FFF2-40B4-BE49-F238E27FC236}">
                  <a16:creationId xmlns:a16="http://schemas.microsoft.com/office/drawing/2014/main" id="{F7A4D4E6-F72F-8749-9172-17B25229A2DE}"/>
                </a:ext>
              </a:extLst>
            </p:cNvPr>
            <p:cNvSpPr/>
            <p:nvPr/>
          </p:nvSpPr>
          <p:spPr>
            <a:xfrm>
              <a:off x="2647762" y="990026"/>
              <a:ext cx="1243589" cy="12435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47" name="TextBox 46">
              <a:extLst>
                <a:ext uri="{FF2B5EF4-FFF2-40B4-BE49-F238E27FC236}">
                  <a16:creationId xmlns:a16="http://schemas.microsoft.com/office/drawing/2014/main" id="{4B23A485-0800-DF41-9D05-7266FEB2B638}"/>
                </a:ext>
              </a:extLst>
            </p:cNvPr>
            <p:cNvSpPr txBox="1"/>
            <p:nvPr/>
          </p:nvSpPr>
          <p:spPr>
            <a:xfrm>
              <a:off x="2768457" y="1411764"/>
              <a:ext cx="1002197"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Vision</a:t>
              </a:r>
            </a:p>
          </p:txBody>
        </p:sp>
      </p:grpSp>
      <p:grpSp>
        <p:nvGrpSpPr>
          <p:cNvPr id="12" name="Group 11">
            <a:extLst>
              <a:ext uri="{FF2B5EF4-FFF2-40B4-BE49-F238E27FC236}">
                <a16:creationId xmlns:a16="http://schemas.microsoft.com/office/drawing/2014/main" id="{80246555-1A55-C9A1-A2EF-DF62278A9991}"/>
              </a:ext>
            </a:extLst>
          </p:cNvPr>
          <p:cNvGrpSpPr/>
          <p:nvPr/>
        </p:nvGrpSpPr>
        <p:grpSpPr>
          <a:xfrm>
            <a:off x="1513189" y="3333905"/>
            <a:ext cx="1243589" cy="1243589"/>
            <a:chOff x="1435851" y="2446055"/>
            <a:chExt cx="1243589" cy="1243589"/>
          </a:xfrm>
        </p:grpSpPr>
        <p:sp>
          <p:nvSpPr>
            <p:cNvPr id="7" name="Oval 6">
              <a:extLst>
                <a:ext uri="{FF2B5EF4-FFF2-40B4-BE49-F238E27FC236}">
                  <a16:creationId xmlns:a16="http://schemas.microsoft.com/office/drawing/2014/main" id="{D8F5CBC9-6E71-0642-88C4-6D3FDF0B7F7C}"/>
                </a:ext>
              </a:extLst>
            </p:cNvPr>
            <p:cNvSpPr/>
            <p:nvPr/>
          </p:nvSpPr>
          <p:spPr>
            <a:xfrm>
              <a:off x="1435851" y="2446055"/>
              <a:ext cx="1243589" cy="12435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48" name="TextBox 47">
              <a:extLst>
                <a:ext uri="{FF2B5EF4-FFF2-40B4-BE49-F238E27FC236}">
                  <a16:creationId xmlns:a16="http://schemas.microsoft.com/office/drawing/2014/main" id="{9AACCA13-CDD1-E04A-A8E6-F52915338024}"/>
                </a:ext>
              </a:extLst>
            </p:cNvPr>
            <p:cNvSpPr txBox="1"/>
            <p:nvPr/>
          </p:nvSpPr>
          <p:spPr>
            <a:xfrm>
              <a:off x="1596620" y="2867793"/>
              <a:ext cx="922047"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Smell</a:t>
              </a:r>
              <a:endParaRPr kumimoji="0" lang="en-US" sz="24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endParaRPr>
            </a:p>
          </p:txBody>
        </p:sp>
      </p:grpSp>
      <p:grpSp>
        <p:nvGrpSpPr>
          <p:cNvPr id="3" name="Group 2">
            <a:extLst>
              <a:ext uri="{FF2B5EF4-FFF2-40B4-BE49-F238E27FC236}">
                <a16:creationId xmlns:a16="http://schemas.microsoft.com/office/drawing/2014/main" id="{38F49333-E0B6-CC2B-9B1C-2F02236D49C5}"/>
              </a:ext>
            </a:extLst>
          </p:cNvPr>
          <p:cNvGrpSpPr/>
          <p:nvPr/>
        </p:nvGrpSpPr>
        <p:grpSpPr>
          <a:xfrm>
            <a:off x="1858380" y="5346782"/>
            <a:ext cx="1243589" cy="1243589"/>
            <a:chOff x="8848073" y="4043399"/>
            <a:chExt cx="1243589" cy="1243589"/>
          </a:xfrm>
        </p:grpSpPr>
        <p:sp>
          <p:nvSpPr>
            <p:cNvPr id="6" name="Oval 5">
              <a:extLst>
                <a:ext uri="{FF2B5EF4-FFF2-40B4-BE49-F238E27FC236}">
                  <a16:creationId xmlns:a16="http://schemas.microsoft.com/office/drawing/2014/main" id="{F0649283-1179-9C47-9F41-CC25F072B597}"/>
                </a:ext>
              </a:extLst>
            </p:cNvPr>
            <p:cNvSpPr/>
            <p:nvPr/>
          </p:nvSpPr>
          <p:spPr>
            <a:xfrm>
              <a:off x="8848073" y="4043399"/>
              <a:ext cx="1243589" cy="12435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49" name="TextBox 48">
              <a:extLst>
                <a:ext uri="{FF2B5EF4-FFF2-40B4-BE49-F238E27FC236}">
                  <a16:creationId xmlns:a16="http://schemas.microsoft.com/office/drawing/2014/main" id="{D5735342-2338-AE42-B92B-57B2F8EA105F}"/>
                </a:ext>
              </a:extLst>
            </p:cNvPr>
            <p:cNvSpPr txBox="1"/>
            <p:nvPr/>
          </p:nvSpPr>
          <p:spPr>
            <a:xfrm>
              <a:off x="8985340" y="4457459"/>
              <a:ext cx="1002197"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Touch</a:t>
              </a:r>
            </a:p>
          </p:txBody>
        </p:sp>
      </p:grpSp>
      <p:grpSp>
        <p:nvGrpSpPr>
          <p:cNvPr id="4" name="Group 3">
            <a:extLst>
              <a:ext uri="{FF2B5EF4-FFF2-40B4-BE49-F238E27FC236}">
                <a16:creationId xmlns:a16="http://schemas.microsoft.com/office/drawing/2014/main" id="{0AEBCD93-6A69-C2C9-B336-4459230F8CC2}"/>
              </a:ext>
            </a:extLst>
          </p:cNvPr>
          <p:cNvGrpSpPr/>
          <p:nvPr/>
        </p:nvGrpSpPr>
        <p:grpSpPr>
          <a:xfrm>
            <a:off x="7336455" y="705348"/>
            <a:ext cx="1243589" cy="1243589"/>
            <a:chOff x="8305315" y="962255"/>
            <a:chExt cx="1243589" cy="1243589"/>
          </a:xfrm>
        </p:grpSpPr>
        <p:sp>
          <p:nvSpPr>
            <p:cNvPr id="9" name="Oval 8">
              <a:extLst>
                <a:ext uri="{FF2B5EF4-FFF2-40B4-BE49-F238E27FC236}">
                  <a16:creationId xmlns:a16="http://schemas.microsoft.com/office/drawing/2014/main" id="{7DB38A95-B577-B645-B4DA-CF89430BE96D}"/>
                </a:ext>
              </a:extLst>
            </p:cNvPr>
            <p:cNvSpPr/>
            <p:nvPr/>
          </p:nvSpPr>
          <p:spPr>
            <a:xfrm>
              <a:off x="8305315" y="962255"/>
              <a:ext cx="1243589" cy="124358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0" name="TextBox 49">
              <a:extLst>
                <a:ext uri="{FF2B5EF4-FFF2-40B4-BE49-F238E27FC236}">
                  <a16:creationId xmlns:a16="http://schemas.microsoft.com/office/drawing/2014/main" id="{B3F1C7B4-E3ED-3E45-927F-E749DD3CD288}"/>
                </a:ext>
              </a:extLst>
            </p:cNvPr>
            <p:cNvSpPr txBox="1"/>
            <p:nvPr/>
          </p:nvSpPr>
          <p:spPr>
            <a:xfrm>
              <a:off x="8308190" y="1388959"/>
              <a:ext cx="1237839"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Hearing</a:t>
              </a:r>
            </a:p>
          </p:txBody>
        </p:sp>
      </p:grpSp>
      <p:grpSp>
        <p:nvGrpSpPr>
          <p:cNvPr id="2" name="Group 1">
            <a:extLst>
              <a:ext uri="{FF2B5EF4-FFF2-40B4-BE49-F238E27FC236}">
                <a16:creationId xmlns:a16="http://schemas.microsoft.com/office/drawing/2014/main" id="{0123E180-4FFD-1F50-0CA7-49C2701B1756}"/>
              </a:ext>
            </a:extLst>
          </p:cNvPr>
          <p:cNvGrpSpPr/>
          <p:nvPr/>
        </p:nvGrpSpPr>
        <p:grpSpPr>
          <a:xfrm>
            <a:off x="4232189" y="3864062"/>
            <a:ext cx="1243589" cy="1243589"/>
            <a:chOff x="9314921" y="2405050"/>
            <a:chExt cx="1243589" cy="1243589"/>
          </a:xfrm>
        </p:grpSpPr>
        <p:sp>
          <p:nvSpPr>
            <p:cNvPr id="10" name="Oval 9">
              <a:extLst>
                <a:ext uri="{FF2B5EF4-FFF2-40B4-BE49-F238E27FC236}">
                  <a16:creationId xmlns:a16="http://schemas.microsoft.com/office/drawing/2014/main" id="{B8C30574-5D13-E949-95EF-04CBC6615179}"/>
                </a:ext>
              </a:extLst>
            </p:cNvPr>
            <p:cNvSpPr/>
            <p:nvPr/>
          </p:nvSpPr>
          <p:spPr>
            <a:xfrm>
              <a:off x="9314921" y="2405050"/>
              <a:ext cx="1243589" cy="124358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1" name="TextBox 50">
              <a:extLst>
                <a:ext uri="{FF2B5EF4-FFF2-40B4-BE49-F238E27FC236}">
                  <a16:creationId xmlns:a16="http://schemas.microsoft.com/office/drawing/2014/main" id="{B04CB491-AA29-AF42-B623-608D49F378F6}"/>
                </a:ext>
              </a:extLst>
            </p:cNvPr>
            <p:cNvSpPr txBox="1"/>
            <p:nvPr/>
          </p:nvSpPr>
          <p:spPr>
            <a:xfrm>
              <a:off x="9478095" y="2826788"/>
              <a:ext cx="917238"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Taste</a:t>
              </a:r>
            </a:p>
          </p:txBody>
        </p:sp>
      </p:grpSp>
      <p:grpSp>
        <p:nvGrpSpPr>
          <p:cNvPr id="14" name="Group 13">
            <a:extLst>
              <a:ext uri="{FF2B5EF4-FFF2-40B4-BE49-F238E27FC236}">
                <a16:creationId xmlns:a16="http://schemas.microsoft.com/office/drawing/2014/main" id="{9E576709-D307-340C-5BF1-962185E4AEFF}"/>
              </a:ext>
            </a:extLst>
          </p:cNvPr>
          <p:cNvGrpSpPr/>
          <p:nvPr/>
        </p:nvGrpSpPr>
        <p:grpSpPr>
          <a:xfrm>
            <a:off x="7445450" y="4869559"/>
            <a:ext cx="1795200" cy="1765264"/>
            <a:chOff x="7853663" y="5016520"/>
            <a:chExt cx="1795200" cy="1765264"/>
          </a:xfrm>
        </p:grpSpPr>
        <p:sp>
          <p:nvSpPr>
            <p:cNvPr id="11" name="Oval 10">
              <a:extLst>
                <a:ext uri="{FF2B5EF4-FFF2-40B4-BE49-F238E27FC236}">
                  <a16:creationId xmlns:a16="http://schemas.microsoft.com/office/drawing/2014/main" id="{84BE0346-8769-6B42-8307-DECADFC86A96}"/>
                </a:ext>
              </a:extLst>
            </p:cNvPr>
            <p:cNvSpPr>
              <a:spLocks noChangeAspect="1"/>
            </p:cNvSpPr>
            <p:nvPr/>
          </p:nvSpPr>
          <p:spPr>
            <a:xfrm>
              <a:off x="7883599" y="5016520"/>
              <a:ext cx="1765264" cy="17652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2" name="TextBox 51">
              <a:extLst>
                <a:ext uri="{FF2B5EF4-FFF2-40B4-BE49-F238E27FC236}">
                  <a16:creationId xmlns:a16="http://schemas.microsoft.com/office/drawing/2014/main" id="{5F1F53D6-BDDB-3746-927F-3D34D22533BE}"/>
                </a:ext>
              </a:extLst>
            </p:cNvPr>
            <p:cNvSpPr txBox="1"/>
            <p:nvPr/>
          </p:nvSpPr>
          <p:spPr>
            <a:xfrm>
              <a:off x="7853663" y="5714486"/>
              <a:ext cx="1792478" cy="369332"/>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Poppins" pitchFamily="2" charset="77"/>
                  <a:ea typeface="League Spartan" charset="0"/>
                  <a:cs typeface="Poppins" pitchFamily="2" charset="77"/>
                </a:rPr>
                <a:t>Interoception</a:t>
              </a:r>
              <a:endParaRPr kumimoji="0" lang="en-US" sz="18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endParaRPr>
            </a:p>
          </p:txBody>
        </p:sp>
      </p:grpSp>
      <p:sp>
        <p:nvSpPr>
          <p:cNvPr id="13" name="Arc 12">
            <a:extLst>
              <a:ext uri="{FF2B5EF4-FFF2-40B4-BE49-F238E27FC236}">
                <a16:creationId xmlns:a16="http://schemas.microsoft.com/office/drawing/2014/main" id="{3E32793F-5898-7C73-67BB-DCF205CAE3AE}"/>
              </a:ext>
            </a:extLst>
          </p:cNvPr>
          <p:cNvSpPr/>
          <p:nvPr/>
        </p:nvSpPr>
        <p:spPr>
          <a:xfrm rot="19274311">
            <a:off x="-2495555" y="4617949"/>
            <a:ext cx="11853645" cy="3446578"/>
          </a:xfrm>
          <a:prstGeom prst="arc">
            <a:avLst>
              <a:gd name="adj1" fmla="val 16275953"/>
              <a:gd name="adj2" fmla="val 21539624"/>
            </a:avLst>
          </a:prstGeom>
          <a:ln w="38100">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24242"/>
              </a:solidFill>
              <a:effectLst/>
              <a:uLnTx/>
              <a:uFillTx/>
              <a:latin typeface="Lato Light" panose="020F0502020204030203" pitchFamily="34" charset="0"/>
              <a:ea typeface="+mn-ea"/>
              <a:cs typeface="+mn-cs"/>
            </a:endParaRPr>
          </a:p>
        </p:txBody>
      </p:sp>
      <p:grpSp>
        <p:nvGrpSpPr>
          <p:cNvPr id="18" name="Group 17">
            <a:extLst>
              <a:ext uri="{FF2B5EF4-FFF2-40B4-BE49-F238E27FC236}">
                <a16:creationId xmlns:a16="http://schemas.microsoft.com/office/drawing/2014/main" id="{89F89CAA-A678-5EA8-D9AC-9E7A262E505C}"/>
              </a:ext>
            </a:extLst>
          </p:cNvPr>
          <p:cNvGrpSpPr/>
          <p:nvPr/>
        </p:nvGrpSpPr>
        <p:grpSpPr>
          <a:xfrm>
            <a:off x="1271019" y="1086403"/>
            <a:ext cx="1830949" cy="1765264"/>
            <a:chOff x="7850756" y="5016520"/>
            <a:chExt cx="1830949" cy="1765264"/>
          </a:xfrm>
        </p:grpSpPr>
        <p:sp>
          <p:nvSpPr>
            <p:cNvPr id="19" name="Oval 18">
              <a:extLst>
                <a:ext uri="{FF2B5EF4-FFF2-40B4-BE49-F238E27FC236}">
                  <a16:creationId xmlns:a16="http://schemas.microsoft.com/office/drawing/2014/main" id="{3FCB9ACF-E873-0829-1274-67D297056ABF}"/>
                </a:ext>
              </a:extLst>
            </p:cNvPr>
            <p:cNvSpPr>
              <a:spLocks noChangeAspect="1"/>
            </p:cNvSpPr>
            <p:nvPr/>
          </p:nvSpPr>
          <p:spPr>
            <a:xfrm>
              <a:off x="7883599" y="5016520"/>
              <a:ext cx="1765264" cy="17652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20" name="TextBox 19">
              <a:extLst>
                <a:ext uri="{FF2B5EF4-FFF2-40B4-BE49-F238E27FC236}">
                  <a16:creationId xmlns:a16="http://schemas.microsoft.com/office/drawing/2014/main" id="{DEFBB358-FB3C-9AF2-4736-5CD9C7D64CD1}"/>
                </a:ext>
              </a:extLst>
            </p:cNvPr>
            <p:cNvSpPr txBox="1"/>
            <p:nvPr/>
          </p:nvSpPr>
          <p:spPr>
            <a:xfrm>
              <a:off x="7850756" y="5714485"/>
              <a:ext cx="1830949" cy="369332"/>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Exteroception</a:t>
              </a:r>
            </a:p>
          </p:txBody>
        </p:sp>
      </p:grpSp>
    </p:spTree>
    <p:custDataLst>
      <p:tags r:id="rId1"/>
    </p:custDataLst>
    <p:extLst>
      <p:ext uri="{BB962C8B-B14F-4D97-AF65-F5344CB8AC3E}">
        <p14:creationId xmlns:p14="http://schemas.microsoft.com/office/powerpoint/2010/main" val="3608061617"/>
      </p:ext>
    </p:extLst>
  </p:cSld>
  <p:clrMapOvr>
    <a:masterClrMapping/>
  </p:clrMapOvr>
  <mc:AlternateContent xmlns:mc="http://schemas.openxmlformats.org/markup-compatibility/2006" xmlns:p14="http://schemas.microsoft.com/office/powerpoint/2010/main">
    <mc:Choice Requires="p14">
      <p:transition spd="slow" p14:dur="2000" advTm="31829"/>
    </mc:Choice>
    <mc:Fallback xmlns="">
      <p:transition spd="slow" advTm="318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CF28D5F0-9D99-2247-B537-77A669518F4F}"/>
              </a:ext>
            </a:extLst>
          </p:cNvPr>
          <p:cNvSpPr>
            <a:spLocks noChangeAspect="1"/>
          </p:cNvSpPr>
          <p:nvPr/>
        </p:nvSpPr>
        <p:spPr bwMode="auto">
          <a:xfrm>
            <a:off x="6795837" y="1129079"/>
            <a:ext cx="5008779" cy="5378632"/>
          </a:xfrm>
          <a:custGeom>
            <a:avLst/>
            <a:gdLst>
              <a:gd name="connsiteX0" fmla="*/ 5278689 w 5417965"/>
              <a:gd name="connsiteY0" fmla="*/ 0 h 6351522"/>
              <a:gd name="connsiteX1" fmla="*/ 5366671 w 5417965"/>
              <a:gd name="connsiteY1" fmla="*/ 243642 h 6351522"/>
              <a:gd name="connsiteX2" fmla="*/ 5366671 w 5417965"/>
              <a:gd name="connsiteY2" fmla="*/ 933472 h 6351522"/>
              <a:gd name="connsiteX3" fmla="*/ 4205320 w 5417965"/>
              <a:gd name="connsiteY3" fmla="*/ 2019588 h 6351522"/>
              <a:gd name="connsiteX4" fmla="*/ 3183605 w 5417965"/>
              <a:gd name="connsiteY4" fmla="*/ 1772608 h 6351522"/>
              <a:gd name="connsiteX5" fmla="*/ 3092032 w 5417965"/>
              <a:gd name="connsiteY5" fmla="*/ 1700896 h 6351522"/>
              <a:gd name="connsiteX6" fmla="*/ 3104329 w 5417965"/>
              <a:gd name="connsiteY6" fmla="*/ 1844003 h 6351522"/>
              <a:gd name="connsiteX7" fmla="*/ 3097361 w 5417965"/>
              <a:gd name="connsiteY7" fmla="*/ 1973565 h 6351522"/>
              <a:gd name="connsiteX8" fmla="*/ 2680727 w 5417965"/>
              <a:gd name="connsiteY8" fmla="*/ 2939593 h 6351522"/>
              <a:gd name="connsiteX9" fmla="*/ 2401994 w 5417965"/>
              <a:gd name="connsiteY9" fmla="*/ 3544462 h 6351522"/>
              <a:gd name="connsiteX10" fmla="*/ 2680727 w 5417965"/>
              <a:gd name="connsiteY10" fmla="*/ 4119968 h 6351522"/>
              <a:gd name="connsiteX11" fmla="*/ 3258733 w 5417965"/>
              <a:gd name="connsiteY11" fmla="*/ 4871649 h 6351522"/>
              <a:gd name="connsiteX12" fmla="*/ 3358491 w 5417965"/>
              <a:gd name="connsiteY12" fmla="*/ 6351522 h 6351522"/>
              <a:gd name="connsiteX13" fmla="*/ 518339 w 5417965"/>
              <a:gd name="connsiteY13" fmla="*/ 6351522 h 6351522"/>
              <a:gd name="connsiteX14" fmla="*/ 838150 w 5417965"/>
              <a:gd name="connsiteY14" fmla="*/ 5124167 h 6351522"/>
              <a:gd name="connsiteX15" fmla="*/ 1228377 w 5417965"/>
              <a:gd name="connsiteY15" fmla="*/ 4114095 h 6351522"/>
              <a:gd name="connsiteX16" fmla="*/ 958446 w 5417965"/>
              <a:gd name="connsiteY16" fmla="*/ 3576761 h 6351522"/>
              <a:gd name="connsiteX17" fmla="*/ 295352 w 5417965"/>
              <a:gd name="connsiteY17" fmla="*/ 3476928 h 6351522"/>
              <a:gd name="connsiteX18" fmla="*/ 186793 w 5417965"/>
              <a:gd name="connsiteY18" fmla="*/ 3297817 h 6351522"/>
              <a:gd name="connsiteX19" fmla="*/ 177991 w 5417965"/>
              <a:gd name="connsiteY19" fmla="*/ 2998318 h 6351522"/>
              <a:gd name="connsiteX20" fmla="*/ 207331 w 5417965"/>
              <a:gd name="connsiteY20" fmla="*/ 2892613 h 6351522"/>
              <a:gd name="connsiteX21" fmla="*/ 107574 w 5417965"/>
              <a:gd name="connsiteY21" fmla="*/ 2778099 h 6351522"/>
              <a:gd name="connsiteX22" fmla="*/ 131046 w 5417965"/>
              <a:gd name="connsiteY22" fmla="*/ 2610733 h 6351522"/>
              <a:gd name="connsiteX23" fmla="*/ 1948 w 5417965"/>
              <a:gd name="connsiteY23" fmla="*/ 2502091 h 6351522"/>
              <a:gd name="connsiteX24" fmla="*/ 160386 w 5417965"/>
              <a:gd name="connsiteY24" fmla="*/ 2290681 h 6351522"/>
              <a:gd name="connsiteX25" fmla="*/ 292418 w 5417965"/>
              <a:gd name="connsiteY25" fmla="*/ 2044035 h 6351522"/>
              <a:gd name="connsiteX26" fmla="*/ 263078 w 5417965"/>
              <a:gd name="connsiteY26" fmla="*/ 1726920 h 6351522"/>
              <a:gd name="connsiteX27" fmla="*/ 321759 w 5417965"/>
              <a:gd name="connsiteY27" fmla="*/ 1533127 h 6351522"/>
              <a:gd name="connsiteX28" fmla="*/ 2839860 w 5417965"/>
              <a:gd name="connsiteY28" fmla="*/ 1679949 h 6351522"/>
              <a:gd name="connsiteX29" fmla="*/ 3083418 w 5417965"/>
              <a:gd name="connsiteY29" fmla="*/ 1694150 h 6351522"/>
              <a:gd name="connsiteX30" fmla="*/ 3079162 w 5417965"/>
              <a:gd name="connsiteY30" fmla="*/ 1690817 h 6351522"/>
              <a:gd name="connsiteX31" fmla="*/ 5278689 w 5417965"/>
              <a:gd name="connsiteY31" fmla="*/ 0 h 635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417965" h="6351522">
                <a:moveTo>
                  <a:pt x="5278689" y="0"/>
                </a:moveTo>
                <a:cubicBezTo>
                  <a:pt x="5316815" y="90999"/>
                  <a:pt x="5352007" y="190804"/>
                  <a:pt x="5366671" y="243642"/>
                </a:cubicBezTo>
                <a:cubicBezTo>
                  <a:pt x="5390132" y="340512"/>
                  <a:pt x="5469315" y="675153"/>
                  <a:pt x="5366671" y="933472"/>
                </a:cubicBezTo>
                <a:cubicBezTo>
                  <a:pt x="5261093" y="1191791"/>
                  <a:pt x="4777197" y="1902170"/>
                  <a:pt x="4205320" y="2019588"/>
                </a:cubicBezTo>
                <a:cubicBezTo>
                  <a:pt x="3820403" y="2096643"/>
                  <a:pt x="3444467" y="1957943"/>
                  <a:pt x="3183605" y="1772608"/>
                </a:cubicBezTo>
                <a:lnTo>
                  <a:pt x="3092032" y="1700896"/>
                </a:lnTo>
                <a:lnTo>
                  <a:pt x="3104329" y="1844003"/>
                </a:lnTo>
                <a:cubicBezTo>
                  <a:pt x="3105430" y="1890616"/>
                  <a:pt x="3103229" y="1933926"/>
                  <a:pt x="3097361" y="1973565"/>
                </a:cubicBezTo>
                <a:cubicBezTo>
                  <a:pt x="3050417" y="2302426"/>
                  <a:pt x="2889045" y="2669458"/>
                  <a:pt x="2680727" y="2939593"/>
                </a:cubicBezTo>
                <a:cubicBezTo>
                  <a:pt x="2472411" y="3206793"/>
                  <a:pt x="2393191" y="3294880"/>
                  <a:pt x="2401994" y="3544462"/>
                </a:cubicBezTo>
                <a:cubicBezTo>
                  <a:pt x="2413730" y="3791107"/>
                  <a:pt x="2466543" y="4040689"/>
                  <a:pt x="2680727" y="4119968"/>
                </a:cubicBezTo>
                <a:cubicBezTo>
                  <a:pt x="2891979" y="4196311"/>
                  <a:pt x="3185383" y="4375422"/>
                  <a:pt x="3258733" y="4871649"/>
                </a:cubicBezTo>
                <a:cubicBezTo>
                  <a:pt x="3332085" y="5367877"/>
                  <a:pt x="3358491" y="6351522"/>
                  <a:pt x="3358491" y="6351522"/>
                </a:cubicBezTo>
                <a:cubicBezTo>
                  <a:pt x="3358491" y="6351522"/>
                  <a:pt x="3358491" y="6351522"/>
                  <a:pt x="518339" y="6351522"/>
                </a:cubicBezTo>
                <a:cubicBezTo>
                  <a:pt x="518339" y="6351522"/>
                  <a:pt x="556482" y="5764271"/>
                  <a:pt x="838150" y="5124167"/>
                </a:cubicBezTo>
                <a:cubicBezTo>
                  <a:pt x="1002456" y="4745390"/>
                  <a:pt x="1243047" y="4255036"/>
                  <a:pt x="1228377" y="4114095"/>
                </a:cubicBezTo>
                <a:cubicBezTo>
                  <a:pt x="1228377" y="4114095"/>
                  <a:pt x="1157960" y="3650167"/>
                  <a:pt x="958446" y="3576761"/>
                </a:cubicBezTo>
                <a:cubicBezTo>
                  <a:pt x="758931" y="3503354"/>
                  <a:pt x="380440" y="3529781"/>
                  <a:pt x="295352" y="3476928"/>
                </a:cubicBezTo>
                <a:cubicBezTo>
                  <a:pt x="207331" y="3421139"/>
                  <a:pt x="186793" y="3391777"/>
                  <a:pt x="186793" y="3297817"/>
                </a:cubicBezTo>
                <a:cubicBezTo>
                  <a:pt x="186793" y="3200920"/>
                  <a:pt x="248408" y="3089342"/>
                  <a:pt x="177991" y="2998318"/>
                </a:cubicBezTo>
                <a:cubicBezTo>
                  <a:pt x="177991" y="2998318"/>
                  <a:pt x="151584" y="2919039"/>
                  <a:pt x="207331" y="2892613"/>
                </a:cubicBezTo>
                <a:cubicBezTo>
                  <a:pt x="207331" y="2892613"/>
                  <a:pt x="66497" y="2869123"/>
                  <a:pt x="107574" y="2778099"/>
                </a:cubicBezTo>
                <a:cubicBezTo>
                  <a:pt x="145716" y="2687075"/>
                  <a:pt x="172123" y="2637159"/>
                  <a:pt x="131046" y="2610733"/>
                </a:cubicBezTo>
                <a:cubicBezTo>
                  <a:pt x="89969" y="2587243"/>
                  <a:pt x="16618" y="2572561"/>
                  <a:pt x="1948" y="2502091"/>
                </a:cubicBezTo>
                <a:cubicBezTo>
                  <a:pt x="-15656" y="2431621"/>
                  <a:pt x="89969" y="2375832"/>
                  <a:pt x="160386" y="2290681"/>
                </a:cubicBezTo>
                <a:cubicBezTo>
                  <a:pt x="230803" y="2205529"/>
                  <a:pt x="301220" y="2129187"/>
                  <a:pt x="292418" y="2044035"/>
                </a:cubicBezTo>
                <a:cubicBezTo>
                  <a:pt x="283616" y="1958884"/>
                  <a:pt x="242540" y="1812071"/>
                  <a:pt x="263078" y="1726920"/>
                </a:cubicBezTo>
                <a:cubicBezTo>
                  <a:pt x="271880" y="1685812"/>
                  <a:pt x="295352" y="1612406"/>
                  <a:pt x="321759" y="1533127"/>
                </a:cubicBezTo>
                <a:cubicBezTo>
                  <a:pt x="321759" y="1533127"/>
                  <a:pt x="321759" y="1533127"/>
                  <a:pt x="2839860" y="1679949"/>
                </a:cubicBezTo>
                <a:lnTo>
                  <a:pt x="3083418" y="1694150"/>
                </a:lnTo>
                <a:lnTo>
                  <a:pt x="3079162" y="1690817"/>
                </a:lnTo>
                <a:cubicBezTo>
                  <a:pt x="3079162" y="1690817"/>
                  <a:pt x="3079162" y="1690817"/>
                  <a:pt x="5278689" y="0"/>
                </a:cubicBezTo>
                <a:close/>
              </a:path>
            </a:pathLst>
          </a:custGeom>
          <a:solidFill>
            <a:schemeClr val="bg1">
              <a:lumMod val="75000"/>
            </a:schemeClr>
          </a:solidFill>
          <a:ln>
            <a:noFill/>
          </a:ln>
        </p:spPr>
        <p:txBody>
          <a:bodyPr vert="horz" wrap="square" lIns="91416" tIns="45708" rIns="91416" bIns="45708"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424242"/>
              </a:solidFill>
              <a:effectLst/>
              <a:uLnTx/>
              <a:uFillTx/>
              <a:latin typeface="Lato Light" panose="020F0502020204030203" pitchFamily="34" charset="0"/>
              <a:ea typeface="+mn-ea"/>
              <a:cs typeface="+mn-cs"/>
            </a:endParaRPr>
          </a:p>
        </p:txBody>
      </p:sp>
      <p:sp>
        <p:nvSpPr>
          <p:cNvPr id="33" name="TextBox 32">
            <a:extLst>
              <a:ext uri="{FF2B5EF4-FFF2-40B4-BE49-F238E27FC236}">
                <a16:creationId xmlns:a16="http://schemas.microsoft.com/office/drawing/2014/main" id="{96CFEB39-61E4-C243-BD46-131351E21CAE}"/>
              </a:ext>
            </a:extLst>
          </p:cNvPr>
          <p:cNvSpPr txBox="1"/>
          <p:nvPr/>
        </p:nvSpPr>
        <p:spPr>
          <a:xfrm>
            <a:off x="713960" y="618038"/>
            <a:ext cx="5036956"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OUR CONSCIOUS REALITY</a:t>
            </a:r>
          </a:p>
        </p:txBody>
      </p:sp>
      <p:sp>
        <p:nvSpPr>
          <p:cNvPr id="50" name="TextBox 49">
            <a:extLst>
              <a:ext uri="{FF2B5EF4-FFF2-40B4-BE49-F238E27FC236}">
                <a16:creationId xmlns:a16="http://schemas.microsoft.com/office/drawing/2014/main" id="{B3F1C7B4-E3ED-3E45-927F-E749DD3CD288}"/>
              </a:ext>
            </a:extLst>
          </p:cNvPr>
          <p:cNvSpPr txBox="1"/>
          <p:nvPr/>
        </p:nvSpPr>
        <p:spPr>
          <a:xfrm>
            <a:off x="8225107" y="710314"/>
            <a:ext cx="1132041" cy="369332"/>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Hearing</a:t>
            </a:r>
          </a:p>
        </p:txBody>
      </p:sp>
      <p:grpSp>
        <p:nvGrpSpPr>
          <p:cNvPr id="14" name="Group 13">
            <a:extLst>
              <a:ext uri="{FF2B5EF4-FFF2-40B4-BE49-F238E27FC236}">
                <a16:creationId xmlns:a16="http://schemas.microsoft.com/office/drawing/2014/main" id="{9E576709-D307-340C-5BF1-962185E4AEFF}"/>
              </a:ext>
            </a:extLst>
          </p:cNvPr>
          <p:cNvGrpSpPr/>
          <p:nvPr/>
        </p:nvGrpSpPr>
        <p:grpSpPr>
          <a:xfrm>
            <a:off x="7772026" y="4657286"/>
            <a:ext cx="1795200" cy="1765264"/>
            <a:chOff x="7853663" y="5016520"/>
            <a:chExt cx="1795200" cy="1765264"/>
          </a:xfrm>
        </p:grpSpPr>
        <p:sp>
          <p:nvSpPr>
            <p:cNvPr id="11" name="Oval 10">
              <a:extLst>
                <a:ext uri="{FF2B5EF4-FFF2-40B4-BE49-F238E27FC236}">
                  <a16:creationId xmlns:a16="http://schemas.microsoft.com/office/drawing/2014/main" id="{84BE0346-8769-6B42-8307-DECADFC86A96}"/>
                </a:ext>
              </a:extLst>
            </p:cNvPr>
            <p:cNvSpPr>
              <a:spLocks noChangeAspect="1"/>
            </p:cNvSpPr>
            <p:nvPr/>
          </p:nvSpPr>
          <p:spPr>
            <a:xfrm>
              <a:off x="7883599" y="5016520"/>
              <a:ext cx="1765264" cy="17652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2" name="TextBox 51">
              <a:extLst>
                <a:ext uri="{FF2B5EF4-FFF2-40B4-BE49-F238E27FC236}">
                  <a16:creationId xmlns:a16="http://schemas.microsoft.com/office/drawing/2014/main" id="{5F1F53D6-BDDB-3746-927F-3D34D22533BE}"/>
                </a:ext>
              </a:extLst>
            </p:cNvPr>
            <p:cNvSpPr txBox="1"/>
            <p:nvPr/>
          </p:nvSpPr>
          <p:spPr>
            <a:xfrm>
              <a:off x="7853663" y="5714486"/>
              <a:ext cx="1792478" cy="369332"/>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Poppins" pitchFamily="2" charset="77"/>
                  <a:ea typeface="League Spartan" charset="0"/>
                  <a:cs typeface="Poppins" pitchFamily="2" charset="77"/>
                </a:rPr>
                <a:t>Interoception</a:t>
              </a:r>
              <a:endParaRPr kumimoji="0" lang="en-US" sz="18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endParaRPr>
            </a:p>
          </p:txBody>
        </p:sp>
      </p:grpSp>
      <p:sp>
        <p:nvSpPr>
          <p:cNvPr id="15" name="TextBox 14">
            <a:extLst>
              <a:ext uri="{FF2B5EF4-FFF2-40B4-BE49-F238E27FC236}">
                <a16:creationId xmlns:a16="http://schemas.microsoft.com/office/drawing/2014/main" id="{68F72300-99E7-66A0-86F9-7FA42E72E556}"/>
              </a:ext>
            </a:extLst>
          </p:cNvPr>
          <p:cNvSpPr txBox="1"/>
          <p:nvPr/>
        </p:nvSpPr>
        <p:spPr>
          <a:xfrm>
            <a:off x="1291842" y="2269644"/>
            <a:ext cx="5456973"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Perception of organ system function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Heartbeat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Blood flow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Satiety, thirst, hunger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Internal pressure, stretch or constriction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Pain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Perception of emotion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Anxiety, anger, love, joy, fear </a:t>
            </a:r>
            <a:r>
              <a:rPr kumimoji="0" lang="en-US" sz="2400" b="0" i="0" u="none" strike="noStrike" kern="1200" cap="none" spc="0" normalizeH="0" baseline="0" noProof="0" dirty="0" err="1">
                <a:ln>
                  <a:noFill/>
                </a:ln>
                <a:solidFill>
                  <a:srgbClr val="424242"/>
                </a:solidFill>
                <a:effectLst/>
                <a:uLnTx/>
                <a:uFillTx/>
                <a:latin typeface="Calibri" panose="020F0502020204030204"/>
                <a:ea typeface="+mn-ea"/>
                <a:cs typeface="+mn-cs"/>
              </a:rPr>
              <a:t>etc</a:t>
            </a:r>
            <a:endPar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7117D014-D6A6-F262-B3EA-A280F6FE79CA}"/>
              </a:ext>
            </a:extLst>
          </p:cNvPr>
          <p:cNvSpPr txBox="1"/>
          <p:nvPr/>
        </p:nvSpPr>
        <p:spPr>
          <a:xfrm>
            <a:off x="713960" y="1446294"/>
            <a:ext cx="649126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24242"/>
                </a:solidFill>
                <a:effectLst/>
                <a:uLnTx/>
                <a:uFillTx/>
                <a:latin typeface="Calibri" panose="020F0502020204030204"/>
                <a:ea typeface="+mn-ea"/>
                <a:cs typeface="+mn-cs"/>
              </a:rPr>
              <a:t>MEDIATED BY THE AUTONOMIC NERVOUS SYSTEM</a:t>
            </a:r>
          </a:p>
        </p:txBody>
      </p:sp>
      <p:sp>
        <p:nvSpPr>
          <p:cNvPr id="21" name="Up-down Arrow 20">
            <a:extLst>
              <a:ext uri="{FF2B5EF4-FFF2-40B4-BE49-F238E27FC236}">
                <a16:creationId xmlns:a16="http://schemas.microsoft.com/office/drawing/2014/main" id="{3B5D4BC8-A018-7CC8-EA55-73E657288579}"/>
              </a:ext>
            </a:extLst>
          </p:cNvPr>
          <p:cNvSpPr/>
          <p:nvPr/>
        </p:nvSpPr>
        <p:spPr>
          <a:xfrm>
            <a:off x="603250" y="3027317"/>
            <a:ext cx="371060" cy="214862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754347692"/>
      </p:ext>
    </p:extLst>
  </p:cSld>
  <p:clrMapOvr>
    <a:masterClrMapping/>
  </p:clrMapOvr>
  <mc:AlternateContent xmlns:mc="http://schemas.openxmlformats.org/markup-compatibility/2006" xmlns:p14="http://schemas.microsoft.com/office/powerpoint/2010/main">
    <mc:Choice Requires="p14">
      <p:transition spd="slow" p14:dur="2000" advTm="44096"/>
    </mc:Choice>
    <mc:Fallback xmlns="">
      <p:transition spd="slow" advTm="440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CF28D5F0-9D99-2247-B537-77A669518F4F}"/>
              </a:ext>
            </a:extLst>
          </p:cNvPr>
          <p:cNvSpPr>
            <a:spLocks noChangeAspect="1"/>
          </p:cNvSpPr>
          <p:nvPr/>
        </p:nvSpPr>
        <p:spPr bwMode="auto">
          <a:xfrm>
            <a:off x="6469261" y="1341352"/>
            <a:ext cx="5008779" cy="5378632"/>
          </a:xfrm>
          <a:custGeom>
            <a:avLst/>
            <a:gdLst>
              <a:gd name="connsiteX0" fmla="*/ 5278689 w 5417965"/>
              <a:gd name="connsiteY0" fmla="*/ 0 h 6351522"/>
              <a:gd name="connsiteX1" fmla="*/ 5366671 w 5417965"/>
              <a:gd name="connsiteY1" fmla="*/ 243642 h 6351522"/>
              <a:gd name="connsiteX2" fmla="*/ 5366671 w 5417965"/>
              <a:gd name="connsiteY2" fmla="*/ 933472 h 6351522"/>
              <a:gd name="connsiteX3" fmla="*/ 4205320 w 5417965"/>
              <a:gd name="connsiteY3" fmla="*/ 2019588 h 6351522"/>
              <a:gd name="connsiteX4" fmla="*/ 3183605 w 5417965"/>
              <a:gd name="connsiteY4" fmla="*/ 1772608 h 6351522"/>
              <a:gd name="connsiteX5" fmla="*/ 3092032 w 5417965"/>
              <a:gd name="connsiteY5" fmla="*/ 1700896 h 6351522"/>
              <a:gd name="connsiteX6" fmla="*/ 3104329 w 5417965"/>
              <a:gd name="connsiteY6" fmla="*/ 1844003 h 6351522"/>
              <a:gd name="connsiteX7" fmla="*/ 3097361 w 5417965"/>
              <a:gd name="connsiteY7" fmla="*/ 1973565 h 6351522"/>
              <a:gd name="connsiteX8" fmla="*/ 2680727 w 5417965"/>
              <a:gd name="connsiteY8" fmla="*/ 2939593 h 6351522"/>
              <a:gd name="connsiteX9" fmla="*/ 2401994 w 5417965"/>
              <a:gd name="connsiteY9" fmla="*/ 3544462 h 6351522"/>
              <a:gd name="connsiteX10" fmla="*/ 2680727 w 5417965"/>
              <a:gd name="connsiteY10" fmla="*/ 4119968 h 6351522"/>
              <a:gd name="connsiteX11" fmla="*/ 3258733 w 5417965"/>
              <a:gd name="connsiteY11" fmla="*/ 4871649 h 6351522"/>
              <a:gd name="connsiteX12" fmla="*/ 3358491 w 5417965"/>
              <a:gd name="connsiteY12" fmla="*/ 6351522 h 6351522"/>
              <a:gd name="connsiteX13" fmla="*/ 518339 w 5417965"/>
              <a:gd name="connsiteY13" fmla="*/ 6351522 h 6351522"/>
              <a:gd name="connsiteX14" fmla="*/ 838150 w 5417965"/>
              <a:gd name="connsiteY14" fmla="*/ 5124167 h 6351522"/>
              <a:gd name="connsiteX15" fmla="*/ 1228377 w 5417965"/>
              <a:gd name="connsiteY15" fmla="*/ 4114095 h 6351522"/>
              <a:gd name="connsiteX16" fmla="*/ 958446 w 5417965"/>
              <a:gd name="connsiteY16" fmla="*/ 3576761 h 6351522"/>
              <a:gd name="connsiteX17" fmla="*/ 295352 w 5417965"/>
              <a:gd name="connsiteY17" fmla="*/ 3476928 h 6351522"/>
              <a:gd name="connsiteX18" fmla="*/ 186793 w 5417965"/>
              <a:gd name="connsiteY18" fmla="*/ 3297817 h 6351522"/>
              <a:gd name="connsiteX19" fmla="*/ 177991 w 5417965"/>
              <a:gd name="connsiteY19" fmla="*/ 2998318 h 6351522"/>
              <a:gd name="connsiteX20" fmla="*/ 207331 w 5417965"/>
              <a:gd name="connsiteY20" fmla="*/ 2892613 h 6351522"/>
              <a:gd name="connsiteX21" fmla="*/ 107574 w 5417965"/>
              <a:gd name="connsiteY21" fmla="*/ 2778099 h 6351522"/>
              <a:gd name="connsiteX22" fmla="*/ 131046 w 5417965"/>
              <a:gd name="connsiteY22" fmla="*/ 2610733 h 6351522"/>
              <a:gd name="connsiteX23" fmla="*/ 1948 w 5417965"/>
              <a:gd name="connsiteY23" fmla="*/ 2502091 h 6351522"/>
              <a:gd name="connsiteX24" fmla="*/ 160386 w 5417965"/>
              <a:gd name="connsiteY24" fmla="*/ 2290681 h 6351522"/>
              <a:gd name="connsiteX25" fmla="*/ 292418 w 5417965"/>
              <a:gd name="connsiteY25" fmla="*/ 2044035 h 6351522"/>
              <a:gd name="connsiteX26" fmla="*/ 263078 w 5417965"/>
              <a:gd name="connsiteY26" fmla="*/ 1726920 h 6351522"/>
              <a:gd name="connsiteX27" fmla="*/ 321759 w 5417965"/>
              <a:gd name="connsiteY27" fmla="*/ 1533127 h 6351522"/>
              <a:gd name="connsiteX28" fmla="*/ 2839860 w 5417965"/>
              <a:gd name="connsiteY28" fmla="*/ 1679949 h 6351522"/>
              <a:gd name="connsiteX29" fmla="*/ 3083418 w 5417965"/>
              <a:gd name="connsiteY29" fmla="*/ 1694150 h 6351522"/>
              <a:gd name="connsiteX30" fmla="*/ 3079162 w 5417965"/>
              <a:gd name="connsiteY30" fmla="*/ 1690817 h 6351522"/>
              <a:gd name="connsiteX31" fmla="*/ 5278689 w 5417965"/>
              <a:gd name="connsiteY31" fmla="*/ 0 h 635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417965" h="6351522">
                <a:moveTo>
                  <a:pt x="5278689" y="0"/>
                </a:moveTo>
                <a:cubicBezTo>
                  <a:pt x="5316815" y="90999"/>
                  <a:pt x="5352007" y="190804"/>
                  <a:pt x="5366671" y="243642"/>
                </a:cubicBezTo>
                <a:cubicBezTo>
                  <a:pt x="5390132" y="340512"/>
                  <a:pt x="5469315" y="675153"/>
                  <a:pt x="5366671" y="933472"/>
                </a:cubicBezTo>
                <a:cubicBezTo>
                  <a:pt x="5261093" y="1191791"/>
                  <a:pt x="4777197" y="1902170"/>
                  <a:pt x="4205320" y="2019588"/>
                </a:cubicBezTo>
                <a:cubicBezTo>
                  <a:pt x="3820403" y="2096643"/>
                  <a:pt x="3444467" y="1957943"/>
                  <a:pt x="3183605" y="1772608"/>
                </a:cubicBezTo>
                <a:lnTo>
                  <a:pt x="3092032" y="1700896"/>
                </a:lnTo>
                <a:lnTo>
                  <a:pt x="3104329" y="1844003"/>
                </a:lnTo>
                <a:cubicBezTo>
                  <a:pt x="3105430" y="1890616"/>
                  <a:pt x="3103229" y="1933926"/>
                  <a:pt x="3097361" y="1973565"/>
                </a:cubicBezTo>
                <a:cubicBezTo>
                  <a:pt x="3050417" y="2302426"/>
                  <a:pt x="2889045" y="2669458"/>
                  <a:pt x="2680727" y="2939593"/>
                </a:cubicBezTo>
                <a:cubicBezTo>
                  <a:pt x="2472411" y="3206793"/>
                  <a:pt x="2393191" y="3294880"/>
                  <a:pt x="2401994" y="3544462"/>
                </a:cubicBezTo>
                <a:cubicBezTo>
                  <a:pt x="2413730" y="3791107"/>
                  <a:pt x="2466543" y="4040689"/>
                  <a:pt x="2680727" y="4119968"/>
                </a:cubicBezTo>
                <a:cubicBezTo>
                  <a:pt x="2891979" y="4196311"/>
                  <a:pt x="3185383" y="4375422"/>
                  <a:pt x="3258733" y="4871649"/>
                </a:cubicBezTo>
                <a:cubicBezTo>
                  <a:pt x="3332085" y="5367877"/>
                  <a:pt x="3358491" y="6351522"/>
                  <a:pt x="3358491" y="6351522"/>
                </a:cubicBezTo>
                <a:cubicBezTo>
                  <a:pt x="3358491" y="6351522"/>
                  <a:pt x="3358491" y="6351522"/>
                  <a:pt x="518339" y="6351522"/>
                </a:cubicBezTo>
                <a:cubicBezTo>
                  <a:pt x="518339" y="6351522"/>
                  <a:pt x="556482" y="5764271"/>
                  <a:pt x="838150" y="5124167"/>
                </a:cubicBezTo>
                <a:cubicBezTo>
                  <a:pt x="1002456" y="4745390"/>
                  <a:pt x="1243047" y="4255036"/>
                  <a:pt x="1228377" y="4114095"/>
                </a:cubicBezTo>
                <a:cubicBezTo>
                  <a:pt x="1228377" y="4114095"/>
                  <a:pt x="1157960" y="3650167"/>
                  <a:pt x="958446" y="3576761"/>
                </a:cubicBezTo>
                <a:cubicBezTo>
                  <a:pt x="758931" y="3503354"/>
                  <a:pt x="380440" y="3529781"/>
                  <a:pt x="295352" y="3476928"/>
                </a:cubicBezTo>
                <a:cubicBezTo>
                  <a:pt x="207331" y="3421139"/>
                  <a:pt x="186793" y="3391777"/>
                  <a:pt x="186793" y="3297817"/>
                </a:cubicBezTo>
                <a:cubicBezTo>
                  <a:pt x="186793" y="3200920"/>
                  <a:pt x="248408" y="3089342"/>
                  <a:pt x="177991" y="2998318"/>
                </a:cubicBezTo>
                <a:cubicBezTo>
                  <a:pt x="177991" y="2998318"/>
                  <a:pt x="151584" y="2919039"/>
                  <a:pt x="207331" y="2892613"/>
                </a:cubicBezTo>
                <a:cubicBezTo>
                  <a:pt x="207331" y="2892613"/>
                  <a:pt x="66497" y="2869123"/>
                  <a:pt x="107574" y="2778099"/>
                </a:cubicBezTo>
                <a:cubicBezTo>
                  <a:pt x="145716" y="2687075"/>
                  <a:pt x="172123" y="2637159"/>
                  <a:pt x="131046" y="2610733"/>
                </a:cubicBezTo>
                <a:cubicBezTo>
                  <a:pt x="89969" y="2587243"/>
                  <a:pt x="16618" y="2572561"/>
                  <a:pt x="1948" y="2502091"/>
                </a:cubicBezTo>
                <a:cubicBezTo>
                  <a:pt x="-15656" y="2431621"/>
                  <a:pt x="89969" y="2375832"/>
                  <a:pt x="160386" y="2290681"/>
                </a:cubicBezTo>
                <a:cubicBezTo>
                  <a:pt x="230803" y="2205529"/>
                  <a:pt x="301220" y="2129187"/>
                  <a:pt x="292418" y="2044035"/>
                </a:cubicBezTo>
                <a:cubicBezTo>
                  <a:pt x="283616" y="1958884"/>
                  <a:pt x="242540" y="1812071"/>
                  <a:pt x="263078" y="1726920"/>
                </a:cubicBezTo>
                <a:cubicBezTo>
                  <a:pt x="271880" y="1685812"/>
                  <a:pt x="295352" y="1612406"/>
                  <a:pt x="321759" y="1533127"/>
                </a:cubicBezTo>
                <a:cubicBezTo>
                  <a:pt x="321759" y="1533127"/>
                  <a:pt x="321759" y="1533127"/>
                  <a:pt x="2839860" y="1679949"/>
                </a:cubicBezTo>
                <a:lnTo>
                  <a:pt x="3083418" y="1694150"/>
                </a:lnTo>
                <a:lnTo>
                  <a:pt x="3079162" y="1690817"/>
                </a:lnTo>
                <a:cubicBezTo>
                  <a:pt x="3079162" y="1690817"/>
                  <a:pt x="3079162" y="1690817"/>
                  <a:pt x="5278689" y="0"/>
                </a:cubicBezTo>
                <a:close/>
              </a:path>
            </a:pathLst>
          </a:custGeom>
          <a:solidFill>
            <a:schemeClr val="bg1">
              <a:lumMod val="75000"/>
            </a:schemeClr>
          </a:solidFill>
          <a:ln>
            <a:noFill/>
          </a:ln>
        </p:spPr>
        <p:txBody>
          <a:bodyPr vert="horz" wrap="square" lIns="91416" tIns="45708" rIns="91416" bIns="45708"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424242"/>
              </a:solidFill>
              <a:effectLst/>
              <a:uLnTx/>
              <a:uFillTx/>
              <a:latin typeface="Lato Light" panose="020F0502020204030203" pitchFamily="34" charset="0"/>
              <a:ea typeface="+mn-ea"/>
              <a:cs typeface="+mn-cs"/>
            </a:endParaRPr>
          </a:p>
        </p:txBody>
      </p:sp>
      <p:sp>
        <p:nvSpPr>
          <p:cNvPr id="33" name="TextBox 32">
            <a:extLst>
              <a:ext uri="{FF2B5EF4-FFF2-40B4-BE49-F238E27FC236}">
                <a16:creationId xmlns:a16="http://schemas.microsoft.com/office/drawing/2014/main" id="{96CFEB39-61E4-C243-BD46-131351E21CAE}"/>
              </a:ext>
            </a:extLst>
          </p:cNvPr>
          <p:cNvSpPr txBox="1"/>
          <p:nvPr/>
        </p:nvSpPr>
        <p:spPr>
          <a:xfrm>
            <a:off x="1352624" y="268220"/>
            <a:ext cx="5036956"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OUR CONSCIOUS REALITY</a:t>
            </a:r>
          </a:p>
        </p:txBody>
      </p:sp>
      <p:grpSp>
        <p:nvGrpSpPr>
          <p:cNvPr id="5" name="Group 4">
            <a:extLst>
              <a:ext uri="{FF2B5EF4-FFF2-40B4-BE49-F238E27FC236}">
                <a16:creationId xmlns:a16="http://schemas.microsoft.com/office/drawing/2014/main" id="{CACDA057-D032-3F70-11B9-753B46222F4A}"/>
              </a:ext>
            </a:extLst>
          </p:cNvPr>
          <p:cNvGrpSpPr/>
          <p:nvPr/>
        </p:nvGrpSpPr>
        <p:grpSpPr>
          <a:xfrm>
            <a:off x="4404143" y="1511809"/>
            <a:ext cx="1243589" cy="1243589"/>
            <a:chOff x="2647762" y="990026"/>
            <a:chExt cx="1243589" cy="1243589"/>
          </a:xfrm>
        </p:grpSpPr>
        <p:sp>
          <p:nvSpPr>
            <p:cNvPr id="8" name="Oval 7">
              <a:extLst>
                <a:ext uri="{FF2B5EF4-FFF2-40B4-BE49-F238E27FC236}">
                  <a16:creationId xmlns:a16="http://schemas.microsoft.com/office/drawing/2014/main" id="{F7A4D4E6-F72F-8749-9172-17B25229A2DE}"/>
                </a:ext>
              </a:extLst>
            </p:cNvPr>
            <p:cNvSpPr/>
            <p:nvPr/>
          </p:nvSpPr>
          <p:spPr>
            <a:xfrm>
              <a:off x="2647762" y="990026"/>
              <a:ext cx="1243589" cy="12435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47" name="TextBox 46">
              <a:extLst>
                <a:ext uri="{FF2B5EF4-FFF2-40B4-BE49-F238E27FC236}">
                  <a16:creationId xmlns:a16="http://schemas.microsoft.com/office/drawing/2014/main" id="{4B23A485-0800-DF41-9D05-7266FEB2B638}"/>
                </a:ext>
              </a:extLst>
            </p:cNvPr>
            <p:cNvSpPr txBox="1"/>
            <p:nvPr/>
          </p:nvSpPr>
          <p:spPr>
            <a:xfrm>
              <a:off x="2768457" y="1411764"/>
              <a:ext cx="1002197"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Vision</a:t>
              </a:r>
            </a:p>
          </p:txBody>
        </p:sp>
      </p:grpSp>
      <p:grpSp>
        <p:nvGrpSpPr>
          <p:cNvPr id="12" name="Group 11">
            <a:extLst>
              <a:ext uri="{FF2B5EF4-FFF2-40B4-BE49-F238E27FC236}">
                <a16:creationId xmlns:a16="http://schemas.microsoft.com/office/drawing/2014/main" id="{80246555-1A55-C9A1-A2EF-DF62278A9991}"/>
              </a:ext>
            </a:extLst>
          </p:cNvPr>
          <p:cNvGrpSpPr/>
          <p:nvPr/>
        </p:nvGrpSpPr>
        <p:grpSpPr>
          <a:xfrm>
            <a:off x="1513189" y="3333905"/>
            <a:ext cx="1243589" cy="1243589"/>
            <a:chOff x="1435851" y="2446055"/>
            <a:chExt cx="1243589" cy="1243589"/>
          </a:xfrm>
        </p:grpSpPr>
        <p:sp>
          <p:nvSpPr>
            <p:cNvPr id="7" name="Oval 6">
              <a:extLst>
                <a:ext uri="{FF2B5EF4-FFF2-40B4-BE49-F238E27FC236}">
                  <a16:creationId xmlns:a16="http://schemas.microsoft.com/office/drawing/2014/main" id="{D8F5CBC9-6E71-0642-88C4-6D3FDF0B7F7C}"/>
                </a:ext>
              </a:extLst>
            </p:cNvPr>
            <p:cNvSpPr/>
            <p:nvPr/>
          </p:nvSpPr>
          <p:spPr>
            <a:xfrm>
              <a:off x="1435851" y="2446055"/>
              <a:ext cx="1243589" cy="12435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48" name="TextBox 47">
              <a:extLst>
                <a:ext uri="{FF2B5EF4-FFF2-40B4-BE49-F238E27FC236}">
                  <a16:creationId xmlns:a16="http://schemas.microsoft.com/office/drawing/2014/main" id="{9AACCA13-CDD1-E04A-A8E6-F52915338024}"/>
                </a:ext>
              </a:extLst>
            </p:cNvPr>
            <p:cNvSpPr txBox="1"/>
            <p:nvPr/>
          </p:nvSpPr>
          <p:spPr>
            <a:xfrm>
              <a:off x="1596620" y="2867793"/>
              <a:ext cx="922047"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Smell</a:t>
              </a:r>
              <a:endParaRPr kumimoji="0" lang="en-US" sz="24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endParaRPr>
            </a:p>
          </p:txBody>
        </p:sp>
      </p:grpSp>
      <p:grpSp>
        <p:nvGrpSpPr>
          <p:cNvPr id="3" name="Group 2">
            <a:extLst>
              <a:ext uri="{FF2B5EF4-FFF2-40B4-BE49-F238E27FC236}">
                <a16:creationId xmlns:a16="http://schemas.microsoft.com/office/drawing/2014/main" id="{38F49333-E0B6-CC2B-9B1C-2F02236D49C5}"/>
              </a:ext>
            </a:extLst>
          </p:cNvPr>
          <p:cNvGrpSpPr/>
          <p:nvPr/>
        </p:nvGrpSpPr>
        <p:grpSpPr>
          <a:xfrm>
            <a:off x="1858380" y="5346782"/>
            <a:ext cx="1243589" cy="1243589"/>
            <a:chOff x="8848073" y="4043399"/>
            <a:chExt cx="1243589" cy="1243589"/>
          </a:xfrm>
        </p:grpSpPr>
        <p:sp>
          <p:nvSpPr>
            <p:cNvPr id="6" name="Oval 5">
              <a:extLst>
                <a:ext uri="{FF2B5EF4-FFF2-40B4-BE49-F238E27FC236}">
                  <a16:creationId xmlns:a16="http://schemas.microsoft.com/office/drawing/2014/main" id="{F0649283-1179-9C47-9F41-CC25F072B597}"/>
                </a:ext>
              </a:extLst>
            </p:cNvPr>
            <p:cNvSpPr/>
            <p:nvPr/>
          </p:nvSpPr>
          <p:spPr>
            <a:xfrm>
              <a:off x="8848073" y="4043399"/>
              <a:ext cx="1243589" cy="12435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49" name="TextBox 48">
              <a:extLst>
                <a:ext uri="{FF2B5EF4-FFF2-40B4-BE49-F238E27FC236}">
                  <a16:creationId xmlns:a16="http://schemas.microsoft.com/office/drawing/2014/main" id="{D5735342-2338-AE42-B92B-57B2F8EA105F}"/>
                </a:ext>
              </a:extLst>
            </p:cNvPr>
            <p:cNvSpPr txBox="1"/>
            <p:nvPr/>
          </p:nvSpPr>
          <p:spPr>
            <a:xfrm>
              <a:off x="8985340" y="4457459"/>
              <a:ext cx="1002197"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Touch</a:t>
              </a:r>
            </a:p>
          </p:txBody>
        </p:sp>
      </p:grpSp>
      <p:grpSp>
        <p:nvGrpSpPr>
          <p:cNvPr id="4" name="Group 3">
            <a:extLst>
              <a:ext uri="{FF2B5EF4-FFF2-40B4-BE49-F238E27FC236}">
                <a16:creationId xmlns:a16="http://schemas.microsoft.com/office/drawing/2014/main" id="{0AEBCD93-6A69-C2C9-B336-4459230F8CC2}"/>
              </a:ext>
            </a:extLst>
          </p:cNvPr>
          <p:cNvGrpSpPr/>
          <p:nvPr/>
        </p:nvGrpSpPr>
        <p:grpSpPr>
          <a:xfrm>
            <a:off x="7336455" y="705348"/>
            <a:ext cx="1243589" cy="1243589"/>
            <a:chOff x="8305315" y="962255"/>
            <a:chExt cx="1243589" cy="1243589"/>
          </a:xfrm>
        </p:grpSpPr>
        <p:sp>
          <p:nvSpPr>
            <p:cNvPr id="9" name="Oval 8">
              <a:extLst>
                <a:ext uri="{FF2B5EF4-FFF2-40B4-BE49-F238E27FC236}">
                  <a16:creationId xmlns:a16="http://schemas.microsoft.com/office/drawing/2014/main" id="{7DB38A95-B577-B645-B4DA-CF89430BE96D}"/>
                </a:ext>
              </a:extLst>
            </p:cNvPr>
            <p:cNvSpPr/>
            <p:nvPr/>
          </p:nvSpPr>
          <p:spPr>
            <a:xfrm>
              <a:off x="8305315" y="962255"/>
              <a:ext cx="1243589" cy="124358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0" name="TextBox 49">
              <a:extLst>
                <a:ext uri="{FF2B5EF4-FFF2-40B4-BE49-F238E27FC236}">
                  <a16:creationId xmlns:a16="http://schemas.microsoft.com/office/drawing/2014/main" id="{B3F1C7B4-E3ED-3E45-927F-E749DD3CD288}"/>
                </a:ext>
              </a:extLst>
            </p:cNvPr>
            <p:cNvSpPr txBox="1"/>
            <p:nvPr/>
          </p:nvSpPr>
          <p:spPr>
            <a:xfrm>
              <a:off x="8308190" y="1388959"/>
              <a:ext cx="1237839"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Hearing</a:t>
              </a:r>
            </a:p>
          </p:txBody>
        </p:sp>
      </p:grpSp>
      <p:grpSp>
        <p:nvGrpSpPr>
          <p:cNvPr id="2" name="Group 1">
            <a:extLst>
              <a:ext uri="{FF2B5EF4-FFF2-40B4-BE49-F238E27FC236}">
                <a16:creationId xmlns:a16="http://schemas.microsoft.com/office/drawing/2014/main" id="{0123E180-4FFD-1F50-0CA7-49C2701B1756}"/>
              </a:ext>
            </a:extLst>
          </p:cNvPr>
          <p:cNvGrpSpPr/>
          <p:nvPr/>
        </p:nvGrpSpPr>
        <p:grpSpPr>
          <a:xfrm>
            <a:off x="4232189" y="3864062"/>
            <a:ext cx="1243589" cy="1243589"/>
            <a:chOff x="9314921" y="2405050"/>
            <a:chExt cx="1243589" cy="1243589"/>
          </a:xfrm>
        </p:grpSpPr>
        <p:sp>
          <p:nvSpPr>
            <p:cNvPr id="10" name="Oval 9">
              <a:extLst>
                <a:ext uri="{FF2B5EF4-FFF2-40B4-BE49-F238E27FC236}">
                  <a16:creationId xmlns:a16="http://schemas.microsoft.com/office/drawing/2014/main" id="{B8C30574-5D13-E949-95EF-04CBC6615179}"/>
                </a:ext>
              </a:extLst>
            </p:cNvPr>
            <p:cNvSpPr/>
            <p:nvPr/>
          </p:nvSpPr>
          <p:spPr>
            <a:xfrm>
              <a:off x="9314921" y="2405050"/>
              <a:ext cx="1243589" cy="124358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1" name="TextBox 50">
              <a:extLst>
                <a:ext uri="{FF2B5EF4-FFF2-40B4-BE49-F238E27FC236}">
                  <a16:creationId xmlns:a16="http://schemas.microsoft.com/office/drawing/2014/main" id="{B04CB491-AA29-AF42-B623-608D49F378F6}"/>
                </a:ext>
              </a:extLst>
            </p:cNvPr>
            <p:cNvSpPr txBox="1"/>
            <p:nvPr/>
          </p:nvSpPr>
          <p:spPr>
            <a:xfrm>
              <a:off x="9478095" y="2826788"/>
              <a:ext cx="917238"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Taste</a:t>
              </a:r>
            </a:p>
          </p:txBody>
        </p:sp>
      </p:grpSp>
      <p:grpSp>
        <p:nvGrpSpPr>
          <p:cNvPr id="14" name="Group 13">
            <a:extLst>
              <a:ext uri="{FF2B5EF4-FFF2-40B4-BE49-F238E27FC236}">
                <a16:creationId xmlns:a16="http://schemas.microsoft.com/office/drawing/2014/main" id="{9E576709-D307-340C-5BF1-962185E4AEFF}"/>
              </a:ext>
            </a:extLst>
          </p:cNvPr>
          <p:cNvGrpSpPr/>
          <p:nvPr/>
        </p:nvGrpSpPr>
        <p:grpSpPr>
          <a:xfrm>
            <a:off x="7445450" y="4869559"/>
            <a:ext cx="1795200" cy="1765264"/>
            <a:chOff x="7853663" y="5016520"/>
            <a:chExt cx="1795200" cy="1765264"/>
          </a:xfrm>
        </p:grpSpPr>
        <p:sp>
          <p:nvSpPr>
            <p:cNvPr id="11" name="Oval 10">
              <a:extLst>
                <a:ext uri="{FF2B5EF4-FFF2-40B4-BE49-F238E27FC236}">
                  <a16:creationId xmlns:a16="http://schemas.microsoft.com/office/drawing/2014/main" id="{84BE0346-8769-6B42-8307-DECADFC86A96}"/>
                </a:ext>
              </a:extLst>
            </p:cNvPr>
            <p:cNvSpPr>
              <a:spLocks noChangeAspect="1"/>
            </p:cNvSpPr>
            <p:nvPr/>
          </p:nvSpPr>
          <p:spPr>
            <a:xfrm>
              <a:off x="7883599" y="5016520"/>
              <a:ext cx="1765264" cy="17652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52" name="TextBox 51">
              <a:extLst>
                <a:ext uri="{FF2B5EF4-FFF2-40B4-BE49-F238E27FC236}">
                  <a16:creationId xmlns:a16="http://schemas.microsoft.com/office/drawing/2014/main" id="{5F1F53D6-BDDB-3746-927F-3D34D22533BE}"/>
                </a:ext>
              </a:extLst>
            </p:cNvPr>
            <p:cNvSpPr txBox="1"/>
            <p:nvPr/>
          </p:nvSpPr>
          <p:spPr>
            <a:xfrm>
              <a:off x="7853663" y="5714486"/>
              <a:ext cx="1792478" cy="369332"/>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Poppins" pitchFamily="2" charset="77"/>
                  <a:ea typeface="League Spartan" charset="0"/>
                  <a:cs typeface="Poppins" pitchFamily="2" charset="77"/>
                </a:rPr>
                <a:t>Interoception</a:t>
              </a:r>
              <a:endParaRPr kumimoji="0" lang="en-US" sz="18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endParaRPr>
            </a:p>
          </p:txBody>
        </p:sp>
      </p:grpSp>
      <p:sp>
        <p:nvSpPr>
          <p:cNvPr id="13" name="Arc 12">
            <a:extLst>
              <a:ext uri="{FF2B5EF4-FFF2-40B4-BE49-F238E27FC236}">
                <a16:creationId xmlns:a16="http://schemas.microsoft.com/office/drawing/2014/main" id="{3E32793F-5898-7C73-67BB-DCF205CAE3AE}"/>
              </a:ext>
            </a:extLst>
          </p:cNvPr>
          <p:cNvSpPr/>
          <p:nvPr/>
        </p:nvSpPr>
        <p:spPr>
          <a:xfrm rot="19274311">
            <a:off x="-2495555" y="4617949"/>
            <a:ext cx="11853645" cy="3446578"/>
          </a:xfrm>
          <a:prstGeom prst="arc">
            <a:avLst>
              <a:gd name="adj1" fmla="val 16275953"/>
              <a:gd name="adj2" fmla="val 21539624"/>
            </a:avLst>
          </a:prstGeom>
          <a:ln w="38100">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24242"/>
              </a:solidFill>
              <a:effectLst/>
              <a:uLnTx/>
              <a:uFillTx/>
              <a:latin typeface="Lato Light" panose="020F0502020204030203" pitchFamily="34" charset="0"/>
              <a:ea typeface="+mn-ea"/>
              <a:cs typeface="+mn-cs"/>
            </a:endParaRPr>
          </a:p>
        </p:txBody>
      </p:sp>
      <p:grpSp>
        <p:nvGrpSpPr>
          <p:cNvPr id="18" name="Group 17">
            <a:extLst>
              <a:ext uri="{FF2B5EF4-FFF2-40B4-BE49-F238E27FC236}">
                <a16:creationId xmlns:a16="http://schemas.microsoft.com/office/drawing/2014/main" id="{89F89CAA-A678-5EA8-D9AC-9E7A262E505C}"/>
              </a:ext>
            </a:extLst>
          </p:cNvPr>
          <p:cNvGrpSpPr/>
          <p:nvPr/>
        </p:nvGrpSpPr>
        <p:grpSpPr>
          <a:xfrm>
            <a:off x="1271019" y="1086403"/>
            <a:ext cx="1830949" cy="1765264"/>
            <a:chOff x="7850756" y="5016520"/>
            <a:chExt cx="1830949" cy="1765264"/>
          </a:xfrm>
        </p:grpSpPr>
        <p:sp>
          <p:nvSpPr>
            <p:cNvPr id="19" name="Oval 18">
              <a:extLst>
                <a:ext uri="{FF2B5EF4-FFF2-40B4-BE49-F238E27FC236}">
                  <a16:creationId xmlns:a16="http://schemas.microsoft.com/office/drawing/2014/main" id="{3FCB9ACF-E873-0829-1274-67D297056ABF}"/>
                </a:ext>
              </a:extLst>
            </p:cNvPr>
            <p:cNvSpPr>
              <a:spLocks noChangeAspect="1"/>
            </p:cNvSpPr>
            <p:nvPr/>
          </p:nvSpPr>
          <p:spPr>
            <a:xfrm>
              <a:off x="7883599" y="5016520"/>
              <a:ext cx="1765264" cy="176526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20" name="TextBox 19">
              <a:extLst>
                <a:ext uri="{FF2B5EF4-FFF2-40B4-BE49-F238E27FC236}">
                  <a16:creationId xmlns:a16="http://schemas.microsoft.com/office/drawing/2014/main" id="{DEFBB358-FB3C-9AF2-4736-5CD9C7D64CD1}"/>
                </a:ext>
              </a:extLst>
            </p:cNvPr>
            <p:cNvSpPr txBox="1"/>
            <p:nvPr/>
          </p:nvSpPr>
          <p:spPr>
            <a:xfrm>
              <a:off x="7850756" y="5714485"/>
              <a:ext cx="1830949" cy="369332"/>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Exteroception</a:t>
              </a:r>
            </a:p>
          </p:txBody>
        </p:sp>
      </p:grpSp>
      <p:grpSp>
        <p:nvGrpSpPr>
          <p:cNvPr id="15" name="Group 14">
            <a:extLst>
              <a:ext uri="{FF2B5EF4-FFF2-40B4-BE49-F238E27FC236}">
                <a16:creationId xmlns:a16="http://schemas.microsoft.com/office/drawing/2014/main" id="{E89E6EEC-DCD4-B5F3-61A0-5F0737521229}"/>
              </a:ext>
            </a:extLst>
          </p:cNvPr>
          <p:cNvGrpSpPr/>
          <p:nvPr/>
        </p:nvGrpSpPr>
        <p:grpSpPr>
          <a:xfrm>
            <a:off x="9688137" y="3710516"/>
            <a:ext cx="1243589" cy="1243589"/>
            <a:chOff x="8848073" y="4043399"/>
            <a:chExt cx="1243589" cy="1243589"/>
          </a:xfrm>
          <a:solidFill>
            <a:schemeClr val="accent3">
              <a:lumMod val="75000"/>
            </a:schemeClr>
          </a:solidFill>
        </p:grpSpPr>
        <p:sp>
          <p:nvSpPr>
            <p:cNvPr id="16" name="Oval 15">
              <a:extLst>
                <a:ext uri="{FF2B5EF4-FFF2-40B4-BE49-F238E27FC236}">
                  <a16:creationId xmlns:a16="http://schemas.microsoft.com/office/drawing/2014/main" id="{2DB54F12-879F-BF6C-A4B7-8CBF7ED81D80}"/>
                </a:ext>
              </a:extLst>
            </p:cNvPr>
            <p:cNvSpPr/>
            <p:nvPr/>
          </p:nvSpPr>
          <p:spPr>
            <a:xfrm>
              <a:off x="8848073" y="4043399"/>
              <a:ext cx="1243589" cy="1243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17" name="TextBox 16">
              <a:extLst>
                <a:ext uri="{FF2B5EF4-FFF2-40B4-BE49-F238E27FC236}">
                  <a16:creationId xmlns:a16="http://schemas.microsoft.com/office/drawing/2014/main" id="{ED0CED1B-19E8-C527-67C6-6A3555AC45B1}"/>
                </a:ext>
              </a:extLst>
            </p:cNvPr>
            <p:cNvSpPr txBox="1"/>
            <p:nvPr/>
          </p:nvSpPr>
          <p:spPr>
            <a:xfrm>
              <a:off x="8905991" y="4457459"/>
              <a:ext cx="1160895" cy="400110"/>
            </a:xfrm>
            <a:prstGeom prst="rect">
              <a:avLst/>
            </a:prstGeom>
            <a:grp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Organs</a:t>
              </a:r>
            </a:p>
          </p:txBody>
        </p:sp>
      </p:grpSp>
      <p:grpSp>
        <p:nvGrpSpPr>
          <p:cNvPr id="21" name="Group 20">
            <a:extLst>
              <a:ext uri="{FF2B5EF4-FFF2-40B4-BE49-F238E27FC236}">
                <a16:creationId xmlns:a16="http://schemas.microsoft.com/office/drawing/2014/main" id="{EAE80239-EEE0-D1DF-B3E3-AC8ED165A933}"/>
              </a:ext>
            </a:extLst>
          </p:cNvPr>
          <p:cNvGrpSpPr/>
          <p:nvPr/>
        </p:nvGrpSpPr>
        <p:grpSpPr>
          <a:xfrm>
            <a:off x="10308625" y="5313607"/>
            <a:ext cx="1301504" cy="1243589"/>
            <a:chOff x="7035270" y="5408466"/>
            <a:chExt cx="1301504" cy="1243589"/>
          </a:xfrm>
        </p:grpSpPr>
        <p:sp>
          <p:nvSpPr>
            <p:cNvPr id="22" name="Oval 21">
              <a:extLst>
                <a:ext uri="{FF2B5EF4-FFF2-40B4-BE49-F238E27FC236}">
                  <a16:creationId xmlns:a16="http://schemas.microsoft.com/office/drawing/2014/main" id="{DFA3C5FB-7BA5-7B4A-DA87-D9EB7FB3D0E3}"/>
                </a:ext>
              </a:extLst>
            </p:cNvPr>
            <p:cNvSpPr/>
            <p:nvPr/>
          </p:nvSpPr>
          <p:spPr>
            <a:xfrm>
              <a:off x="7035270" y="5408466"/>
              <a:ext cx="1243589" cy="124358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FFFFFF"/>
                </a:solidFill>
                <a:effectLst/>
                <a:uLnTx/>
                <a:uFillTx/>
                <a:latin typeface="Lato Light" panose="020F0502020204030203" pitchFamily="34" charset="0"/>
                <a:ea typeface="+mn-ea"/>
                <a:cs typeface="+mn-cs"/>
              </a:endParaRPr>
            </a:p>
          </p:txBody>
        </p:sp>
        <p:sp>
          <p:nvSpPr>
            <p:cNvPr id="23" name="TextBox 22">
              <a:extLst>
                <a:ext uri="{FF2B5EF4-FFF2-40B4-BE49-F238E27FC236}">
                  <a16:creationId xmlns:a16="http://schemas.microsoft.com/office/drawing/2014/main" id="{97C391D0-E67D-37AE-4D6B-D129388AA48B}"/>
                </a:ext>
              </a:extLst>
            </p:cNvPr>
            <p:cNvSpPr txBox="1"/>
            <p:nvPr/>
          </p:nvSpPr>
          <p:spPr>
            <a:xfrm>
              <a:off x="7062066" y="5830204"/>
              <a:ext cx="1274708" cy="40011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Poppins" pitchFamily="2" charset="77"/>
                  <a:ea typeface="League Spartan" charset="0"/>
                  <a:cs typeface="Poppins" pitchFamily="2" charset="77"/>
                </a:rPr>
                <a:t>Emotion</a:t>
              </a:r>
            </a:p>
          </p:txBody>
        </p:sp>
      </p:grpSp>
    </p:spTree>
    <p:custDataLst>
      <p:tags r:id="rId1"/>
    </p:custDataLst>
    <p:extLst>
      <p:ext uri="{BB962C8B-B14F-4D97-AF65-F5344CB8AC3E}">
        <p14:creationId xmlns:p14="http://schemas.microsoft.com/office/powerpoint/2010/main" val="1811870088"/>
      </p:ext>
    </p:extLst>
  </p:cSld>
  <p:clrMapOvr>
    <a:masterClrMapping/>
  </p:clrMapOvr>
  <mc:AlternateContent xmlns:mc="http://schemas.openxmlformats.org/markup-compatibility/2006" xmlns:p14="http://schemas.microsoft.com/office/powerpoint/2010/main">
    <mc:Choice Requires="p14">
      <p:transition spd="slow" p14:dur="2000" advTm="31829"/>
    </mc:Choice>
    <mc:Fallback xmlns="">
      <p:transition spd="slow" advTm="31829"/>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8E8C36-5F92-1815-05AA-A8C66D36C2E9}"/>
              </a:ext>
            </a:extLst>
          </p:cNvPr>
          <p:cNvPicPr>
            <a:picLocks noChangeAspect="1"/>
          </p:cNvPicPr>
          <p:nvPr/>
        </p:nvPicPr>
        <p:blipFill>
          <a:blip r:embed="rId2"/>
          <a:srcRect t="19225" r="7084" b="1940"/>
          <a:stretch>
            <a:fillRect/>
          </a:stretch>
        </p:blipFill>
        <p:spPr>
          <a:xfrm>
            <a:off x="863602" y="0"/>
            <a:ext cx="11328398" cy="6858000"/>
          </a:xfrm>
          <a:prstGeom prst="rect">
            <a:avLst/>
          </a:prstGeom>
        </p:spPr>
      </p:pic>
      <p:sp>
        <p:nvSpPr>
          <p:cNvPr id="3" name="TextBox 2">
            <a:extLst>
              <a:ext uri="{FF2B5EF4-FFF2-40B4-BE49-F238E27FC236}">
                <a16:creationId xmlns:a16="http://schemas.microsoft.com/office/drawing/2014/main" id="{926CF6F2-3413-A4CB-CC93-0E63C79C0052}"/>
              </a:ext>
            </a:extLst>
          </p:cNvPr>
          <p:cNvSpPr txBox="1"/>
          <p:nvPr/>
        </p:nvSpPr>
        <p:spPr>
          <a:xfrm>
            <a:off x="1036835" y="674971"/>
            <a:ext cx="3328062" cy="2585323"/>
          </a:xfrm>
          <a:prstGeom prst="rect">
            <a:avLst/>
          </a:prstGeom>
          <a:noFill/>
        </p:spPr>
        <p:txBody>
          <a:bodyPr wrap="square">
            <a:spAutoFit/>
          </a:bodyPr>
          <a:lstStyle/>
          <a:p>
            <a:r>
              <a:rPr lang="en-US" dirty="0">
                <a:solidFill>
                  <a:schemeClr val="bg1"/>
                </a:solidFill>
              </a:rPr>
              <a:t>“The brain is like a prediction engine. Our perception of the world is conjured through a process of informed guesswork, as the brain combines incoming sensory signals with its prior expectations or beliefs about the way the world is, to form an interpretation of reality.“</a:t>
            </a:r>
          </a:p>
        </p:txBody>
      </p:sp>
      <p:pic>
        <p:nvPicPr>
          <p:cNvPr id="9" name="Picture 8">
            <a:extLst>
              <a:ext uri="{FF2B5EF4-FFF2-40B4-BE49-F238E27FC236}">
                <a16:creationId xmlns:a16="http://schemas.microsoft.com/office/drawing/2014/main" id="{DE409012-7272-9D9E-8812-48D6D72D9B07}"/>
              </a:ext>
            </a:extLst>
          </p:cNvPr>
          <p:cNvPicPr>
            <a:picLocks noChangeAspect="1"/>
          </p:cNvPicPr>
          <p:nvPr/>
        </p:nvPicPr>
        <p:blipFill>
          <a:blip r:embed="rId3"/>
          <a:srcRect l="5320" r="39820" b="86132"/>
          <a:stretch>
            <a:fillRect/>
          </a:stretch>
        </p:blipFill>
        <p:spPr>
          <a:xfrm>
            <a:off x="0" y="0"/>
            <a:ext cx="5063067" cy="591412"/>
          </a:xfrm>
          <a:prstGeom prst="rect">
            <a:avLst/>
          </a:prstGeom>
        </p:spPr>
      </p:pic>
      <p:sp>
        <p:nvSpPr>
          <p:cNvPr id="10" name="TextBox 9">
            <a:extLst>
              <a:ext uri="{FF2B5EF4-FFF2-40B4-BE49-F238E27FC236}">
                <a16:creationId xmlns:a16="http://schemas.microsoft.com/office/drawing/2014/main" id="{FE866FB1-A550-2C79-0BBB-06C08DE9A577}"/>
              </a:ext>
            </a:extLst>
          </p:cNvPr>
          <p:cNvSpPr txBox="1"/>
          <p:nvPr/>
        </p:nvSpPr>
        <p:spPr>
          <a:xfrm>
            <a:off x="6976531" y="5418666"/>
            <a:ext cx="4351867" cy="923330"/>
          </a:xfrm>
          <a:prstGeom prst="rect">
            <a:avLst/>
          </a:prstGeom>
          <a:noFill/>
        </p:spPr>
        <p:txBody>
          <a:bodyPr wrap="square" rtlCol="0">
            <a:spAutoFit/>
          </a:bodyPr>
          <a:lstStyle/>
          <a:p>
            <a:r>
              <a:rPr lang="en-US" dirty="0">
                <a:solidFill>
                  <a:schemeClr val="bg1"/>
                </a:solidFill>
              </a:rPr>
              <a:t>“We’re all hallucinating all the time. It’s just that when we agree about the hallucinations, we call them reality.”</a:t>
            </a:r>
          </a:p>
        </p:txBody>
      </p:sp>
      <p:pic>
        <p:nvPicPr>
          <p:cNvPr id="12" name="Picture 11">
            <a:extLst>
              <a:ext uri="{FF2B5EF4-FFF2-40B4-BE49-F238E27FC236}">
                <a16:creationId xmlns:a16="http://schemas.microsoft.com/office/drawing/2014/main" id="{DB6A1CF4-D26A-FC39-F033-73C9C71C7EFC}"/>
              </a:ext>
            </a:extLst>
          </p:cNvPr>
          <p:cNvPicPr>
            <a:picLocks noChangeAspect="1"/>
          </p:cNvPicPr>
          <p:nvPr/>
        </p:nvPicPr>
        <p:blipFill>
          <a:blip r:embed="rId4"/>
          <a:srcRect l="10049" t="30261" r="31318" b="26318"/>
          <a:stretch>
            <a:fillRect/>
          </a:stretch>
        </p:blipFill>
        <p:spPr>
          <a:xfrm>
            <a:off x="6484937" y="3048000"/>
            <a:ext cx="5335053" cy="2268142"/>
          </a:xfrm>
          <a:prstGeom prst="rect">
            <a:avLst/>
          </a:prstGeom>
        </p:spPr>
      </p:pic>
    </p:spTree>
    <p:extLst>
      <p:ext uri="{BB962C8B-B14F-4D97-AF65-F5344CB8AC3E}">
        <p14:creationId xmlns:p14="http://schemas.microsoft.com/office/powerpoint/2010/main" val="288988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022 USTA Junior Tournaments">
            <a:extLst>
              <a:ext uri="{FF2B5EF4-FFF2-40B4-BE49-F238E27FC236}">
                <a16:creationId xmlns:a16="http://schemas.microsoft.com/office/drawing/2014/main" id="{78A46527-36F7-34AD-303D-C39E49EF86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solidFill>
            <a:srgbClr val="FFFFFF"/>
          </a:solidFill>
        </p:spPr>
      </p:pic>
    </p:spTree>
    <p:extLst>
      <p:ext uri="{BB962C8B-B14F-4D97-AF65-F5344CB8AC3E}">
        <p14:creationId xmlns:p14="http://schemas.microsoft.com/office/powerpoint/2010/main" val="32417438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EA3F322-B577-07C4-18A0-95CC00B140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5132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demonstrating colour theory with apparently blue and black and gold and white dresses where the colours are in fact identical.">
            <a:extLst>
              <a:ext uri="{FF2B5EF4-FFF2-40B4-BE49-F238E27FC236}">
                <a16:creationId xmlns:a16="http://schemas.microsoft.com/office/drawing/2014/main" id="{D6DE72ED-E0B8-3569-6A61-2C73B35DCA32}"/>
              </a:ext>
            </a:extLst>
          </p:cNvPr>
          <p:cNvPicPr>
            <a:picLocks noChangeAspect="1"/>
          </p:cNvPicPr>
          <p:nvPr/>
        </p:nvPicPr>
        <p:blipFill>
          <a:blip r:embed="rId5"/>
          <a:stretch>
            <a:fillRect/>
          </a:stretch>
        </p:blipFill>
        <p:spPr>
          <a:xfrm>
            <a:off x="4487130" y="0"/>
            <a:ext cx="7704870" cy="6857999"/>
          </a:xfrm>
          <a:prstGeom prst="rect">
            <a:avLst/>
          </a:prstGeom>
        </p:spPr>
      </p:pic>
    </p:spTree>
    <p:extLst>
      <p:ext uri="{BB962C8B-B14F-4D97-AF65-F5344CB8AC3E}">
        <p14:creationId xmlns:p14="http://schemas.microsoft.com/office/powerpoint/2010/main" val="3027358889"/>
      </p:ext>
    </p:extLst>
  </p:cSld>
  <p:clrMapOvr>
    <a:masterClrMapping/>
  </p:clrMapOvr>
  <mc:AlternateContent xmlns:mc="http://schemas.openxmlformats.org/markup-compatibility/2006" xmlns:p14="http://schemas.microsoft.com/office/powerpoint/2010/main">
    <mc:Choice Requires="p14">
      <p:transition spd="slow" p14:dur="2000" advTm="13334"/>
    </mc:Choice>
    <mc:Fallback xmlns="">
      <p:transition spd="slow" advTm="133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014B362-2C4E-E9BE-B62B-23FDCE4C88C2}"/>
              </a:ext>
            </a:extLst>
          </p:cNvPr>
          <p:cNvPicPr>
            <a:picLocks noGrp="1" noChangeAspect="1"/>
          </p:cNvPicPr>
          <p:nvPr>
            <p:ph idx="1"/>
          </p:nvPr>
        </p:nvPicPr>
        <p:blipFill>
          <a:blip r:embed="rId4"/>
          <a:stretch>
            <a:fillRect/>
          </a:stretch>
        </p:blipFill>
        <p:spPr>
          <a:xfrm>
            <a:off x="3729633" y="365125"/>
            <a:ext cx="4732733" cy="6310311"/>
          </a:xfrm>
        </p:spPr>
      </p:pic>
    </p:spTree>
    <p:extLst>
      <p:ext uri="{BB962C8B-B14F-4D97-AF65-F5344CB8AC3E}">
        <p14:creationId xmlns:p14="http://schemas.microsoft.com/office/powerpoint/2010/main" val="3312366599"/>
      </p:ext>
    </p:extLst>
  </p:cSld>
  <p:clrMapOvr>
    <a:masterClrMapping/>
  </p:clrMapOvr>
  <mc:AlternateContent xmlns:mc="http://schemas.openxmlformats.org/markup-compatibility/2006" xmlns:p14="http://schemas.microsoft.com/office/powerpoint/2010/main">
    <mc:Choice Requires="p14">
      <p:transition spd="slow" p14:dur="2000" advTm="18599"/>
    </mc:Choice>
    <mc:Fallback xmlns="">
      <p:transition spd="slow" advTm="18599"/>
    </mc:Fallback>
  </mc:AlternateContent>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ree illustrations of Balance">
            <a:extLst>
              <a:ext uri="{FF2B5EF4-FFF2-40B4-BE49-F238E27FC236}">
                <a16:creationId xmlns:a16="http://schemas.microsoft.com/office/drawing/2014/main" id="{0CF87E13-6FE9-8666-CAF7-0B06CD8020CD}"/>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6267"/>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28B6A2F-F8E9-78A2-EE3E-F8B6F5C38A9C}"/>
              </a:ext>
            </a:extLst>
          </p:cNvPr>
          <p:cNvSpPr txBox="1"/>
          <p:nvPr/>
        </p:nvSpPr>
        <p:spPr>
          <a:xfrm>
            <a:off x="8257600" y="2530549"/>
            <a:ext cx="2820900" cy="461665"/>
          </a:xfrm>
          <a:prstGeom prst="rect">
            <a:avLst/>
          </a:prstGeom>
          <a:noFill/>
        </p:spPr>
        <p:txBody>
          <a:bodyPr wrap="none" rtlCol="0">
            <a:spAutoFit/>
          </a:bodyPr>
          <a:lstStyle/>
          <a:p>
            <a:r>
              <a:rPr lang="en-US" sz="2400" dirty="0"/>
              <a:t>Expectations (Priors)</a:t>
            </a:r>
          </a:p>
        </p:txBody>
      </p:sp>
      <p:sp>
        <p:nvSpPr>
          <p:cNvPr id="5" name="TextBox 4">
            <a:extLst>
              <a:ext uri="{FF2B5EF4-FFF2-40B4-BE49-F238E27FC236}">
                <a16:creationId xmlns:a16="http://schemas.microsoft.com/office/drawing/2014/main" id="{39652685-5210-8C67-3969-AC3322765F70}"/>
              </a:ext>
            </a:extLst>
          </p:cNvPr>
          <p:cNvSpPr txBox="1"/>
          <p:nvPr/>
        </p:nvSpPr>
        <p:spPr>
          <a:xfrm>
            <a:off x="1661122" y="5085906"/>
            <a:ext cx="1968680" cy="830997"/>
          </a:xfrm>
          <a:prstGeom prst="rect">
            <a:avLst/>
          </a:prstGeom>
          <a:noFill/>
        </p:spPr>
        <p:txBody>
          <a:bodyPr wrap="none" rtlCol="0">
            <a:spAutoFit/>
          </a:bodyPr>
          <a:lstStyle/>
          <a:p>
            <a:pPr algn="ctr"/>
            <a:r>
              <a:rPr lang="en-US" sz="2400" dirty="0"/>
              <a:t>Sensory input </a:t>
            </a:r>
          </a:p>
          <a:p>
            <a:pPr algn="ctr"/>
            <a:r>
              <a:rPr lang="en-US" sz="2400" dirty="0"/>
              <a:t>(Posteriors)</a:t>
            </a:r>
          </a:p>
        </p:txBody>
      </p:sp>
    </p:spTree>
    <p:extLst>
      <p:ext uri="{BB962C8B-B14F-4D97-AF65-F5344CB8AC3E}">
        <p14:creationId xmlns:p14="http://schemas.microsoft.com/office/powerpoint/2010/main" val="4082260128"/>
      </p:ext>
    </p:extLst>
  </p:cSld>
  <p:clrMapOvr>
    <a:masterClrMapping/>
  </p:clrMapOvr>
  <mc:AlternateContent xmlns:mc="http://schemas.openxmlformats.org/markup-compatibility/2006" xmlns:p14="http://schemas.microsoft.com/office/powerpoint/2010/main">
    <mc:Choice Requires="p14">
      <p:transition spd="slow" p14:dur="2000" advTm="52789"/>
    </mc:Choice>
    <mc:Fallback xmlns="">
      <p:transition spd="slow" advTm="52789"/>
    </mc:Fallback>
  </mc:AlternateContent>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0DA01-1B4B-F434-5632-0496847E6D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85A582-B486-5662-7198-B4B10A49F8FD}"/>
              </a:ext>
            </a:extLst>
          </p:cNvPr>
          <p:cNvSpPr>
            <a:spLocks noGrp="1"/>
          </p:cNvSpPr>
          <p:nvPr>
            <p:ph type="title"/>
          </p:nvPr>
        </p:nvSpPr>
        <p:spPr/>
        <p:txBody>
          <a:bodyPr/>
          <a:lstStyle/>
          <a:p>
            <a:r>
              <a:rPr lang="en-US" dirty="0"/>
              <a:t>Enduring symptoms in neurology?</a:t>
            </a:r>
          </a:p>
        </p:txBody>
      </p:sp>
      <p:graphicFrame>
        <p:nvGraphicFramePr>
          <p:cNvPr id="5" name="Content Placeholder 2">
            <a:extLst>
              <a:ext uri="{FF2B5EF4-FFF2-40B4-BE49-F238E27FC236}">
                <a16:creationId xmlns:a16="http://schemas.microsoft.com/office/drawing/2014/main" id="{F8155215-5E57-B18E-1CA5-6BD740587104}"/>
              </a:ext>
            </a:extLst>
          </p:cNvPr>
          <p:cNvGraphicFramePr>
            <a:graphicFrameLocks noGrp="1"/>
          </p:cNvGraphicFramePr>
          <p:nvPr>
            <p:ph idx="1"/>
            <p:extLst>
              <p:ext uri="{D42A27DB-BD31-4B8C-83A1-F6EECF244321}">
                <p14:modId xmlns:p14="http://schemas.microsoft.com/office/powerpoint/2010/main" val="10205022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2309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F3BE6-1059-D1E3-C979-7C80060F2F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1F0345-9CD0-197A-767D-9C9D824CDBC1}"/>
              </a:ext>
            </a:extLst>
          </p:cNvPr>
          <p:cNvSpPr>
            <a:spLocks noGrp="1"/>
          </p:cNvSpPr>
          <p:nvPr>
            <p:ph idx="1"/>
          </p:nvPr>
        </p:nvSpPr>
        <p:spPr>
          <a:xfrm>
            <a:off x="5306674" y="741653"/>
            <a:ext cx="6664271" cy="5374684"/>
          </a:xfrm>
        </p:spPr>
        <p:txBody>
          <a:bodyPr>
            <a:normAutofit fontScale="92500" lnSpcReduction="10000"/>
          </a:bodyPr>
          <a:lstStyle/>
          <a:p>
            <a:r>
              <a:rPr lang="en-US" sz="3200" dirty="0"/>
              <a:t>What is FND?</a:t>
            </a:r>
          </a:p>
          <a:p>
            <a:endParaRPr lang="en-US" sz="3200" dirty="0"/>
          </a:p>
          <a:p>
            <a:r>
              <a:rPr lang="en-US" sz="3200" dirty="0"/>
              <a:t>Terminology</a:t>
            </a:r>
          </a:p>
          <a:p>
            <a:endParaRPr lang="en-US" sz="3200" dirty="0"/>
          </a:p>
          <a:p>
            <a:r>
              <a:rPr lang="en-US" sz="3200" dirty="0"/>
              <a:t>“Where is the lesion?”  </a:t>
            </a:r>
          </a:p>
          <a:p>
            <a:pPr lvl="1">
              <a:buSzPct val="72000"/>
              <a:buFont typeface="Courier New" panose="02070309020205020404" pitchFamily="49" charset="0"/>
              <a:buChar char="o"/>
            </a:pPr>
            <a:r>
              <a:rPr lang="en-US" dirty="0"/>
              <a:t> 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dirty="0"/>
              <a:t> How are they diagnosed?</a:t>
            </a:r>
          </a:p>
          <a:p>
            <a:pPr lvl="1">
              <a:buSzPct val="72000"/>
              <a:buFont typeface="Courier New" panose="02070309020205020404" pitchFamily="49" charset="0"/>
              <a:buChar char="o"/>
            </a:pPr>
            <a:r>
              <a:rPr lang="en-US" dirty="0"/>
              <a:t> How do they occur? </a:t>
            </a:r>
          </a:p>
          <a:p>
            <a:pPr lvl="1">
              <a:buSzPct val="72000"/>
              <a:buFont typeface="Courier New" panose="02070309020205020404" pitchFamily="49" charset="0"/>
              <a:buChar char="o"/>
            </a:pPr>
            <a:r>
              <a:rPr lang="en-US" b="1" u="sng" dirty="0"/>
              <a:t> </a:t>
            </a:r>
            <a:r>
              <a:rPr lang="en-US" b="1" i="1" u="sng" dirty="0"/>
              <a:t>Why do they occur?</a:t>
            </a:r>
          </a:p>
          <a:p>
            <a:pPr lvl="1">
              <a:buSzPct val="72000"/>
              <a:buFont typeface="Courier New" panose="02070309020205020404" pitchFamily="49" charset="0"/>
              <a:buChar char="o"/>
            </a:pPr>
            <a:r>
              <a:rPr lang="en-US"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E43CE988-D450-0B12-5243-5D8EC9064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D70BF0BC-4690-947B-29F8-42A982209F98}"/>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1204386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ow to protect yourself from information overload">
            <a:extLst>
              <a:ext uri="{FF2B5EF4-FFF2-40B4-BE49-F238E27FC236}">
                <a16:creationId xmlns:a16="http://schemas.microsoft.com/office/drawing/2014/main" id="{4456CA25-244E-CB87-C5E1-A1479EDAE36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3389" b="12341"/>
          <a:stretch>
            <a:fillRect/>
          </a:stretch>
        </p:blipFill>
        <p:spPr bwMode="auto">
          <a:xfrm>
            <a:off x="20" y="10"/>
            <a:ext cx="12191980" cy="6857990"/>
          </a:xfrm>
          <a:prstGeom prst="rect">
            <a:avLst/>
          </a:prstGeom>
          <a:solidFill>
            <a:srgbClr val="FFFFFF"/>
          </a:solidFill>
        </p:spPr>
      </p:pic>
    </p:spTree>
    <p:extLst>
      <p:ext uri="{BB962C8B-B14F-4D97-AF65-F5344CB8AC3E}">
        <p14:creationId xmlns:p14="http://schemas.microsoft.com/office/powerpoint/2010/main" val="1671158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5931153C-76E1-688D-328C-A94CDA5CA996}"/>
              </a:ext>
            </a:extLst>
          </p:cNvPr>
          <p:cNvSpPr/>
          <p:nvPr/>
        </p:nvSpPr>
        <p:spPr>
          <a:xfrm>
            <a:off x="117267" y="223865"/>
            <a:ext cx="6299200" cy="3596898"/>
          </a:xfrm>
          <a:prstGeom prst="ellipse">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05298F6-5C48-F409-CA65-DD85F1600316}"/>
              </a:ext>
            </a:extLst>
          </p:cNvPr>
          <p:cNvSpPr/>
          <p:nvPr/>
        </p:nvSpPr>
        <p:spPr>
          <a:xfrm>
            <a:off x="3365453" y="2600248"/>
            <a:ext cx="5511800" cy="4246536"/>
          </a:xfrm>
          <a:prstGeom prst="ellipse">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B4792B-AA38-5133-E062-06434B854E1A}"/>
              </a:ext>
            </a:extLst>
          </p:cNvPr>
          <p:cNvSpPr/>
          <p:nvPr/>
        </p:nvSpPr>
        <p:spPr>
          <a:xfrm>
            <a:off x="5558800" y="111876"/>
            <a:ext cx="6121400" cy="3596899"/>
          </a:xfrm>
          <a:prstGeom prst="ellipse">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9694C41-A9E5-9898-E80F-D53ECEC82542}"/>
              </a:ext>
            </a:extLst>
          </p:cNvPr>
          <p:cNvSpPr txBox="1"/>
          <p:nvPr/>
        </p:nvSpPr>
        <p:spPr>
          <a:xfrm>
            <a:off x="6515879" y="861098"/>
            <a:ext cx="2206053" cy="1200329"/>
          </a:xfrm>
          <a:prstGeom prst="rect">
            <a:avLst/>
          </a:prstGeom>
          <a:noFill/>
        </p:spPr>
        <p:txBody>
          <a:bodyPr wrap="none" rtlCol="0">
            <a:spAutoFit/>
          </a:bodyPr>
          <a:lstStyle/>
          <a:p>
            <a:r>
              <a:rPr lang="en-US" b="1" u="sng" dirty="0"/>
              <a:t>Predisposing</a:t>
            </a:r>
          </a:p>
          <a:p>
            <a:r>
              <a:rPr lang="en-US" dirty="0"/>
              <a:t>Trauma/neglect</a:t>
            </a:r>
          </a:p>
          <a:p>
            <a:r>
              <a:rPr lang="en-US" dirty="0"/>
              <a:t>Financial stresses</a:t>
            </a:r>
          </a:p>
          <a:p>
            <a:r>
              <a:rPr lang="en-US" dirty="0"/>
              <a:t>Lack of social support</a:t>
            </a:r>
          </a:p>
        </p:txBody>
      </p:sp>
      <p:sp>
        <p:nvSpPr>
          <p:cNvPr id="14" name="TextBox 13">
            <a:extLst>
              <a:ext uri="{FF2B5EF4-FFF2-40B4-BE49-F238E27FC236}">
                <a16:creationId xmlns:a16="http://schemas.microsoft.com/office/drawing/2014/main" id="{67BE22E2-8D5E-F746-5479-45DF2EA3399E}"/>
              </a:ext>
            </a:extLst>
          </p:cNvPr>
          <p:cNvSpPr txBox="1"/>
          <p:nvPr/>
        </p:nvSpPr>
        <p:spPr>
          <a:xfrm>
            <a:off x="8579243" y="423775"/>
            <a:ext cx="2279535" cy="1477328"/>
          </a:xfrm>
          <a:prstGeom prst="rect">
            <a:avLst/>
          </a:prstGeom>
          <a:noFill/>
        </p:spPr>
        <p:txBody>
          <a:bodyPr wrap="none" rtlCol="0">
            <a:spAutoFit/>
          </a:bodyPr>
          <a:lstStyle/>
          <a:p>
            <a:r>
              <a:rPr lang="en-US" b="1" u="sng" dirty="0"/>
              <a:t>Precipitating</a:t>
            </a:r>
          </a:p>
          <a:p>
            <a:r>
              <a:rPr lang="en-US" dirty="0"/>
              <a:t>Relationship problems</a:t>
            </a:r>
          </a:p>
          <a:p>
            <a:r>
              <a:rPr lang="en-US" dirty="0"/>
              <a:t>Work problems</a:t>
            </a:r>
          </a:p>
          <a:p>
            <a:r>
              <a:rPr lang="en-US" dirty="0"/>
              <a:t>Death/divorce</a:t>
            </a:r>
          </a:p>
          <a:p>
            <a:r>
              <a:rPr lang="en-US" dirty="0"/>
              <a:t>Redundancy</a:t>
            </a:r>
          </a:p>
        </p:txBody>
      </p:sp>
      <p:sp>
        <p:nvSpPr>
          <p:cNvPr id="15" name="TextBox 14">
            <a:extLst>
              <a:ext uri="{FF2B5EF4-FFF2-40B4-BE49-F238E27FC236}">
                <a16:creationId xmlns:a16="http://schemas.microsoft.com/office/drawing/2014/main" id="{D84BF8F1-179F-5E0F-D4AD-4F1D5D6B547A}"/>
              </a:ext>
            </a:extLst>
          </p:cNvPr>
          <p:cNvSpPr txBox="1"/>
          <p:nvPr/>
        </p:nvSpPr>
        <p:spPr>
          <a:xfrm>
            <a:off x="976398" y="861096"/>
            <a:ext cx="1400383" cy="646331"/>
          </a:xfrm>
          <a:prstGeom prst="rect">
            <a:avLst/>
          </a:prstGeom>
          <a:noFill/>
        </p:spPr>
        <p:txBody>
          <a:bodyPr wrap="none" rtlCol="0">
            <a:spAutoFit/>
          </a:bodyPr>
          <a:lstStyle/>
          <a:p>
            <a:r>
              <a:rPr lang="en-US" b="1" u="sng" dirty="0"/>
              <a:t>Predisposing</a:t>
            </a:r>
          </a:p>
          <a:p>
            <a:endParaRPr lang="en-US" u="sng" dirty="0"/>
          </a:p>
        </p:txBody>
      </p:sp>
      <p:sp>
        <p:nvSpPr>
          <p:cNvPr id="16" name="TextBox 15">
            <a:extLst>
              <a:ext uri="{FF2B5EF4-FFF2-40B4-BE49-F238E27FC236}">
                <a16:creationId xmlns:a16="http://schemas.microsoft.com/office/drawing/2014/main" id="{759CA9DE-B644-E7B6-377A-5E50684216D8}"/>
              </a:ext>
            </a:extLst>
          </p:cNvPr>
          <p:cNvSpPr txBox="1"/>
          <p:nvPr/>
        </p:nvSpPr>
        <p:spPr>
          <a:xfrm>
            <a:off x="8148628" y="2038193"/>
            <a:ext cx="3104504" cy="1200329"/>
          </a:xfrm>
          <a:prstGeom prst="rect">
            <a:avLst/>
          </a:prstGeom>
          <a:noFill/>
        </p:spPr>
        <p:txBody>
          <a:bodyPr wrap="none" rtlCol="0">
            <a:spAutoFit/>
          </a:bodyPr>
          <a:lstStyle/>
          <a:p>
            <a:r>
              <a:rPr lang="en-US" b="1" u="sng" dirty="0"/>
              <a:t>Perpetuating</a:t>
            </a:r>
            <a:endParaRPr lang="en-US" b="1" dirty="0"/>
          </a:p>
          <a:p>
            <a:r>
              <a:rPr lang="en-US" dirty="0"/>
              <a:t>Family/work problems</a:t>
            </a:r>
          </a:p>
          <a:p>
            <a:r>
              <a:rPr lang="en-US" dirty="0"/>
              <a:t>Invalidating attitudes from HCP</a:t>
            </a:r>
          </a:p>
          <a:p>
            <a:r>
              <a:rPr lang="en-US" dirty="0"/>
              <a:t>Litigation</a:t>
            </a:r>
          </a:p>
        </p:txBody>
      </p:sp>
      <p:sp>
        <p:nvSpPr>
          <p:cNvPr id="17" name="TextBox 16">
            <a:extLst>
              <a:ext uri="{FF2B5EF4-FFF2-40B4-BE49-F238E27FC236}">
                <a16:creationId xmlns:a16="http://schemas.microsoft.com/office/drawing/2014/main" id="{422DA6DB-A970-DD4B-3C4D-0446D54F06AD}"/>
              </a:ext>
            </a:extLst>
          </p:cNvPr>
          <p:cNvSpPr txBox="1"/>
          <p:nvPr/>
        </p:nvSpPr>
        <p:spPr>
          <a:xfrm>
            <a:off x="3283293" y="537930"/>
            <a:ext cx="1514389" cy="1477328"/>
          </a:xfrm>
          <a:prstGeom prst="rect">
            <a:avLst/>
          </a:prstGeom>
          <a:noFill/>
        </p:spPr>
        <p:txBody>
          <a:bodyPr wrap="none" rtlCol="0">
            <a:spAutoFit/>
          </a:bodyPr>
          <a:lstStyle/>
          <a:p>
            <a:r>
              <a:rPr lang="en-US" b="1" u="sng" dirty="0"/>
              <a:t>Precipitating</a:t>
            </a:r>
          </a:p>
          <a:p>
            <a:r>
              <a:rPr lang="en-US" dirty="0"/>
              <a:t>Physical injury</a:t>
            </a:r>
          </a:p>
          <a:p>
            <a:r>
              <a:rPr lang="en-US" dirty="0"/>
              <a:t>Illness</a:t>
            </a:r>
          </a:p>
          <a:p>
            <a:r>
              <a:rPr lang="en-US" dirty="0"/>
              <a:t>Migraine</a:t>
            </a:r>
          </a:p>
          <a:p>
            <a:r>
              <a:rPr lang="en-US" dirty="0"/>
              <a:t>Poor sleep</a:t>
            </a:r>
          </a:p>
        </p:txBody>
      </p:sp>
      <p:sp>
        <p:nvSpPr>
          <p:cNvPr id="18" name="TextBox 17">
            <a:extLst>
              <a:ext uri="{FF2B5EF4-FFF2-40B4-BE49-F238E27FC236}">
                <a16:creationId xmlns:a16="http://schemas.microsoft.com/office/drawing/2014/main" id="{EEC1CF12-568A-6FA6-EDB7-ED8429AF2B46}"/>
              </a:ext>
            </a:extLst>
          </p:cNvPr>
          <p:cNvSpPr txBox="1"/>
          <p:nvPr/>
        </p:nvSpPr>
        <p:spPr>
          <a:xfrm>
            <a:off x="1125271" y="2230625"/>
            <a:ext cx="2756973" cy="923330"/>
          </a:xfrm>
          <a:prstGeom prst="rect">
            <a:avLst/>
          </a:prstGeom>
          <a:noFill/>
        </p:spPr>
        <p:txBody>
          <a:bodyPr wrap="none" rtlCol="0">
            <a:spAutoFit/>
          </a:bodyPr>
          <a:lstStyle/>
          <a:p>
            <a:r>
              <a:rPr lang="en-US" b="1" u="sng" dirty="0"/>
              <a:t>Perpetuating</a:t>
            </a:r>
          </a:p>
          <a:p>
            <a:r>
              <a:rPr lang="en-US" dirty="0"/>
              <a:t>Chronic pain</a:t>
            </a:r>
          </a:p>
          <a:p>
            <a:r>
              <a:rPr lang="en-US" dirty="0"/>
              <a:t>Chronic medical conditions</a:t>
            </a:r>
          </a:p>
        </p:txBody>
      </p:sp>
      <p:sp>
        <p:nvSpPr>
          <p:cNvPr id="19" name="TextBox 18">
            <a:extLst>
              <a:ext uri="{FF2B5EF4-FFF2-40B4-BE49-F238E27FC236}">
                <a16:creationId xmlns:a16="http://schemas.microsoft.com/office/drawing/2014/main" id="{A8D1BA6B-850B-E08D-3AE8-3440E3A36970}"/>
              </a:ext>
            </a:extLst>
          </p:cNvPr>
          <p:cNvSpPr txBox="1"/>
          <p:nvPr/>
        </p:nvSpPr>
        <p:spPr>
          <a:xfrm>
            <a:off x="5605249" y="4464574"/>
            <a:ext cx="2717947" cy="1754326"/>
          </a:xfrm>
          <a:prstGeom prst="rect">
            <a:avLst/>
          </a:prstGeom>
          <a:noFill/>
        </p:spPr>
        <p:txBody>
          <a:bodyPr wrap="square" rtlCol="0">
            <a:spAutoFit/>
          </a:bodyPr>
          <a:lstStyle/>
          <a:p>
            <a:r>
              <a:rPr lang="en-US" b="1" u="sng" dirty="0"/>
              <a:t>Perpetuating</a:t>
            </a:r>
          </a:p>
          <a:p>
            <a:r>
              <a:rPr lang="en-US" dirty="0"/>
              <a:t>Untreated anxiety, low mood or trauma</a:t>
            </a:r>
          </a:p>
          <a:p>
            <a:r>
              <a:rPr lang="en-US" dirty="0"/>
              <a:t>Traumatic interactions with healthcare professionals</a:t>
            </a:r>
          </a:p>
          <a:p>
            <a:r>
              <a:rPr lang="en-US" dirty="0"/>
              <a:t>Fixed illness beliefs</a:t>
            </a:r>
          </a:p>
        </p:txBody>
      </p:sp>
      <p:sp>
        <p:nvSpPr>
          <p:cNvPr id="20" name="TextBox 19">
            <a:extLst>
              <a:ext uri="{FF2B5EF4-FFF2-40B4-BE49-F238E27FC236}">
                <a16:creationId xmlns:a16="http://schemas.microsoft.com/office/drawing/2014/main" id="{01664F39-DC97-F6BB-DC80-B00D015D5AD2}"/>
              </a:ext>
            </a:extLst>
          </p:cNvPr>
          <p:cNvSpPr txBox="1"/>
          <p:nvPr/>
        </p:nvSpPr>
        <p:spPr>
          <a:xfrm>
            <a:off x="5491177" y="3429000"/>
            <a:ext cx="1879735" cy="923330"/>
          </a:xfrm>
          <a:prstGeom prst="rect">
            <a:avLst/>
          </a:prstGeom>
          <a:noFill/>
        </p:spPr>
        <p:txBody>
          <a:bodyPr wrap="square" rtlCol="0">
            <a:spAutoFit/>
          </a:bodyPr>
          <a:lstStyle/>
          <a:p>
            <a:r>
              <a:rPr lang="en-US" b="1" u="sng" dirty="0"/>
              <a:t>Precipitating</a:t>
            </a:r>
          </a:p>
          <a:p>
            <a:r>
              <a:rPr lang="en-US" dirty="0"/>
              <a:t>Panic attack</a:t>
            </a:r>
          </a:p>
          <a:p>
            <a:r>
              <a:rPr lang="en-US" dirty="0"/>
              <a:t>Traumatic event</a:t>
            </a:r>
          </a:p>
        </p:txBody>
      </p:sp>
      <p:sp>
        <p:nvSpPr>
          <p:cNvPr id="21" name="TextBox 20">
            <a:extLst>
              <a:ext uri="{FF2B5EF4-FFF2-40B4-BE49-F238E27FC236}">
                <a16:creationId xmlns:a16="http://schemas.microsoft.com/office/drawing/2014/main" id="{4ED5DDDA-9ECE-3612-85FA-FC36F548BCCD}"/>
              </a:ext>
            </a:extLst>
          </p:cNvPr>
          <p:cNvSpPr txBox="1"/>
          <p:nvPr/>
        </p:nvSpPr>
        <p:spPr>
          <a:xfrm>
            <a:off x="3553488" y="3973774"/>
            <a:ext cx="2048643" cy="1477328"/>
          </a:xfrm>
          <a:prstGeom prst="rect">
            <a:avLst/>
          </a:prstGeom>
          <a:noFill/>
        </p:spPr>
        <p:txBody>
          <a:bodyPr wrap="square" rtlCol="0">
            <a:spAutoFit/>
          </a:bodyPr>
          <a:lstStyle/>
          <a:p>
            <a:r>
              <a:rPr lang="en-US" b="1" u="sng" dirty="0"/>
              <a:t>Predisposing</a:t>
            </a:r>
          </a:p>
          <a:p>
            <a:r>
              <a:rPr lang="en-US" dirty="0"/>
              <a:t>Health anxiety</a:t>
            </a:r>
          </a:p>
          <a:p>
            <a:r>
              <a:rPr lang="en-US" dirty="0"/>
              <a:t>Previous psychiatric diagnoses</a:t>
            </a:r>
          </a:p>
          <a:p>
            <a:r>
              <a:rPr lang="en-US" dirty="0"/>
              <a:t>Alexithymia</a:t>
            </a:r>
          </a:p>
        </p:txBody>
      </p:sp>
      <p:sp>
        <p:nvSpPr>
          <p:cNvPr id="22" name="TextBox 21">
            <a:extLst>
              <a:ext uri="{FF2B5EF4-FFF2-40B4-BE49-F238E27FC236}">
                <a16:creationId xmlns:a16="http://schemas.microsoft.com/office/drawing/2014/main" id="{11814961-F630-7C77-A863-7C69E610F566}"/>
              </a:ext>
            </a:extLst>
          </p:cNvPr>
          <p:cNvSpPr txBox="1"/>
          <p:nvPr/>
        </p:nvSpPr>
        <p:spPr>
          <a:xfrm rot="19079036">
            <a:off x="67267" y="638119"/>
            <a:ext cx="1322542" cy="646331"/>
          </a:xfrm>
          <a:prstGeom prst="rect">
            <a:avLst/>
          </a:prstGeom>
          <a:noFill/>
        </p:spPr>
        <p:txBody>
          <a:bodyPr wrap="none" rtlCol="0">
            <a:spAutoFit/>
          </a:bodyPr>
          <a:lstStyle/>
          <a:p>
            <a:r>
              <a:rPr lang="en-US" dirty="0"/>
              <a:t>BIOLOGICAL</a:t>
            </a:r>
          </a:p>
          <a:p>
            <a:endParaRPr lang="en-US" u="sng" dirty="0"/>
          </a:p>
        </p:txBody>
      </p:sp>
      <p:sp>
        <p:nvSpPr>
          <p:cNvPr id="23" name="TextBox 22">
            <a:extLst>
              <a:ext uri="{FF2B5EF4-FFF2-40B4-BE49-F238E27FC236}">
                <a16:creationId xmlns:a16="http://schemas.microsoft.com/office/drawing/2014/main" id="{CF9708A4-3C4A-1BF8-F240-271BE66B19D7}"/>
              </a:ext>
            </a:extLst>
          </p:cNvPr>
          <p:cNvSpPr txBox="1"/>
          <p:nvPr/>
        </p:nvSpPr>
        <p:spPr>
          <a:xfrm rot="2352499">
            <a:off x="2844393" y="5996905"/>
            <a:ext cx="1734321" cy="646331"/>
          </a:xfrm>
          <a:prstGeom prst="rect">
            <a:avLst/>
          </a:prstGeom>
          <a:noFill/>
        </p:spPr>
        <p:txBody>
          <a:bodyPr wrap="none" rtlCol="0">
            <a:spAutoFit/>
          </a:bodyPr>
          <a:lstStyle/>
          <a:p>
            <a:r>
              <a:rPr lang="en-US" dirty="0"/>
              <a:t>PSYCHOLOGICAL</a:t>
            </a:r>
          </a:p>
          <a:p>
            <a:endParaRPr lang="en-US" u="sng" dirty="0"/>
          </a:p>
        </p:txBody>
      </p:sp>
      <p:sp>
        <p:nvSpPr>
          <p:cNvPr id="24" name="TextBox 23">
            <a:extLst>
              <a:ext uri="{FF2B5EF4-FFF2-40B4-BE49-F238E27FC236}">
                <a16:creationId xmlns:a16="http://schemas.microsoft.com/office/drawing/2014/main" id="{51B7AC1D-AF00-AAFF-0F83-211596F8C6BB}"/>
              </a:ext>
            </a:extLst>
          </p:cNvPr>
          <p:cNvSpPr txBox="1"/>
          <p:nvPr/>
        </p:nvSpPr>
        <p:spPr>
          <a:xfrm rot="2197127">
            <a:off x="10788241" y="469700"/>
            <a:ext cx="854721" cy="646331"/>
          </a:xfrm>
          <a:prstGeom prst="rect">
            <a:avLst/>
          </a:prstGeom>
          <a:noFill/>
        </p:spPr>
        <p:txBody>
          <a:bodyPr wrap="none" rtlCol="0">
            <a:spAutoFit/>
          </a:bodyPr>
          <a:lstStyle/>
          <a:p>
            <a:r>
              <a:rPr lang="en-US" dirty="0"/>
              <a:t>SOCIAL</a:t>
            </a:r>
          </a:p>
          <a:p>
            <a:endParaRPr lang="en-US" u="sng" dirty="0"/>
          </a:p>
        </p:txBody>
      </p:sp>
      <p:sp>
        <p:nvSpPr>
          <p:cNvPr id="25" name="TextBox 24">
            <a:extLst>
              <a:ext uri="{FF2B5EF4-FFF2-40B4-BE49-F238E27FC236}">
                <a16:creationId xmlns:a16="http://schemas.microsoft.com/office/drawing/2014/main" id="{3FACE54F-2E3B-2556-BEB9-AC9CB9A27E6A}"/>
              </a:ext>
            </a:extLst>
          </p:cNvPr>
          <p:cNvSpPr txBox="1"/>
          <p:nvPr/>
        </p:nvSpPr>
        <p:spPr>
          <a:xfrm>
            <a:off x="502128" y="1213179"/>
            <a:ext cx="2744085" cy="923330"/>
          </a:xfrm>
          <a:prstGeom prst="rect">
            <a:avLst/>
          </a:prstGeom>
          <a:noFill/>
        </p:spPr>
        <p:txBody>
          <a:bodyPr wrap="none" rtlCol="0">
            <a:spAutoFit/>
          </a:bodyPr>
          <a:lstStyle/>
          <a:p>
            <a:r>
              <a:rPr lang="en-US" dirty="0"/>
              <a:t>Autistic Spectrum Disorder</a:t>
            </a:r>
          </a:p>
          <a:p>
            <a:r>
              <a:rPr lang="en-US" dirty="0"/>
              <a:t>Female gender</a:t>
            </a:r>
          </a:p>
          <a:p>
            <a:endParaRPr lang="en-US" u="sng" dirty="0"/>
          </a:p>
        </p:txBody>
      </p:sp>
      <p:sp>
        <p:nvSpPr>
          <p:cNvPr id="26" name="TextBox 25">
            <a:extLst>
              <a:ext uri="{FF2B5EF4-FFF2-40B4-BE49-F238E27FC236}">
                <a16:creationId xmlns:a16="http://schemas.microsoft.com/office/drawing/2014/main" id="{53A03B3F-6394-F870-4FD2-CA5F8A8E9B6F}"/>
              </a:ext>
            </a:extLst>
          </p:cNvPr>
          <p:cNvSpPr txBox="1"/>
          <p:nvPr/>
        </p:nvSpPr>
        <p:spPr>
          <a:xfrm rot="20104287">
            <a:off x="3945228" y="2989203"/>
            <a:ext cx="1951625" cy="646331"/>
          </a:xfrm>
          <a:prstGeom prst="rect">
            <a:avLst/>
          </a:prstGeom>
          <a:noFill/>
        </p:spPr>
        <p:txBody>
          <a:bodyPr wrap="none" rtlCol="0">
            <a:spAutoFit/>
          </a:bodyPr>
          <a:lstStyle/>
          <a:p>
            <a:r>
              <a:rPr lang="en-US" dirty="0"/>
              <a:t>Autonomic arousal</a:t>
            </a:r>
          </a:p>
          <a:p>
            <a:endParaRPr lang="en-US" u="sng" dirty="0"/>
          </a:p>
        </p:txBody>
      </p:sp>
      <p:sp>
        <p:nvSpPr>
          <p:cNvPr id="27" name="TextBox 26">
            <a:extLst>
              <a:ext uri="{FF2B5EF4-FFF2-40B4-BE49-F238E27FC236}">
                <a16:creationId xmlns:a16="http://schemas.microsoft.com/office/drawing/2014/main" id="{2BAE2011-0B0A-E233-3D18-2C8C4E4F071C}"/>
              </a:ext>
            </a:extLst>
          </p:cNvPr>
          <p:cNvSpPr txBox="1"/>
          <p:nvPr/>
        </p:nvSpPr>
        <p:spPr>
          <a:xfrm>
            <a:off x="5602227" y="1654762"/>
            <a:ext cx="828817" cy="646331"/>
          </a:xfrm>
          <a:prstGeom prst="rect">
            <a:avLst/>
          </a:prstGeom>
          <a:noFill/>
        </p:spPr>
        <p:txBody>
          <a:bodyPr wrap="none" rtlCol="0">
            <a:spAutoFit/>
          </a:bodyPr>
          <a:lstStyle/>
          <a:p>
            <a:r>
              <a:rPr lang="en-US" dirty="0"/>
              <a:t>Sexism</a:t>
            </a:r>
          </a:p>
          <a:p>
            <a:endParaRPr lang="en-US" u="sng" dirty="0"/>
          </a:p>
        </p:txBody>
      </p:sp>
      <p:sp>
        <p:nvSpPr>
          <p:cNvPr id="28" name="TextBox 27">
            <a:extLst>
              <a:ext uri="{FF2B5EF4-FFF2-40B4-BE49-F238E27FC236}">
                <a16:creationId xmlns:a16="http://schemas.microsoft.com/office/drawing/2014/main" id="{812DC3C6-3719-F9C6-D435-6F18B929525A}"/>
              </a:ext>
            </a:extLst>
          </p:cNvPr>
          <p:cNvSpPr txBox="1"/>
          <p:nvPr/>
        </p:nvSpPr>
        <p:spPr>
          <a:xfrm rot="1242196">
            <a:off x="6435026" y="2961864"/>
            <a:ext cx="1438214" cy="646331"/>
          </a:xfrm>
          <a:prstGeom prst="rect">
            <a:avLst/>
          </a:prstGeom>
          <a:noFill/>
        </p:spPr>
        <p:txBody>
          <a:bodyPr wrap="none" rtlCol="0">
            <a:spAutoFit/>
          </a:bodyPr>
          <a:lstStyle/>
          <a:p>
            <a:r>
              <a:rPr lang="en-US" dirty="0"/>
              <a:t>Bereavement</a:t>
            </a:r>
          </a:p>
          <a:p>
            <a:endParaRPr lang="en-US" u="sng" dirty="0"/>
          </a:p>
        </p:txBody>
      </p:sp>
    </p:spTree>
    <p:extLst>
      <p:ext uri="{BB962C8B-B14F-4D97-AF65-F5344CB8AC3E}">
        <p14:creationId xmlns:p14="http://schemas.microsoft.com/office/powerpoint/2010/main" val="3825119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53EAD-31E6-6094-1FC0-2302D71A66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F110BD-75B3-1C14-8279-54464B9B48E3}"/>
              </a:ext>
            </a:extLst>
          </p:cNvPr>
          <p:cNvSpPr>
            <a:spLocks noGrp="1"/>
          </p:cNvSpPr>
          <p:nvPr>
            <p:ph idx="1"/>
          </p:nvPr>
        </p:nvSpPr>
        <p:spPr>
          <a:xfrm>
            <a:off x="5306674" y="741653"/>
            <a:ext cx="6664271" cy="5374684"/>
          </a:xfrm>
        </p:spPr>
        <p:txBody>
          <a:bodyPr>
            <a:normAutofit fontScale="92500" lnSpcReduction="10000"/>
          </a:bodyPr>
          <a:lstStyle/>
          <a:p>
            <a:r>
              <a:rPr lang="en-US" sz="3200" dirty="0"/>
              <a:t>What is FND?</a:t>
            </a:r>
          </a:p>
          <a:p>
            <a:endParaRPr lang="en-US" sz="3200" dirty="0"/>
          </a:p>
          <a:p>
            <a:r>
              <a:rPr lang="en-US" sz="3200" dirty="0"/>
              <a:t>Terminology</a:t>
            </a:r>
          </a:p>
          <a:p>
            <a:endParaRPr lang="en-US" sz="3200" dirty="0"/>
          </a:p>
          <a:p>
            <a:r>
              <a:rPr lang="en-US" sz="3200" dirty="0"/>
              <a:t>“Where is the lesion?”  </a:t>
            </a:r>
          </a:p>
          <a:p>
            <a:pPr lvl="1">
              <a:buSzPct val="72000"/>
              <a:buFont typeface="Courier New" panose="02070309020205020404" pitchFamily="49" charset="0"/>
              <a:buChar char="o"/>
            </a:pPr>
            <a:r>
              <a:rPr lang="en-US" dirty="0"/>
              <a:t> 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dirty="0"/>
              <a:t> How are they diagnosed?</a:t>
            </a:r>
          </a:p>
          <a:p>
            <a:pPr lvl="1">
              <a:buSzPct val="72000"/>
              <a:buFont typeface="Courier New" panose="02070309020205020404" pitchFamily="49" charset="0"/>
              <a:buChar char="o"/>
            </a:pPr>
            <a:r>
              <a:rPr lang="en-US" dirty="0"/>
              <a:t> How do they occur? </a:t>
            </a:r>
          </a:p>
          <a:p>
            <a:pPr lvl="1">
              <a:buSzPct val="72000"/>
              <a:buFont typeface="Courier New" panose="02070309020205020404" pitchFamily="49" charset="0"/>
              <a:buChar char="o"/>
            </a:pPr>
            <a:r>
              <a:rPr lang="en-US" dirty="0"/>
              <a:t> Why do they occur?</a:t>
            </a:r>
          </a:p>
          <a:p>
            <a:pPr lvl="1">
              <a:buSzPct val="72000"/>
              <a:buFont typeface="Courier New" panose="02070309020205020404" pitchFamily="49" charset="0"/>
              <a:buChar char="o"/>
            </a:pPr>
            <a:r>
              <a:rPr lang="en-US" b="1" i="1" u="sng"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7102BD23-B7FB-8362-08A6-7A16B41386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CCA881A4-9ECF-541A-392C-9EFFC6C76D5A}"/>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36219855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14B547CE-7207-5703-416C-5E4C8624DFF5}"/>
              </a:ext>
            </a:extLst>
          </p:cNvPr>
          <p:cNvPicPr>
            <a:picLocks noChangeAspect="1"/>
          </p:cNvPicPr>
          <p:nvPr/>
        </p:nvPicPr>
        <p:blipFill>
          <a:blip r:embed="rId2"/>
          <a:stretch>
            <a:fillRect/>
          </a:stretch>
        </p:blipFill>
        <p:spPr>
          <a:xfrm>
            <a:off x="1203240" y="0"/>
            <a:ext cx="9785520" cy="7061801"/>
          </a:xfrm>
          <a:prstGeom prst="rect">
            <a:avLst/>
          </a:prstGeom>
        </p:spPr>
      </p:pic>
    </p:spTree>
    <p:extLst>
      <p:ext uri="{BB962C8B-B14F-4D97-AF65-F5344CB8AC3E}">
        <p14:creationId xmlns:p14="http://schemas.microsoft.com/office/powerpoint/2010/main" val="25042924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CBC69CF-F88F-133B-6184-B44EF794D7AA}"/>
              </a:ext>
            </a:extLst>
          </p:cNvPr>
          <p:cNvSpPr>
            <a:spLocks noGrp="1"/>
          </p:cNvSpPr>
          <p:nvPr>
            <p:ph sz="half" idx="2"/>
          </p:nvPr>
        </p:nvSpPr>
        <p:spPr>
          <a:xfrm>
            <a:off x="838200" y="1825625"/>
            <a:ext cx="10515600" cy="4351338"/>
          </a:xfrm>
        </p:spPr>
        <p:txBody>
          <a:bodyPr>
            <a:normAutofit/>
          </a:bodyPr>
          <a:lstStyle/>
          <a:p>
            <a:r>
              <a:rPr lang="en-US" dirty="0"/>
              <a:t>Start with telling them what it’s not.</a:t>
            </a:r>
          </a:p>
          <a:p>
            <a:r>
              <a:rPr lang="en-US" dirty="0"/>
              <a:t>Tell the patient it’s ‘nothing </a:t>
            </a:r>
            <a:r>
              <a:rPr lang="en-US" dirty="0" err="1"/>
              <a:t>serious’</a:t>
            </a:r>
            <a:r>
              <a:rPr lang="en-US" dirty="0"/>
              <a:t> or ‘nothing to worry about’</a:t>
            </a:r>
          </a:p>
          <a:p>
            <a:r>
              <a:rPr lang="en-US" dirty="0"/>
              <a:t>Tell the patient it’s definitely going to get better on its own</a:t>
            </a:r>
          </a:p>
          <a:p>
            <a:endParaRPr lang="en-US" dirty="0"/>
          </a:p>
        </p:txBody>
      </p:sp>
      <p:sp>
        <p:nvSpPr>
          <p:cNvPr id="5" name="Title 1">
            <a:extLst>
              <a:ext uri="{FF2B5EF4-FFF2-40B4-BE49-F238E27FC236}">
                <a16:creationId xmlns:a16="http://schemas.microsoft.com/office/drawing/2014/main" id="{D2937618-1BCA-E1E5-F189-2F62CD0AC6C0}"/>
              </a:ext>
            </a:extLst>
          </p:cNvPr>
          <p:cNvSpPr txBox="1">
            <a:spLocks/>
          </p:cNvSpPr>
          <p:nvPr/>
        </p:nvSpPr>
        <p:spPr>
          <a:xfrm>
            <a:off x="838200" y="365124"/>
            <a:ext cx="10668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DON’T</a:t>
            </a:r>
          </a:p>
        </p:txBody>
      </p:sp>
    </p:spTree>
    <p:extLst>
      <p:ext uri="{BB962C8B-B14F-4D97-AF65-F5344CB8AC3E}">
        <p14:creationId xmlns:p14="http://schemas.microsoft.com/office/powerpoint/2010/main" val="1433967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meline&#10;&#10;Description automatically generated">
            <a:extLst>
              <a:ext uri="{FF2B5EF4-FFF2-40B4-BE49-F238E27FC236}">
                <a16:creationId xmlns:a16="http://schemas.microsoft.com/office/drawing/2014/main" id="{AF4B5CE1-6398-7F49-A6E5-C8483A3E3B5B}"/>
              </a:ext>
            </a:extLst>
          </p:cNvPr>
          <p:cNvPicPr>
            <a:picLocks noChangeAspect="1"/>
          </p:cNvPicPr>
          <p:nvPr/>
        </p:nvPicPr>
        <p:blipFill>
          <a:blip r:embed="rId2"/>
          <a:stretch>
            <a:fillRect/>
          </a:stretch>
        </p:blipFill>
        <p:spPr>
          <a:xfrm>
            <a:off x="1228078" y="3409122"/>
            <a:ext cx="9735843" cy="3310184"/>
          </a:xfrm>
          <a:prstGeom prst="rect">
            <a:avLst/>
          </a:prstGeom>
        </p:spPr>
      </p:pic>
      <p:pic>
        <p:nvPicPr>
          <p:cNvPr id="5" name="Picture 4" descr="Graphical user interface, application&#10;&#10;Description automatically generated">
            <a:extLst>
              <a:ext uri="{FF2B5EF4-FFF2-40B4-BE49-F238E27FC236}">
                <a16:creationId xmlns:a16="http://schemas.microsoft.com/office/drawing/2014/main" id="{E4C105AF-591C-BD42-8C3E-F6488DA3B807}"/>
              </a:ext>
            </a:extLst>
          </p:cNvPr>
          <p:cNvPicPr>
            <a:picLocks noChangeAspect="1"/>
          </p:cNvPicPr>
          <p:nvPr/>
        </p:nvPicPr>
        <p:blipFill>
          <a:blip r:embed="rId3"/>
          <a:stretch>
            <a:fillRect/>
          </a:stretch>
        </p:blipFill>
        <p:spPr>
          <a:xfrm>
            <a:off x="1497385" y="89784"/>
            <a:ext cx="9042277" cy="3368248"/>
          </a:xfrm>
          <a:prstGeom prst="rect">
            <a:avLst/>
          </a:prstGeom>
        </p:spPr>
      </p:pic>
    </p:spTree>
    <p:extLst>
      <p:ext uri="{BB962C8B-B14F-4D97-AF65-F5344CB8AC3E}">
        <p14:creationId xmlns:p14="http://schemas.microsoft.com/office/powerpoint/2010/main" val="36249762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EB1B3-65C1-1699-6E84-2BAFE89C9489}"/>
            </a:ext>
          </a:extLst>
        </p:cNvPr>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6979A2F3-146B-1393-0B07-0ED30AFA2B31}"/>
              </a:ext>
            </a:extLst>
          </p:cNvPr>
          <p:cNvPicPr>
            <a:picLocks noChangeAspect="1"/>
          </p:cNvPicPr>
          <p:nvPr/>
        </p:nvPicPr>
        <p:blipFill>
          <a:blip r:embed="rId2"/>
          <a:stretch>
            <a:fillRect/>
          </a:stretch>
        </p:blipFill>
        <p:spPr>
          <a:xfrm>
            <a:off x="1203240" y="0"/>
            <a:ext cx="9785520" cy="7061801"/>
          </a:xfrm>
          <a:prstGeom prst="rect">
            <a:avLst/>
          </a:prstGeom>
        </p:spPr>
      </p:pic>
    </p:spTree>
    <p:extLst>
      <p:ext uri="{BB962C8B-B14F-4D97-AF65-F5344CB8AC3E}">
        <p14:creationId xmlns:p14="http://schemas.microsoft.com/office/powerpoint/2010/main" val="543416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20037-6F40-78FA-4FD7-8C900E9198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FB00E-7D8D-C669-1921-7BFA5F28154D}"/>
              </a:ext>
            </a:extLst>
          </p:cNvPr>
          <p:cNvSpPr>
            <a:spLocks noGrp="1"/>
          </p:cNvSpPr>
          <p:nvPr>
            <p:ph type="title"/>
          </p:nvPr>
        </p:nvSpPr>
        <p:spPr>
          <a:xfrm>
            <a:off x="516705" y="151179"/>
            <a:ext cx="10515600" cy="1325563"/>
          </a:xfrm>
        </p:spPr>
        <p:txBody>
          <a:bodyPr/>
          <a:lstStyle/>
          <a:p>
            <a:r>
              <a:rPr lang="en-US" dirty="0"/>
              <a:t>Treatment Triage</a:t>
            </a:r>
          </a:p>
        </p:txBody>
      </p:sp>
      <p:sp>
        <p:nvSpPr>
          <p:cNvPr id="4" name="Oval 3">
            <a:extLst>
              <a:ext uri="{FF2B5EF4-FFF2-40B4-BE49-F238E27FC236}">
                <a16:creationId xmlns:a16="http://schemas.microsoft.com/office/drawing/2014/main" id="{3613571B-F84A-23C5-C6C9-324DA7188880}"/>
              </a:ext>
            </a:extLst>
          </p:cNvPr>
          <p:cNvSpPr/>
          <p:nvPr/>
        </p:nvSpPr>
        <p:spPr>
          <a:xfrm>
            <a:off x="666281" y="1329756"/>
            <a:ext cx="5477599" cy="3181663"/>
          </a:xfrm>
          <a:prstGeom prst="ellipse">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5213079-2EC3-7E38-E732-760EE60F03F8}"/>
              </a:ext>
            </a:extLst>
          </p:cNvPr>
          <p:cNvSpPr/>
          <p:nvPr/>
        </p:nvSpPr>
        <p:spPr>
          <a:xfrm>
            <a:off x="4011600" y="2514981"/>
            <a:ext cx="5511800" cy="4246536"/>
          </a:xfrm>
          <a:prstGeom prst="ellipse">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A03E0D6-353A-E409-9D64-947CCE8CA7ED}"/>
              </a:ext>
            </a:extLst>
          </p:cNvPr>
          <p:cNvSpPr/>
          <p:nvPr/>
        </p:nvSpPr>
        <p:spPr>
          <a:xfrm>
            <a:off x="5452343" y="96483"/>
            <a:ext cx="5746420" cy="3525539"/>
          </a:xfrm>
          <a:prstGeom prst="ellipse">
            <a:avLst/>
          </a:prstGeom>
          <a:solidFill>
            <a:schemeClr val="accent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9D80AAA-94F9-F5F9-5487-1E4689976715}"/>
              </a:ext>
            </a:extLst>
          </p:cNvPr>
          <p:cNvSpPr txBox="1"/>
          <p:nvPr/>
        </p:nvSpPr>
        <p:spPr>
          <a:xfrm>
            <a:off x="6666434" y="1291903"/>
            <a:ext cx="3318237" cy="461665"/>
          </a:xfrm>
          <a:prstGeom prst="rect">
            <a:avLst/>
          </a:prstGeom>
          <a:noFill/>
        </p:spPr>
        <p:txBody>
          <a:bodyPr wrap="square" rtlCol="0">
            <a:spAutoFit/>
          </a:bodyPr>
          <a:lstStyle/>
          <a:p>
            <a:r>
              <a:rPr lang="en-US" sz="2400" dirty="0"/>
              <a:t>Relationship problems</a:t>
            </a:r>
          </a:p>
        </p:txBody>
      </p:sp>
      <p:sp>
        <p:nvSpPr>
          <p:cNvPr id="12" name="TextBox 11">
            <a:extLst>
              <a:ext uri="{FF2B5EF4-FFF2-40B4-BE49-F238E27FC236}">
                <a16:creationId xmlns:a16="http://schemas.microsoft.com/office/drawing/2014/main" id="{76652179-37A5-4675-0494-8AE01DE8287C}"/>
              </a:ext>
            </a:extLst>
          </p:cNvPr>
          <p:cNvSpPr txBox="1"/>
          <p:nvPr/>
        </p:nvSpPr>
        <p:spPr>
          <a:xfrm>
            <a:off x="1698796" y="2277485"/>
            <a:ext cx="2756973" cy="954107"/>
          </a:xfrm>
          <a:prstGeom prst="rect">
            <a:avLst/>
          </a:prstGeom>
          <a:noFill/>
        </p:spPr>
        <p:txBody>
          <a:bodyPr wrap="square" rtlCol="0">
            <a:spAutoFit/>
          </a:bodyPr>
          <a:lstStyle/>
          <a:p>
            <a:r>
              <a:rPr lang="en-US" sz="2800" dirty="0"/>
              <a:t>Migraine</a:t>
            </a:r>
          </a:p>
          <a:p>
            <a:r>
              <a:rPr lang="en-US" sz="2800" dirty="0"/>
              <a:t>Chronic pain</a:t>
            </a:r>
          </a:p>
        </p:txBody>
      </p:sp>
      <p:sp>
        <p:nvSpPr>
          <p:cNvPr id="13" name="TextBox 12">
            <a:extLst>
              <a:ext uri="{FF2B5EF4-FFF2-40B4-BE49-F238E27FC236}">
                <a16:creationId xmlns:a16="http://schemas.microsoft.com/office/drawing/2014/main" id="{A91FB849-5AEF-1996-2C68-F8456B8F88F1}"/>
              </a:ext>
            </a:extLst>
          </p:cNvPr>
          <p:cNvSpPr txBox="1"/>
          <p:nvPr/>
        </p:nvSpPr>
        <p:spPr>
          <a:xfrm>
            <a:off x="5903560" y="4104698"/>
            <a:ext cx="1930080" cy="1384995"/>
          </a:xfrm>
          <a:prstGeom prst="rect">
            <a:avLst/>
          </a:prstGeom>
          <a:noFill/>
        </p:spPr>
        <p:txBody>
          <a:bodyPr wrap="square" rtlCol="0">
            <a:spAutoFit/>
          </a:bodyPr>
          <a:lstStyle/>
          <a:p>
            <a:r>
              <a:rPr lang="en-US" sz="2800" dirty="0"/>
              <a:t>Anxiety</a:t>
            </a:r>
          </a:p>
          <a:p>
            <a:r>
              <a:rPr lang="en-US" sz="2800" dirty="0"/>
              <a:t>Low mood</a:t>
            </a:r>
          </a:p>
          <a:p>
            <a:r>
              <a:rPr lang="en-US" sz="2800" dirty="0"/>
              <a:t>PTSD</a:t>
            </a:r>
          </a:p>
        </p:txBody>
      </p:sp>
      <p:sp>
        <p:nvSpPr>
          <p:cNvPr id="16" name="TextBox 15">
            <a:extLst>
              <a:ext uri="{FF2B5EF4-FFF2-40B4-BE49-F238E27FC236}">
                <a16:creationId xmlns:a16="http://schemas.microsoft.com/office/drawing/2014/main" id="{4D2FD65D-8EA8-8411-6D81-6C92845AE9B4}"/>
              </a:ext>
            </a:extLst>
          </p:cNvPr>
          <p:cNvSpPr txBox="1"/>
          <p:nvPr/>
        </p:nvSpPr>
        <p:spPr>
          <a:xfrm rot="19079036">
            <a:off x="478067" y="1651451"/>
            <a:ext cx="1322542" cy="646331"/>
          </a:xfrm>
          <a:prstGeom prst="rect">
            <a:avLst/>
          </a:prstGeom>
          <a:noFill/>
        </p:spPr>
        <p:txBody>
          <a:bodyPr wrap="square" rtlCol="0">
            <a:spAutoFit/>
          </a:bodyPr>
          <a:lstStyle/>
          <a:p>
            <a:r>
              <a:rPr lang="en-US" dirty="0"/>
              <a:t>BIOLOGICAL</a:t>
            </a:r>
          </a:p>
          <a:p>
            <a:endParaRPr lang="en-US" u="sng" dirty="0"/>
          </a:p>
        </p:txBody>
      </p:sp>
      <p:sp>
        <p:nvSpPr>
          <p:cNvPr id="17" name="TextBox 16">
            <a:extLst>
              <a:ext uri="{FF2B5EF4-FFF2-40B4-BE49-F238E27FC236}">
                <a16:creationId xmlns:a16="http://schemas.microsoft.com/office/drawing/2014/main" id="{07294398-6560-E8E1-2D9E-8A277746F7CA}"/>
              </a:ext>
            </a:extLst>
          </p:cNvPr>
          <p:cNvSpPr txBox="1"/>
          <p:nvPr/>
        </p:nvSpPr>
        <p:spPr>
          <a:xfrm rot="2352499">
            <a:off x="3346241" y="5850292"/>
            <a:ext cx="1734321" cy="646331"/>
          </a:xfrm>
          <a:prstGeom prst="rect">
            <a:avLst/>
          </a:prstGeom>
          <a:noFill/>
        </p:spPr>
        <p:txBody>
          <a:bodyPr wrap="square" rtlCol="0">
            <a:spAutoFit/>
          </a:bodyPr>
          <a:lstStyle/>
          <a:p>
            <a:r>
              <a:rPr lang="en-US" dirty="0"/>
              <a:t>PSYCHOLOGICAL</a:t>
            </a:r>
          </a:p>
          <a:p>
            <a:endParaRPr lang="en-US" u="sng" dirty="0"/>
          </a:p>
        </p:txBody>
      </p:sp>
      <p:sp>
        <p:nvSpPr>
          <p:cNvPr id="18" name="TextBox 17">
            <a:extLst>
              <a:ext uri="{FF2B5EF4-FFF2-40B4-BE49-F238E27FC236}">
                <a16:creationId xmlns:a16="http://schemas.microsoft.com/office/drawing/2014/main" id="{E65D8E90-C7C4-76BF-5244-AC7D3F6B494A}"/>
              </a:ext>
            </a:extLst>
          </p:cNvPr>
          <p:cNvSpPr txBox="1"/>
          <p:nvPr/>
        </p:nvSpPr>
        <p:spPr>
          <a:xfrm rot="2826791">
            <a:off x="10286547" y="418529"/>
            <a:ext cx="854721" cy="646331"/>
          </a:xfrm>
          <a:prstGeom prst="rect">
            <a:avLst/>
          </a:prstGeom>
          <a:noFill/>
        </p:spPr>
        <p:txBody>
          <a:bodyPr wrap="square" rtlCol="0">
            <a:spAutoFit/>
          </a:bodyPr>
          <a:lstStyle/>
          <a:p>
            <a:r>
              <a:rPr lang="en-US" dirty="0"/>
              <a:t>SOCIAL</a:t>
            </a:r>
          </a:p>
          <a:p>
            <a:endParaRPr lang="en-US" u="sng" dirty="0"/>
          </a:p>
        </p:txBody>
      </p:sp>
      <p:sp>
        <p:nvSpPr>
          <p:cNvPr id="20" name="TextBox 19">
            <a:extLst>
              <a:ext uri="{FF2B5EF4-FFF2-40B4-BE49-F238E27FC236}">
                <a16:creationId xmlns:a16="http://schemas.microsoft.com/office/drawing/2014/main" id="{36FAE237-072C-A997-D67D-F5B8834B4482}"/>
              </a:ext>
            </a:extLst>
          </p:cNvPr>
          <p:cNvSpPr txBox="1"/>
          <p:nvPr/>
        </p:nvSpPr>
        <p:spPr>
          <a:xfrm rot="19291793">
            <a:off x="4287561" y="3262407"/>
            <a:ext cx="1951625" cy="646331"/>
          </a:xfrm>
          <a:prstGeom prst="rect">
            <a:avLst/>
          </a:prstGeom>
          <a:noFill/>
        </p:spPr>
        <p:txBody>
          <a:bodyPr wrap="square" rtlCol="0">
            <a:spAutoFit/>
          </a:bodyPr>
          <a:lstStyle/>
          <a:p>
            <a:r>
              <a:rPr lang="en-US" dirty="0"/>
              <a:t>Autonomic arousal</a:t>
            </a:r>
          </a:p>
          <a:p>
            <a:endParaRPr lang="en-US" u="sng" dirty="0"/>
          </a:p>
        </p:txBody>
      </p:sp>
      <p:sp>
        <p:nvSpPr>
          <p:cNvPr id="22" name="TextBox 21">
            <a:extLst>
              <a:ext uri="{FF2B5EF4-FFF2-40B4-BE49-F238E27FC236}">
                <a16:creationId xmlns:a16="http://schemas.microsoft.com/office/drawing/2014/main" id="{4327C837-FF8C-3F4E-EAD1-3DE4821D90F9}"/>
              </a:ext>
            </a:extLst>
          </p:cNvPr>
          <p:cNvSpPr txBox="1"/>
          <p:nvPr/>
        </p:nvSpPr>
        <p:spPr>
          <a:xfrm rot="891239">
            <a:off x="6514431" y="2847574"/>
            <a:ext cx="1438214" cy="646331"/>
          </a:xfrm>
          <a:prstGeom prst="rect">
            <a:avLst/>
          </a:prstGeom>
          <a:noFill/>
        </p:spPr>
        <p:txBody>
          <a:bodyPr wrap="square" rtlCol="0">
            <a:spAutoFit/>
          </a:bodyPr>
          <a:lstStyle/>
          <a:p>
            <a:r>
              <a:rPr lang="en-US" dirty="0"/>
              <a:t>Bereavement</a:t>
            </a:r>
          </a:p>
          <a:p>
            <a:endParaRPr lang="en-US" u="sng" dirty="0"/>
          </a:p>
        </p:txBody>
      </p:sp>
    </p:spTree>
    <p:extLst>
      <p:ext uri="{BB962C8B-B14F-4D97-AF65-F5344CB8AC3E}">
        <p14:creationId xmlns:p14="http://schemas.microsoft.com/office/powerpoint/2010/main" val="3523441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CEDEF-54E0-632D-B882-7A357C935F18}"/>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6D41C236-E35D-54AE-5380-13D7A4EC5A5F}"/>
              </a:ext>
            </a:extLst>
          </p:cNvPr>
          <p:cNvSpPr/>
          <p:nvPr/>
        </p:nvSpPr>
        <p:spPr>
          <a:xfrm>
            <a:off x="331076" y="492362"/>
            <a:ext cx="6546924" cy="600051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Graphical user interface, text, application&#10;&#10;Description automatically generated">
            <a:extLst>
              <a:ext uri="{FF2B5EF4-FFF2-40B4-BE49-F238E27FC236}">
                <a16:creationId xmlns:a16="http://schemas.microsoft.com/office/drawing/2014/main" id="{107F63BA-7B3D-D02E-D640-3565CA1EDC87}"/>
              </a:ext>
            </a:extLst>
          </p:cNvPr>
          <p:cNvPicPr>
            <a:picLocks noChangeAspect="1"/>
          </p:cNvPicPr>
          <p:nvPr/>
        </p:nvPicPr>
        <p:blipFill rotWithShape="1">
          <a:blip r:embed="rId3"/>
          <a:srcRect l="37209"/>
          <a:stretch/>
        </p:blipFill>
        <p:spPr>
          <a:xfrm>
            <a:off x="7150984" y="1547895"/>
            <a:ext cx="4505940" cy="1349142"/>
          </a:xfrm>
          <a:prstGeom prst="rect">
            <a:avLst/>
          </a:prstGeom>
        </p:spPr>
      </p:pic>
      <p:sp>
        <p:nvSpPr>
          <p:cNvPr id="3" name="Title 2">
            <a:extLst>
              <a:ext uri="{FF2B5EF4-FFF2-40B4-BE49-F238E27FC236}">
                <a16:creationId xmlns:a16="http://schemas.microsoft.com/office/drawing/2014/main" id="{8E80FB1B-84ED-EA63-FF68-DE9F35BED160}"/>
              </a:ext>
            </a:extLst>
          </p:cNvPr>
          <p:cNvSpPr>
            <a:spLocks noGrp="1"/>
          </p:cNvSpPr>
          <p:nvPr>
            <p:ph type="title"/>
          </p:nvPr>
        </p:nvSpPr>
        <p:spPr/>
        <p:txBody>
          <a:bodyPr/>
          <a:lstStyle/>
          <a:p>
            <a:r>
              <a:rPr lang="en-US" dirty="0"/>
              <a:t>Management</a:t>
            </a:r>
          </a:p>
        </p:txBody>
      </p:sp>
      <p:sp>
        <p:nvSpPr>
          <p:cNvPr id="4" name="Content Placeholder 3">
            <a:extLst>
              <a:ext uri="{FF2B5EF4-FFF2-40B4-BE49-F238E27FC236}">
                <a16:creationId xmlns:a16="http://schemas.microsoft.com/office/drawing/2014/main" id="{C40FC73C-20E5-6E37-C0E3-BBABF23D2A90}"/>
              </a:ext>
            </a:extLst>
          </p:cNvPr>
          <p:cNvSpPr>
            <a:spLocks noGrp="1"/>
          </p:cNvSpPr>
          <p:nvPr>
            <p:ph idx="1"/>
          </p:nvPr>
        </p:nvSpPr>
        <p:spPr>
          <a:xfrm>
            <a:off x="838200" y="1825625"/>
            <a:ext cx="5893676" cy="4667250"/>
          </a:xfrm>
        </p:spPr>
        <p:txBody>
          <a:bodyPr>
            <a:normAutofit/>
          </a:bodyPr>
          <a:lstStyle/>
          <a:p>
            <a:pPr marL="514350" indent="-514350">
              <a:buFont typeface="+mj-lt"/>
              <a:buAutoNum type="arabicPeriod"/>
            </a:pPr>
            <a:r>
              <a:rPr lang="en-US" dirty="0"/>
              <a:t>Name and explain the diagnosis</a:t>
            </a:r>
          </a:p>
          <a:p>
            <a:pPr marL="514350" indent="-514350">
              <a:buFont typeface="+mj-lt"/>
              <a:buAutoNum type="arabicPeriod"/>
            </a:pPr>
            <a:r>
              <a:rPr lang="en-US" dirty="0"/>
              <a:t>Treat risk factors </a:t>
            </a:r>
            <a:r>
              <a:rPr lang="en-US" dirty="0" err="1"/>
              <a:t>eg.</a:t>
            </a:r>
            <a:r>
              <a:rPr lang="en-US" dirty="0"/>
              <a:t> </a:t>
            </a:r>
          </a:p>
          <a:p>
            <a:pPr marL="799986" lvl="1" indent="-342900">
              <a:buFont typeface="Arial" panose="020B0604020202020204" pitchFamily="34" charset="0"/>
              <a:buChar char="•"/>
            </a:pPr>
            <a:r>
              <a:rPr lang="en-US" dirty="0"/>
              <a:t>Migraine</a:t>
            </a:r>
          </a:p>
          <a:p>
            <a:pPr marL="799986" lvl="1" indent="-342900">
              <a:buFont typeface="Arial" panose="020B0604020202020204" pitchFamily="34" charset="0"/>
              <a:buChar char="•"/>
            </a:pPr>
            <a:r>
              <a:rPr lang="en-US" dirty="0"/>
              <a:t>Pain</a:t>
            </a:r>
          </a:p>
          <a:p>
            <a:pPr marL="799986" lvl="1" indent="-342900">
              <a:buFont typeface="Arial" panose="020B0604020202020204" pitchFamily="34" charset="0"/>
              <a:buChar char="•"/>
            </a:pPr>
            <a:r>
              <a:rPr lang="en-US" dirty="0"/>
              <a:t>Depression/anxiety/PTSD </a:t>
            </a:r>
            <a:r>
              <a:rPr lang="en-US" b="1" dirty="0"/>
              <a:t>if present </a:t>
            </a:r>
            <a:endParaRPr lang="en-US" dirty="0"/>
          </a:p>
          <a:p>
            <a:pPr marL="514350" indent="-514350">
              <a:buFont typeface="+mj-lt"/>
              <a:buAutoNum type="arabicPeriod"/>
            </a:pPr>
            <a:r>
              <a:rPr lang="en-US" dirty="0"/>
              <a:t>Lifestyle advice</a:t>
            </a:r>
          </a:p>
          <a:p>
            <a:pPr lvl="1"/>
            <a:r>
              <a:rPr lang="en-US" dirty="0"/>
              <a:t>Avoid ‘Boom and Bust’ phenomenon with fatigue, pacing</a:t>
            </a:r>
          </a:p>
          <a:p>
            <a:pPr marL="514350" indent="-514350">
              <a:buFont typeface="+mj-lt"/>
              <a:buAutoNum type="arabicPeriod"/>
            </a:pPr>
            <a:r>
              <a:rPr lang="en-US" dirty="0"/>
              <a:t>Physiotherapy in patients with functional movement disorders</a:t>
            </a:r>
          </a:p>
        </p:txBody>
      </p:sp>
      <p:pic>
        <p:nvPicPr>
          <p:cNvPr id="8" name="Picture 7" descr="Text&#10;&#10;Description automatically generated">
            <a:extLst>
              <a:ext uri="{FF2B5EF4-FFF2-40B4-BE49-F238E27FC236}">
                <a16:creationId xmlns:a16="http://schemas.microsoft.com/office/drawing/2014/main" id="{75A30BE0-1877-0332-271E-3FFCEACCBF3E}"/>
              </a:ext>
            </a:extLst>
          </p:cNvPr>
          <p:cNvPicPr>
            <a:picLocks noChangeAspect="1"/>
          </p:cNvPicPr>
          <p:nvPr/>
        </p:nvPicPr>
        <p:blipFill rotWithShape="1">
          <a:blip r:embed="rId4"/>
          <a:srcRect l="33533" t="13333" r="25101" b="65518"/>
          <a:stretch/>
        </p:blipFill>
        <p:spPr>
          <a:xfrm>
            <a:off x="7019894" y="2667366"/>
            <a:ext cx="4778924" cy="1526233"/>
          </a:xfrm>
          <a:prstGeom prst="rect">
            <a:avLst/>
          </a:prstGeom>
        </p:spPr>
      </p:pic>
      <p:pic>
        <p:nvPicPr>
          <p:cNvPr id="12" name="Picture 11" descr="Text&#10;&#10;Description automatically generated">
            <a:extLst>
              <a:ext uri="{FF2B5EF4-FFF2-40B4-BE49-F238E27FC236}">
                <a16:creationId xmlns:a16="http://schemas.microsoft.com/office/drawing/2014/main" id="{114A03CF-5C50-AA41-1012-2BB582CF27EA}"/>
              </a:ext>
            </a:extLst>
          </p:cNvPr>
          <p:cNvPicPr>
            <a:picLocks noChangeAspect="1"/>
          </p:cNvPicPr>
          <p:nvPr/>
        </p:nvPicPr>
        <p:blipFill rotWithShape="1">
          <a:blip r:embed="rId4"/>
          <a:srcRect l="34169" t="60881" r="45042" b="24751"/>
          <a:stretch/>
        </p:blipFill>
        <p:spPr>
          <a:xfrm>
            <a:off x="7019891" y="4365875"/>
            <a:ext cx="4778925" cy="2063015"/>
          </a:xfrm>
          <a:prstGeom prst="rect">
            <a:avLst/>
          </a:prstGeom>
        </p:spPr>
      </p:pic>
      <p:pic>
        <p:nvPicPr>
          <p:cNvPr id="15" name="Picture 14" descr="Graphical user interface, text, application&#10;&#10;Description automatically generated">
            <a:extLst>
              <a:ext uri="{FF2B5EF4-FFF2-40B4-BE49-F238E27FC236}">
                <a16:creationId xmlns:a16="http://schemas.microsoft.com/office/drawing/2014/main" id="{418370E1-5316-5824-C866-9369488F120F}"/>
              </a:ext>
            </a:extLst>
          </p:cNvPr>
          <p:cNvPicPr>
            <a:picLocks noChangeAspect="1"/>
          </p:cNvPicPr>
          <p:nvPr/>
        </p:nvPicPr>
        <p:blipFill rotWithShape="1">
          <a:blip r:embed="rId3"/>
          <a:srcRect r="63125"/>
          <a:stretch/>
        </p:blipFill>
        <p:spPr>
          <a:xfrm>
            <a:off x="7019894" y="492362"/>
            <a:ext cx="2654994" cy="1353627"/>
          </a:xfrm>
          <a:prstGeom prst="rect">
            <a:avLst/>
          </a:prstGeom>
        </p:spPr>
      </p:pic>
    </p:spTree>
    <p:extLst>
      <p:ext uri="{BB962C8B-B14F-4D97-AF65-F5344CB8AC3E}">
        <p14:creationId xmlns:p14="http://schemas.microsoft.com/office/powerpoint/2010/main" val="37611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13BD7-F0A2-FACC-19F1-5F8F4179E6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20E8E6-E6AA-2D8F-F42D-12E484B6F92E}"/>
              </a:ext>
            </a:extLst>
          </p:cNvPr>
          <p:cNvSpPr>
            <a:spLocks noGrp="1"/>
          </p:cNvSpPr>
          <p:nvPr>
            <p:ph idx="1"/>
          </p:nvPr>
        </p:nvSpPr>
        <p:spPr>
          <a:xfrm>
            <a:off x="5306674" y="741653"/>
            <a:ext cx="6664271" cy="5374684"/>
          </a:xfrm>
        </p:spPr>
        <p:txBody>
          <a:bodyPr>
            <a:normAutofit fontScale="92500" lnSpcReduction="10000"/>
          </a:bodyPr>
          <a:lstStyle/>
          <a:p>
            <a:r>
              <a:rPr lang="en-US" sz="3200" b="1" i="1" u="sng" dirty="0"/>
              <a:t>What is FND?</a:t>
            </a:r>
          </a:p>
          <a:p>
            <a:endParaRPr lang="en-US" sz="3200" dirty="0"/>
          </a:p>
          <a:p>
            <a:r>
              <a:rPr lang="en-US" sz="3200" dirty="0"/>
              <a:t>Terminology</a:t>
            </a:r>
          </a:p>
          <a:p>
            <a:endParaRPr lang="en-US" sz="3200" dirty="0"/>
          </a:p>
          <a:p>
            <a:r>
              <a:rPr lang="en-US" sz="3200" dirty="0"/>
              <a:t>“Where is the lesion?”  </a:t>
            </a:r>
          </a:p>
          <a:p>
            <a:pPr lvl="1">
              <a:buSzPct val="72000"/>
              <a:buFont typeface="Courier New" panose="02070309020205020404" pitchFamily="49" charset="0"/>
              <a:buChar char="o"/>
            </a:pPr>
            <a:r>
              <a:rPr lang="en-US" dirty="0"/>
              <a:t> Traditional and modern approaches to neurological diagnosis</a:t>
            </a:r>
          </a:p>
          <a:p>
            <a:pPr lvl="1">
              <a:buSzPct val="72000"/>
            </a:pPr>
            <a:endParaRPr lang="en-US" dirty="0"/>
          </a:p>
          <a:p>
            <a:pPr>
              <a:buSzPct val="100000"/>
            </a:pPr>
            <a:r>
              <a:rPr lang="en-US" sz="3200" dirty="0"/>
              <a:t>Functional neurological symptoms</a:t>
            </a:r>
            <a:endParaRPr lang="en-US" dirty="0"/>
          </a:p>
          <a:p>
            <a:pPr lvl="1">
              <a:buSzPct val="72000"/>
              <a:buFont typeface="Courier New" panose="02070309020205020404" pitchFamily="49" charset="0"/>
              <a:buChar char="o"/>
            </a:pPr>
            <a:r>
              <a:rPr lang="en-US" dirty="0"/>
              <a:t> How are they diagnosed?</a:t>
            </a:r>
          </a:p>
          <a:p>
            <a:pPr lvl="1">
              <a:buSzPct val="72000"/>
              <a:buFont typeface="Courier New" panose="02070309020205020404" pitchFamily="49" charset="0"/>
              <a:buChar char="o"/>
            </a:pPr>
            <a:r>
              <a:rPr lang="en-US" dirty="0"/>
              <a:t> How do they occur?</a:t>
            </a:r>
          </a:p>
          <a:p>
            <a:pPr lvl="1">
              <a:buSzPct val="72000"/>
              <a:buFont typeface="Courier New" panose="02070309020205020404" pitchFamily="49" charset="0"/>
              <a:buChar char="o"/>
            </a:pPr>
            <a:r>
              <a:rPr lang="en-US" dirty="0"/>
              <a:t> Why do they occur?</a:t>
            </a:r>
          </a:p>
          <a:p>
            <a:pPr lvl="1">
              <a:buSzPct val="72000"/>
              <a:buFont typeface="Courier New" panose="02070309020205020404" pitchFamily="49" charset="0"/>
              <a:buChar char="o"/>
            </a:pPr>
            <a:r>
              <a:rPr lang="en-US" dirty="0"/>
              <a:t> How can they be treated?</a:t>
            </a:r>
          </a:p>
          <a:p>
            <a:endParaRPr lang="en-US" sz="3200" dirty="0"/>
          </a:p>
        </p:txBody>
      </p:sp>
      <p:pic>
        <p:nvPicPr>
          <p:cNvPr id="2050" name="Picture 2" descr="This may contain: the airplane is flying high in the sky above the clouds at sunset or sunrise time">
            <a:extLst>
              <a:ext uri="{FF2B5EF4-FFF2-40B4-BE49-F238E27FC236}">
                <a16:creationId xmlns:a16="http://schemas.microsoft.com/office/drawing/2014/main" id="{89ACCDF6-8CE2-0EA1-8317-BC9EC4645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804" r="-1" b="12928"/>
          <a:stretch>
            <a:fillRect/>
          </a:stretch>
        </p:blipFill>
        <p:spPr bwMode="auto">
          <a:xfrm>
            <a:off x="0" y="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FB968BCD-23A4-D890-3D5A-FA98DA997C87}"/>
              </a:ext>
            </a:extLst>
          </p:cNvPr>
          <p:cNvSpPr txBox="1">
            <a:spLocks/>
          </p:cNvSpPr>
          <p:nvPr/>
        </p:nvSpPr>
        <p:spPr>
          <a:xfrm>
            <a:off x="1401962" y="608649"/>
            <a:ext cx="2188635" cy="638260"/>
          </a:xfrm>
          <a:prstGeom prst="rect">
            <a:avLst/>
          </a:prstGeom>
        </p:spPr>
        <p:txBody>
          <a:bodyPr vert="horz" lIns="91440" tIns="45720" rIns="91440" bIns="45720" rtlCol="0">
            <a:normAutofit fontScale="92500"/>
          </a:bodyPr>
          <a:lst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bg1"/>
                </a:solidFill>
              </a:rPr>
              <a:t>Overview</a:t>
            </a:r>
            <a:endParaRPr lang="en-US" b="1" dirty="0">
              <a:solidFill>
                <a:schemeClr val="bg1"/>
              </a:solidFill>
            </a:endParaRPr>
          </a:p>
          <a:p>
            <a:endParaRPr lang="en-US" sz="3200" dirty="0"/>
          </a:p>
        </p:txBody>
      </p:sp>
    </p:spTree>
    <p:extLst>
      <p:ext uri="{BB962C8B-B14F-4D97-AF65-F5344CB8AC3E}">
        <p14:creationId xmlns:p14="http://schemas.microsoft.com/office/powerpoint/2010/main" val="8388135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descr="How am I running when I cant walk ? Recovery from FND gait disorder">
            <a:hlinkClick r:id="" action="ppaction://media"/>
            <a:extLst>
              <a:ext uri="{FF2B5EF4-FFF2-40B4-BE49-F238E27FC236}">
                <a16:creationId xmlns:a16="http://schemas.microsoft.com/office/drawing/2014/main" id="{EB6ED500-4439-8F84-25C3-50BCF2D05CE6}"/>
              </a:ext>
            </a:extLst>
          </p:cNvPr>
          <p:cNvPicPr>
            <a:picLocks noRot="1" noChangeAspect="1"/>
          </p:cNvPicPr>
          <p:nvPr>
            <a:videoFile r:link="rId1"/>
          </p:nvPr>
        </p:nvPicPr>
        <p:blipFill>
          <a:blip r:embed="rId3"/>
          <a:srcRect b="443"/>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422891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E9E28-D676-1946-8631-951AE7DA9385}"/>
              </a:ext>
            </a:extLst>
          </p:cNvPr>
          <p:cNvSpPr>
            <a:spLocks noGrp="1"/>
          </p:cNvSpPr>
          <p:nvPr>
            <p:ph type="title"/>
          </p:nvPr>
        </p:nvSpPr>
        <p:spPr/>
        <p:txBody>
          <a:bodyPr/>
          <a:lstStyle/>
          <a:p>
            <a:r>
              <a:rPr lang="en-US" dirty="0"/>
              <a:t>Take home messages</a:t>
            </a:r>
          </a:p>
        </p:txBody>
      </p:sp>
      <p:sp>
        <p:nvSpPr>
          <p:cNvPr id="3" name="Content Placeholder 2">
            <a:extLst>
              <a:ext uri="{FF2B5EF4-FFF2-40B4-BE49-F238E27FC236}">
                <a16:creationId xmlns:a16="http://schemas.microsoft.com/office/drawing/2014/main" id="{1CB0498E-408F-964E-AB2A-28747B256434}"/>
              </a:ext>
            </a:extLst>
          </p:cNvPr>
          <p:cNvSpPr>
            <a:spLocks noGrp="1"/>
          </p:cNvSpPr>
          <p:nvPr>
            <p:ph idx="1"/>
          </p:nvPr>
        </p:nvSpPr>
        <p:spPr>
          <a:xfrm>
            <a:off x="609600" y="1579470"/>
            <a:ext cx="11230303" cy="4913405"/>
          </a:xfrm>
        </p:spPr>
        <p:txBody>
          <a:bodyPr>
            <a:normAutofit fontScale="85000" lnSpcReduction="20000"/>
          </a:bodyPr>
          <a:lstStyle/>
          <a:p>
            <a:r>
              <a:rPr lang="en-US" dirty="0"/>
              <a:t>FND is a common, real way that patients can develop neurological symptoms</a:t>
            </a:r>
          </a:p>
          <a:p>
            <a:r>
              <a:rPr lang="en-US" dirty="0"/>
              <a:t>It is a brain network disorder, like a software problem/glitch on a computer</a:t>
            </a:r>
          </a:p>
          <a:p>
            <a:r>
              <a:rPr lang="en-US" dirty="0"/>
              <a:t>It is NOT the same as malingering, which is rare.</a:t>
            </a:r>
          </a:p>
          <a:p>
            <a:r>
              <a:rPr lang="en-US" dirty="0"/>
              <a:t>Some investigations may be needed, however it is a positive diagnosis rather than a diagnosis of exclusion</a:t>
            </a:r>
          </a:p>
          <a:p>
            <a:r>
              <a:rPr lang="en-US" dirty="0"/>
              <a:t>Often, the more patients focus on their symptoms, the worse they get</a:t>
            </a:r>
          </a:p>
          <a:p>
            <a:r>
              <a:rPr lang="en-US" dirty="0"/>
              <a:t>Demonstration/explanation of the positive diagnostic features can be helpful therapeutically</a:t>
            </a:r>
          </a:p>
          <a:p>
            <a:r>
              <a:rPr lang="en-US" dirty="0"/>
              <a:t>Not explaining the diagnosis, or simply saying ‘we’ve excluded a structural/serious problem’ can exacerbate the condition in the long run</a:t>
            </a:r>
          </a:p>
          <a:p>
            <a:r>
              <a:rPr lang="en-US" dirty="0"/>
              <a:t>It is often not ‘caused by’ stress. </a:t>
            </a:r>
          </a:p>
          <a:p>
            <a:r>
              <a:rPr lang="en-US" dirty="0"/>
              <a:t>Lots of patients with FND feel neither stressed nor anxious. However psychological symptoms and stressful life events can be precipitating and perpetuating factors</a:t>
            </a:r>
          </a:p>
          <a:p>
            <a:r>
              <a:rPr lang="en-US" dirty="0"/>
              <a:t>Treatment depends on the patient symptoms and risk factors</a:t>
            </a:r>
          </a:p>
          <a:p>
            <a:endParaRPr lang="en-US" dirty="0"/>
          </a:p>
        </p:txBody>
      </p:sp>
    </p:spTree>
    <p:extLst>
      <p:ext uri="{BB962C8B-B14F-4D97-AF65-F5344CB8AC3E}">
        <p14:creationId xmlns:p14="http://schemas.microsoft.com/office/powerpoint/2010/main" val="38916567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2BECF-222C-8927-16D8-41D48D08CFD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CD3AAE0-C47F-D92F-1CDF-9272FD45A66B}"/>
              </a:ext>
            </a:extLst>
          </p:cNvPr>
          <p:cNvPicPr>
            <a:picLocks noGrp="1" noChangeAspect="1"/>
          </p:cNvPicPr>
          <p:nvPr>
            <p:ph idx="1"/>
          </p:nvPr>
        </p:nvPicPr>
        <p:blipFill>
          <a:blip r:embed="rId2"/>
          <a:stretch>
            <a:fillRect/>
          </a:stretch>
        </p:blipFill>
        <p:spPr>
          <a:xfrm>
            <a:off x="703580" y="365125"/>
            <a:ext cx="10770141" cy="5942146"/>
          </a:xfrm>
          <a:prstGeom prst="rect">
            <a:avLst/>
          </a:prstGeom>
        </p:spPr>
      </p:pic>
      <p:pic>
        <p:nvPicPr>
          <p:cNvPr id="9" name="Picture 8">
            <a:extLst>
              <a:ext uri="{FF2B5EF4-FFF2-40B4-BE49-F238E27FC236}">
                <a16:creationId xmlns:a16="http://schemas.microsoft.com/office/drawing/2014/main" id="{47D95A1E-2190-F12F-C445-ECA8383ADC7B}"/>
              </a:ext>
            </a:extLst>
          </p:cNvPr>
          <p:cNvPicPr>
            <a:picLocks noChangeAspect="1"/>
          </p:cNvPicPr>
          <p:nvPr/>
        </p:nvPicPr>
        <p:blipFill>
          <a:blip r:embed="rId3"/>
          <a:stretch>
            <a:fillRect/>
          </a:stretch>
        </p:blipFill>
        <p:spPr>
          <a:xfrm>
            <a:off x="8288042" y="4935522"/>
            <a:ext cx="2384307" cy="1233837"/>
          </a:xfrm>
          <a:prstGeom prst="rect">
            <a:avLst/>
          </a:prstGeom>
        </p:spPr>
      </p:pic>
      <p:pic>
        <p:nvPicPr>
          <p:cNvPr id="11" name="Picture 10">
            <a:extLst>
              <a:ext uri="{FF2B5EF4-FFF2-40B4-BE49-F238E27FC236}">
                <a16:creationId xmlns:a16="http://schemas.microsoft.com/office/drawing/2014/main" id="{242FD84C-D3D3-A049-7C8C-8F00255543E4}"/>
              </a:ext>
            </a:extLst>
          </p:cNvPr>
          <p:cNvPicPr>
            <a:picLocks noChangeAspect="1"/>
          </p:cNvPicPr>
          <p:nvPr/>
        </p:nvPicPr>
        <p:blipFill>
          <a:blip r:embed="rId4"/>
          <a:stretch>
            <a:fillRect/>
          </a:stretch>
        </p:blipFill>
        <p:spPr>
          <a:xfrm>
            <a:off x="736007" y="3344801"/>
            <a:ext cx="2824558" cy="2824558"/>
          </a:xfrm>
          <a:prstGeom prst="rect">
            <a:avLst/>
          </a:prstGeom>
        </p:spPr>
      </p:pic>
    </p:spTree>
    <p:extLst>
      <p:ext uri="{BB962C8B-B14F-4D97-AF65-F5344CB8AC3E}">
        <p14:creationId xmlns:p14="http://schemas.microsoft.com/office/powerpoint/2010/main" val="1987418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9E15A-F164-7335-F7DF-A7669A04DF1E}"/>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ED01D9E3-F908-3552-C387-8354155CE6BD}"/>
              </a:ext>
            </a:extLst>
          </p:cNvPr>
          <p:cNvSpPr>
            <a:spLocks noGrp="1"/>
          </p:cNvSpPr>
          <p:nvPr>
            <p:ph idx="1"/>
          </p:nvPr>
        </p:nvSpPr>
        <p:spPr/>
        <p:txBody>
          <a:bodyPr/>
          <a:lstStyle/>
          <a:p>
            <a:pPr marL="0" indent="0">
              <a:buNone/>
            </a:pPr>
            <a:r>
              <a:rPr lang="en-US" dirty="0"/>
              <a:t>Prof Mark Edwards - neurologist at the </a:t>
            </a:r>
            <a:r>
              <a:rPr lang="en-US" dirty="0" err="1"/>
              <a:t>IoPPN</a:t>
            </a:r>
            <a:endParaRPr lang="en-US" dirty="0"/>
          </a:p>
          <a:p>
            <a:pPr marL="0" indent="0">
              <a:buNone/>
            </a:pPr>
            <a:r>
              <a:rPr lang="en-US" dirty="0"/>
              <a:t>Dr Biba Stanton - neurologist at King’s College Hospital</a:t>
            </a:r>
          </a:p>
          <a:p>
            <a:pPr marL="0" indent="0">
              <a:buNone/>
            </a:pPr>
            <a:r>
              <a:rPr lang="en-US" dirty="0"/>
              <a:t>Dr Jan Coebergh - neurologist at St. George’s hospital</a:t>
            </a:r>
          </a:p>
          <a:p>
            <a:pPr marL="0" indent="0">
              <a:buNone/>
            </a:pPr>
            <a:r>
              <a:rPr lang="en-US" dirty="0"/>
              <a:t>Dr Glenn Nielsen - </a:t>
            </a:r>
            <a:r>
              <a:rPr lang="en-US" dirty="0" err="1"/>
              <a:t>neurophysiotherapist</a:t>
            </a:r>
            <a:r>
              <a:rPr lang="en-US" dirty="0"/>
              <a:t> at St. George’s hospital</a:t>
            </a:r>
          </a:p>
          <a:p>
            <a:pPr marL="0" indent="0">
              <a:buNone/>
            </a:pPr>
            <a:r>
              <a:rPr lang="en-US" dirty="0"/>
              <a:t>Dr Marianne Novak - neurologist at St. George’s hospital</a:t>
            </a:r>
          </a:p>
          <a:p>
            <a:pPr marL="0" indent="0">
              <a:buNone/>
            </a:pPr>
            <a:r>
              <a:rPr lang="en-US" dirty="0"/>
              <a:t>Dr Tiago Teodoro - neurologist at St. George’s hospital</a:t>
            </a:r>
          </a:p>
        </p:txBody>
      </p:sp>
    </p:spTree>
    <p:extLst>
      <p:ext uri="{BB962C8B-B14F-4D97-AF65-F5344CB8AC3E}">
        <p14:creationId xmlns:p14="http://schemas.microsoft.com/office/powerpoint/2010/main" val="1046774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DBFA5-4357-CF6D-BA24-F223C55B1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CD9BE9-2393-5BC6-207E-0A57B94C1733}"/>
              </a:ext>
            </a:extLst>
          </p:cNvPr>
          <p:cNvSpPr>
            <a:spLocks noGrp="1"/>
          </p:cNvSpPr>
          <p:nvPr>
            <p:ph type="title"/>
          </p:nvPr>
        </p:nvSpPr>
        <p:spPr>
          <a:xfrm>
            <a:off x="838200" y="333595"/>
            <a:ext cx="10515600" cy="1325563"/>
          </a:xfrm>
        </p:spPr>
        <p:txBody>
          <a:bodyPr/>
          <a:lstStyle/>
          <a:p>
            <a:r>
              <a:rPr lang="en-US" dirty="0"/>
              <a:t>What is Functional Neurological Disorder (FND)?</a:t>
            </a:r>
          </a:p>
        </p:txBody>
      </p:sp>
      <p:graphicFrame>
        <p:nvGraphicFramePr>
          <p:cNvPr id="4" name="Content Placeholder 3">
            <a:extLst>
              <a:ext uri="{FF2B5EF4-FFF2-40B4-BE49-F238E27FC236}">
                <a16:creationId xmlns:a16="http://schemas.microsoft.com/office/drawing/2014/main" id="{7928A0C9-5AAE-5C1E-9F91-E6C11A9C396F}"/>
              </a:ext>
            </a:extLst>
          </p:cNvPr>
          <p:cNvGraphicFramePr>
            <a:graphicFrameLocks noGrp="1"/>
          </p:cNvGraphicFramePr>
          <p:nvPr>
            <p:ph idx="1"/>
            <p:extLst>
              <p:ext uri="{D42A27DB-BD31-4B8C-83A1-F6EECF244321}">
                <p14:modId xmlns:p14="http://schemas.microsoft.com/office/powerpoint/2010/main" val="2914398419"/>
              </p:ext>
            </p:extLst>
          </p:nvPr>
        </p:nvGraphicFramePr>
        <p:xfrm>
          <a:off x="-945931" y="1825625"/>
          <a:ext cx="13401542" cy="1471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74C4F289-40A0-32FE-EDFE-3CC49268944C}"/>
              </a:ext>
            </a:extLst>
          </p:cNvPr>
          <p:cNvPicPr>
            <a:picLocks noChangeAspect="1"/>
          </p:cNvPicPr>
          <p:nvPr/>
        </p:nvPicPr>
        <p:blipFill>
          <a:blip r:embed="rId8"/>
          <a:stretch>
            <a:fillRect/>
          </a:stretch>
        </p:blipFill>
        <p:spPr>
          <a:xfrm>
            <a:off x="2554014" y="3296840"/>
            <a:ext cx="7428186" cy="3561160"/>
          </a:xfrm>
          <a:prstGeom prst="rect">
            <a:avLst/>
          </a:prstGeom>
        </p:spPr>
      </p:pic>
    </p:spTree>
    <p:extLst>
      <p:ext uri="{BB962C8B-B14F-4D97-AF65-F5344CB8AC3E}">
        <p14:creationId xmlns:p14="http://schemas.microsoft.com/office/powerpoint/2010/main" val="220757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9ACD9-2B65-D0CA-993B-040E2CBECB29}"/>
              </a:ext>
            </a:extLst>
          </p:cNvPr>
          <p:cNvSpPr>
            <a:spLocks noGrp="1"/>
          </p:cNvSpPr>
          <p:nvPr>
            <p:ph type="title"/>
          </p:nvPr>
        </p:nvSpPr>
        <p:spPr/>
        <p:txBody>
          <a:bodyPr/>
          <a:lstStyle/>
          <a:p>
            <a:r>
              <a:rPr lang="en-US" dirty="0"/>
              <a:t>What is Functional Neurological Disorder (FND)?</a:t>
            </a:r>
          </a:p>
        </p:txBody>
      </p:sp>
      <p:graphicFrame>
        <p:nvGraphicFramePr>
          <p:cNvPr id="4" name="Content Placeholder 3">
            <a:extLst>
              <a:ext uri="{FF2B5EF4-FFF2-40B4-BE49-F238E27FC236}">
                <a16:creationId xmlns:a16="http://schemas.microsoft.com/office/drawing/2014/main" id="{0358EF4E-321D-199A-58E6-A2B0A9AE8520}"/>
              </a:ext>
            </a:extLst>
          </p:cNvPr>
          <p:cNvGraphicFramePr>
            <a:graphicFrameLocks noGrp="1"/>
          </p:cNvGraphicFramePr>
          <p:nvPr>
            <p:ph idx="1"/>
            <p:extLst>
              <p:ext uri="{D42A27DB-BD31-4B8C-83A1-F6EECF244321}">
                <p14:modId xmlns:p14="http://schemas.microsoft.com/office/powerpoint/2010/main" val="3056285847"/>
              </p:ext>
            </p:extLst>
          </p:nvPr>
        </p:nvGraphicFramePr>
        <p:xfrm>
          <a:off x="-864973" y="1825625"/>
          <a:ext cx="1332058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BD881284-8F57-36FF-7EBF-C6F2879D75A1}"/>
              </a:ext>
            </a:extLst>
          </p:cNvPr>
          <p:cNvSpPr/>
          <p:nvPr/>
        </p:nvSpPr>
        <p:spPr>
          <a:xfrm>
            <a:off x="362607" y="4792717"/>
            <a:ext cx="11161986" cy="1797269"/>
          </a:xfrm>
          <a:prstGeom prst="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533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93D1A-BCE8-9001-9004-6D85CC002405}"/>
            </a:ext>
          </a:extLst>
        </p:cNvPr>
        <p:cNvGrpSpPr/>
        <p:nvPr/>
      </p:nvGrpSpPr>
      <p:grpSpPr>
        <a:xfrm>
          <a:off x="0" y="0"/>
          <a:ext cx="0" cy="0"/>
          <a:chOff x="0" y="0"/>
          <a:chExt cx="0" cy="0"/>
        </a:xfrm>
      </p:grpSpPr>
      <p:sp>
        <p:nvSpPr>
          <p:cNvPr id="39" name="Oval 38">
            <a:extLst>
              <a:ext uri="{FF2B5EF4-FFF2-40B4-BE49-F238E27FC236}">
                <a16:creationId xmlns:a16="http://schemas.microsoft.com/office/drawing/2014/main" id="{27B4D4C6-192E-E1E1-BED6-580A2DC1B253}"/>
              </a:ext>
            </a:extLst>
          </p:cNvPr>
          <p:cNvSpPr/>
          <p:nvPr/>
        </p:nvSpPr>
        <p:spPr>
          <a:xfrm>
            <a:off x="5529054" y="1088172"/>
            <a:ext cx="3196203" cy="290917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9748897E-55E1-882C-C657-23FA014D068F}"/>
              </a:ext>
            </a:extLst>
          </p:cNvPr>
          <p:cNvSpPr/>
          <p:nvPr/>
        </p:nvSpPr>
        <p:spPr>
          <a:xfrm>
            <a:off x="7323402" y="4178405"/>
            <a:ext cx="2615828" cy="2491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2D6DB61-2A15-7B8A-7F76-8C7900294874}"/>
              </a:ext>
            </a:extLst>
          </p:cNvPr>
          <p:cNvSpPr/>
          <p:nvPr/>
        </p:nvSpPr>
        <p:spPr>
          <a:xfrm>
            <a:off x="2585589" y="3215244"/>
            <a:ext cx="3834920" cy="3523488"/>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99102726-3B50-2E82-D6D8-AD694B1300B9}"/>
              </a:ext>
            </a:extLst>
          </p:cNvPr>
          <p:cNvSpPr/>
          <p:nvPr/>
        </p:nvSpPr>
        <p:spPr>
          <a:xfrm>
            <a:off x="497086" y="203166"/>
            <a:ext cx="3539937" cy="352348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4BED39-F957-7AAD-DA0F-00B41024A56D}"/>
              </a:ext>
            </a:extLst>
          </p:cNvPr>
          <p:cNvSpPr>
            <a:spLocks noGrp="1"/>
          </p:cNvSpPr>
          <p:nvPr>
            <p:ph type="title"/>
          </p:nvPr>
        </p:nvSpPr>
        <p:spPr>
          <a:xfrm>
            <a:off x="4360713" y="27755"/>
            <a:ext cx="6741225" cy="1325563"/>
          </a:xfrm>
        </p:spPr>
        <p:txBody>
          <a:bodyPr/>
          <a:lstStyle/>
          <a:p>
            <a:r>
              <a:rPr lang="en-US" dirty="0"/>
              <a:t>Manifestations of FND</a:t>
            </a:r>
          </a:p>
        </p:txBody>
      </p:sp>
      <p:sp>
        <p:nvSpPr>
          <p:cNvPr id="7" name="TextBox 6">
            <a:extLst>
              <a:ext uri="{FF2B5EF4-FFF2-40B4-BE49-F238E27FC236}">
                <a16:creationId xmlns:a16="http://schemas.microsoft.com/office/drawing/2014/main" id="{FE96AD4F-814F-01E4-0B08-4348857071D6}"/>
              </a:ext>
            </a:extLst>
          </p:cNvPr>
          <p:cNvSpPr txBox="1"/>
          <p:nvPr/>
        </p:nvSpPr>
        <p:spPr>
          <a:xfrm>
            <a:off x="733217" y="1114978"/>
            <a:ext cx="1236492" cy="400110"/>
          </a:xfrm>
          <a:prstGeom prst="rect">
            <a:avLst/>
          </a:prstGeom>
          <a:noFill/>
        </p:spPr>
        <p:txBody>
          <a:bodyPr wrap="none" rtlCol="0">
            <a:spAutoFit/>
          </a:bodyPr>
          <a:lstStyle/>
          <a:p>
            <a:r>
              <a:rPr lang="en-US" sz="2000" dirty="0"/>
              <a:t>Weakness</a:t>
            </a:r>
          </a:p>
        </p:txBody>
      </p:sp>
      <p:sp>
        <p:nvSpPr>
          <p:cNvPr id="12" name="TextBox 11">
            <a:extLst>
              <a:ext uri="{FF2B5EF4-FFF2-40B4-BE49-F238E27FC236}">
                <a16:creationId xmlns:a16="http://schemas.microsoft.com/office/drawing/2014/main" id="{C716B8BB-82F0-8A93-6092-B1DCF743C4B2}"/>
              </a:ext>
            </a:extLst>
          </p:cNvPr>
          <p:cNvSpPr txBox="1"/>
          <p:nvPr/>
        </p:nvSpPr>
        <p:spPr>
          <a:xfrm>
            <a:off x="1714722" y="586240"/>
            <a:ext cx="938014" cy="400110"/>
          </a:xfrm>
          <a:prstGeom prst="rect">
            <a:avLst/>
          </a:prstGeom>
          <a:noFill/>
        </p:spPr>
        <p:txBody>
          <a:bodyPr wrap="none" rtlCol="0">
            <a:spAutoFit/>
          </a:bodyPr>
          <a:lstStyle/>
          <a:p>
            <a:r>
              <a:rPr lang="en-US" sz="2000" dirty="0"/>
              <a:t>Tremor</a:t>
            </a:r>
            <a:endParaRPr lang="en-US" sz="2400" dirty="0"/>
          </a:p>
        </p:txBody>
      </p:sp>
      <p:sp>
        <p:nvSpPr>
          <p:cNvPr id="13" name="TextBox 12">
            <a:extLst>
              <a:ext uri="{FF2B5EF4-FFF2-40B4-BE49-F238E27FC236}">
                <a16:creationId xmlns:a16="http://schemas.microsoft.com/office/drawing/2014/main" id="{18261845-0B97-9553-83FF-ABDA9B2E9044}"/>
              </a:ext>
            </a:extLst>
          </p:cNvPr>
          <p:cNvSpPr txBox="1"/>
          <p:nvPr/>
        </p:nvSpPr>
        <p:spPr>
          <a:xfrm>
            <a:off x="2117099" y="1119408"/>
            <a:ext cx="1659429" cy="400110"/>
          </a:xfrm>
          <a:prstGeom prst="rect">
            <a:avLst/>
          </a:prstGeom>
          <a:noFill/>
        </p:spPr>
        <p:txBody>
          <a:bodyPr wrap="none" rtlCol="0">
            <a:spAutoFit/>
          </a:bodyPr>
          <a:lstStyle/>
          <a:p>
            <a:r>
              <a:rPr lang="en-US" sz="2000" dirty="0"/>
              <a:t>Muscle spasm</a:t>
            </a:r>
            <a:endParaRPr lang="en-US" sz="2400" dirty="0"/>
          </a:p>
        </p:txBody>
      </p:sp>
      <p:sp>
        <p:nvSpPr>
          <p:cNvPr id="14" name="TextBox 13">
            <a:extLst>
              <a:ext uri="{FF2B5EF4-FFF2-40B4-BE49-F238E27FC236}">
                <a16:creationId xmlns:a16="http://schemas.microsoft.com/office/drawing/2014/main" id="{C67DB804-656B-073D-FB1E-613A7B564DDD}"/>
              </a:ext>
            </a:extLst>
          </p:cNvPr>
          <p:cNvSpPr txBox="1"/>
          <p:nvPr/>
        </p:nvSpPr>
        <p:spPr>
          <a:xfrm>
            <a:off x="1322826" y="1591337"/>
            <a:ext cx="1841758" cy="523220"/>
          </a:xfrm>
          <a:prstGeom prst="rect">
            <a:avLst/>
          </a:prstGeom>
          <a:noFill/>
        </p:spPr>
        <p:txBody>
          <a:bodyPr wrap="square" rtlCol="0">
            <a:spAutoFit/>
          </a:bodyPr>
          <a:lstStyle/>
          <a:p>
            <a:r>
              <a:rPr lang="en-US" sz="2800" dirty="0"/>
              <a:t>Movement</a:t>
            </a:r>
            <a:endParaRPr lang="en-US" dirty="0"/>
          </a:p>
        </p:txBody>
      </p:sp>
      <p:sp>
        <p:nvSpPr>
          <p:cNvPr id="15" name="TextBox 14">
            <a:extLst>
              <a:ext uri="{FF2B5EF4-FFF2-40B4-BE49-F238E27FC236}">
                <a16:creationId xmlns:a16="http://schemas.microsoft.com/office/drawing/2014/main" id="{D123E87F-029B-F38F-02AC-60D5FA966758}"/>
              </a:ext>
            </a:extLst>
          </p:cNvPr>
          <p:cNvSpPr txBox="1"/>
          <p:nvPr/>
        </p:nvSpPr>
        <p:spPr>
          <a:xfrm>
            <a:off x="904984" y="2117681"/>
            <a:ext cx="760061" cy="400110"/>
          </a:xfrm>
          <a:prstGeom prst="rect">
            <a:avLst/>
          </a:prstGeom>
          <a:noFill/>
        </p:spPr>
        <p:txBody>
          <a:bodyPr wrap="square" rtlCol="0">
            <a:spAutoFit/>
          </a:bodyPr>
          <a:lstStyle/>
          <a:p>
            <a:r>
              <a:rPr lang="en-US" sz="2000" dirty="0"/>
              <a:t>Tics</a:t>
            </a:r>
            <a:endParaRPr lang="en-US" sz="2400" dirty="0"/>
          </a:p>
        </p:txBody>
      </p:sp>
      <p:sp>
        <p:nvSpPr>
          <p:cNvPr id="17" name="TextBox 16">
            <a:extLst>
              <a:ext uri="{FF2B5EF4-FFF2-40B4-BE49-F238E27FC236}">
                <a16:creationId xmlns:a16="http://schemas.microsoft.com/office/drawing/2014/main" id="{3125E340-0138-1241-C4EE-70A9898C05CF}"/>
              </a:ext>
            </a:extLst>
          </p:cNvPr>
          <p:cNvSpPr txBox="1"/>
          <p:nvPr/>
        </p:nvSpPr>
        <p:spPr>
          <a:xfrm>
            <a:off x="1220286" y="2955625"/>
            <a:ext cx="2093137" cy="400110"/>
          </a:xfrm>
          <a:prstGeom prst="rect">
            <a:avLst/>
          </a:prstGeom>
          <a:noFill/>
        </p:spPr>
        <p:txBody>
          <a:bodyPr wrap="none" rtlCol="0">
            <a:spAutoFit/>
          </a:bodyPr>
          <a:lstStyle/>
          <a:p>
            <a:r>
              <a:rPr lang="en-US" sz="2000" dirty="0"/>
              <a:t>Jerks and twitches</a:t>
            </a:r>
            <a:endParaRPr lang="en-US" sz="2400" dirty="0"/>
          </a:p>
        </p:txBody>
      </p:sp>
      <p:sp>
        <p:nvSpPr>
          <p:cNvPr id="10" name="TextBox 9">
            <a:extLst>
              <a:ext uri="{FF2B5EF4-FFF2-40B4-BE49-F238E27FC236}">
                <a16:creationId xmlns:a16="http://schemas.microsoft.com/office/drawing/2014/main" id="{AE1BFAFE-D795-1301-190D-0639AFE63FD6}"/>
              </a:ext>
            </a:extLst>
          </p:cNvPr>
          <p:cNvSpPr txBox="1"/>
          <p:nvPr/>
        </p:nvSpPr>
        <p:spPr>
          <a:xfrm>
            <a:off x="3722668" y="4539303"/>
            <a:ext cx="1606402" cy="523220"/>
          </a:xfrm>
          <a:prstGeom prst="rect">
            <a:avLst/>
          </a:prstGeom>
          <a:noFill/>
        </p:spPr>
        <p:txBody>
          <a:bodyPr wrap="none" rtlCol="0">
            <a:spAutoFit/>
          </a:bodyPr>
          <a:lstStyle/>
          <a:p>
            <a:r>
              <a:rPr lang="en-US" sz="2800" dirty="0"/>
              <a:t>Sensation</a:t>
            </a:r>
          </a:p>
        </p:txBody>
      </p:sp>
      <p:sp>
        <p:nvSpPr>
          <p:cNvPr id="18" name="TextBox 17">
            <a:extLst>
              <a:ext uri="{FF2B5EF4-FFF2-40B4-BE49-F238E27FC236}">
                <a16:creationId xmlns:a16="http://schemas.microsoft.com/office/drawing/2014/main" id="{D7A10CEC-76B8-22FB-BF10-F68897946255}"/>
              </a:ext>
            </a:extLst>
          </p:cNvPr>
          <p:cNvSpPr txBox="1"/>
          <p:nvPr/>
        </p:nvSpPr>
        <p:spPr>
          <a:xfrm>
            <a:off x="2903670" y="4174815"/>
            <a:ext cx="1052961" cy="523220"/>
          </a:xfrm>
          <a:prstGeom prst="rect">
            <a:avLst/>
          </a:prstGeom>
          <a:noFill/>
        </p:spPr>
        <p:txBody>
          <a:bodyPr wrap="square" rtlCol="0">
            <a:spAutoFit/>
          </a:bodyPr>
          <a:lstStyle/>
          <a:p>
            <a:r>
              <a:rPr lang="en-US" sz="2800" dirty="0">
                <a:solidFill>
                  <a:srgbClr val="FF0000"/>
                </a:solidFill>
              </a:rPr>
              <a:t>Pain</a:t>
            </a:r>
          </a:p>
        </p:txBody>
      </p:sp>
      <p:sp>
        <p:nvSpPr>
          <p:cNvPr id="19" name="TextBox 18">
            <a:extLst>
              <a:ext uri="{FF2B5EF4-FFF2-40B4-BE49-F238E27FC236}">
                <a16:creationId xmlns:a16="http://schemas.microsoft.com/office/drawing/2014/main" id="{02E68A9B-0C21-E836-BCC2-F0030B24642A}"/>
              </a:ext>
            </a:extLst>
          </p:cNvPr>
          <p:cNvSpPr txBox="1"/>
          <p:nvPr/>
        </p:nvSpPr>
        <p:spPr>
          <a:xfrm>
            <a:off x="2825496" y="5346308"/>
            <a:ext cx="1289135" cy="400110"/>
          </a:xfrm>
          <a:prstGeom prst="rect">
            <a:avLst/>
          </a:prstGeom>
          <a:noFill/>
        </p:spPr>
        <p:txBody>
          <a:bodyPr wrap="none" rtlCol="0">
            <a:spAutoFit/>
          </a:bodyPr>
          <a:lstStyle/>
          <a:p>
            <a:r>
              <a:rPr lang="en-US" sz="2000" dirty="0"/>
              <a:t>Numbness</a:t>
            </a:r>
          </a:p>
        </p:txBody>
      </p:sp>
      <p:sp>
        <p:nvSpPr>
          <p:cNvPr id="20" name="TextBox 19">
            <a:extLst>
              <a:ext uri="{FF2B5EF4-FFF2-40B4-BE49-F238E27FC236}">
                <a16:creationId xmlns:a16="http://schemas.microsoft.com/office/drawing/2014/main" id="{EC887E8A-0A6E-C362-6269-7235EFDB19CD}"/>
              </a:ext>
            </a:extLst>
          </p:cNvPr>
          <p:cNvSpPr txBox="1"/>
          <p:nvPr/>
        </p:nvSpPr>
        <p:spPr>
          <a:xfrm>
            <a:off x="5128835" y="4178405"/>
            <a:ext cx="997389" cy="400110"/>
          </a:xfrm>
          <a:prstGeom prst="rect">
            <a:avLst/>
          </a:prstGeom>
          <a:noFill/>
        </p:spPr>
        <p:txBody>
          <a:bodyPr wrap="none" rtlCol="0">
            <a:spAutoFit/>
          </a:bodyPr>
          <a:lstStyle/>
          <a:p>
            <a:r>
              <a:rPr lang="en-US" sz="2000" dirty="0"/>
              <a:t>Tingling</a:t>
            </a:r>
            <a:endParaRPr lang="en-US" dirty="0"/>
          </a:p>
        </p:txBody>
      </p:sp>
      <p:sp>
        <p:nvSpPr>
          <p:cNvPr id="21" name="TextBox 20">
            <a:extLst>
              <a:ext uri="{FF2B5EF4-FFF2-40B4-BE49-F238E27FC236}">
                <a16:creationId xmlns:a16="http://schemas.microsoft.com/office/drawing/2014/main" id="{878BBFEA-C823-A068-DEFD-22D2AC393E8A}"/>
              </a:ext>
            </a:extLst>
          </p:cNvPr>
          <p:cNvSpPr txBox="1"/>
          <p:nvPr/>
        </p:nvSpPr>
        <p:spPr>
          <a:xfrm>
            <a:off x="5054904" y="5406117"/>
            <a:ext cx="1145250" cy="400110"/>
          </a:xfrm>
          <a:prstGeom prst="rect">
            <a:avLst/>
          </a:prstGeom>
          <a:noFill/>
        </p:spPr>
        <p:txBody>
          <a:bodyPr wrap="none" rtlCol="0">
            <a:spAutoFit/>
          </a:bodyPr>
          <a:lstStyle/>
          <a:p>
            <a:r>
              <a:rPr lang="en-US" sz="2000" dirty="0"/>
              <a:t>Vibration</a:t>
            </a:r>
            <a:endParaRPr lang="en-US" dirty="0"/>
          </a:p>
        </p:txBody>
      </p:sp>
      <p:sp>
        <p:nvSpPr>
          <p:cNvPr id="23" name="TextBox 22">
            <a:extLst>
              <a:ext uri="{FF2B5EF4-FFF2-40B4-BE49-F238E27FC236}">
                <a16:creationId xmlns:a16="http://schemas.microsoft.com/office/drawing/2014/main" id="{C9D8DE0A-6199-6CA0-D84F-7744026F6C11}"/>
              </a:ext>
            </a:extLst>
          </p:cNvPr>
          <p:cNvSpPr txBox="1"/>
          <p:nvPr/>
        </p:nvSpPr>
        <p:spPr>
          <a:xfrm>
            <a:off x="7441298" y="4922947"/>
            <a:ext cx="2429507" cy="523220"/>
          </a:xfrm>
          <a:prstGeom prst="rect">
            <a:avLst/>
          </a:prstGeom>
          <a:noFill/>
        </p:spPr>
        <p:txBody>
          <a:bodyPr wrap="square" rtlCol="0">
            <a:spAutoFit/>
          </a:bodyPr>
          <a:lstStyle/>
          <a:p>
            <a:pPr algn="ctr"/>
            <a:r>
              <a:rPr lang="en-US" sz="2800" dirty="0"/>
              <a:t>Consciousness</a:t>
            </a:r>
          </a:p>
        </p:txBody>
      </p:sp>
      <p:sp>
        <p:nvSpPr>
          <p:cNvPr id="24" name="TextBox 23">
            <a:extLst>
              <a:ext uri="{FF2B5EF4-FFF2-40B4-BE49-F238E27FC236}">
                <a16:creationId xmlns:a16="http://schemas.microsoft.com/office/drawing/2014/main" id="{86BD6A25-74BA-ABEB-8598-420B6B250C4B}"/>
              </a:ext>
            </a:extLst>
          </p:cNvPr>
          <p:cNvSpPr txBox="1"/>
          <p:nvPr/>
        </p:nvSpPr>
        <p:spPr>
          <a:xfrm>
            <a:off x="7955448" y="4546829"/>
            <a:ext cx="1442254" cy="400110"/>
          </a:xfrm>
          <a:prstGeom prst="rect">
            <a:avLst/>
          </a:prstGeom>
          <a:noFill/>
        </p:spPr>
        <p:txBody>
          <a:bodyPr wrap="none" rtlCol="0">
            <a:spAutoFit/>
          </a:bodyPr>
          <a:lstStyle/>
          <a:p>
            <a:r>
              <a:rPr lang="en-US" sz="2000" dirty="0"/>
              <a:t>Dissociation</a:t>
            </a:r>
            <a:endParaRPr lang="en-US" dirty="0"/>
          </a:p>
        </p:txBody>
      </p:sp>
      <p:sp>
        <p:nvSpPr>
          <p:cNvPr id="26" name="TextBox 25">
            <a:extLst>
              <a:ext uri="{FF2B5EF4-FFF2-40B4-BE49-F238E27FC236}">
                <a16:creationId xmlns:a16="http://schemas.microsoft.com/office/drawing/2014/main" id="{21A5C6E5-853B-5C56-E665-F98C0E0E83A6}"/>
              </a:ext>
            </a:extLst>
          </p:cNvPr>
          <p:cNvSpPr txBox="1"/>
          <p:nvPr/>
        </p:nvSpPr>
        <p:spPr>
          <a:xfrm>
            <a:off x="6346529" y="2163365"/>
            <a:ext cx="1584088" cy="523220"/>
          </a:xfrm>
          <a:prstGeom prst="rect">
            <a:avLst/>
          </a:prstGeom>
          <a:noFill/>
        </p:spPr>
        <p:txBody>
          <a:bodyPr wrap="none" rtlCol="0">
            <a:spAutoFit/>
          </a:bodyPr>
          <a:lstStyle/>
          <a:p>
            <a:r>
              <a:rPr lang="en-US" sz="2800" dirty="0"/>
              <a:t>Cognition</a:t>
            </a:r>
          </a:p>
        </p:txBody>
      </p:sp>
      <p:sp>
        <p:nvSpPr>
          <p:cNvPr id="27" name="TextBox 26">
            <a:extLst>
              <a:ext uri="{FF2B5EF4-FFF2-40B4-BE49-F238E27FC236}">
                <a16:creationId xmlns:a16="http://schemas.microsoft.com/office/drawing/2014/main" id="{76925AD3-1BA1-4985-2351-8EBEDBBE83B2}"/>
              </a:ext>
            </a:extLst>
          </p:cNvPr>
          <p:cNvSpPr txBox="1"/>
          <p:nvPr/>
        </p:nvSpPr>
        <p:spPr>
          <a:xfrm>
            <a:off x="5755569" y="1594536"/>
            <a:ext cx="1295611" cy="461665"/>
          </a:xfrm>
          <a:prstGeom prst="rect">
            <a:avLst/>
          </a:prstGeom>
          <a:noFill/>
        </p:spPr>
        <p:txBody>
          <a:bodyPr wrap="none" rtlCol="0">
            <a:spAutoFit/>
          </a:bodyPr>
          <a:lstStyle/>
          <a:p>
            <a:r>
              <a:rPr lang="en-US" sz="2400" dirty="0">
                <a:solidFill>
                  <a:srgbClr val="FF0000"/>
                </a:solidFill>
              </a:rPr>
              <a:t>Brain fog</a:t>
            </a:r>
          </a:p>
        </p:txBody>
      </p:sp>
      <p:sp>
        <p:nvSpPr>
          <p:cNvPr id="28" name="TextBox 27">
            <a:extLst>
              <a:ext uri="{FF2B5EF4-FFF2-40B4-BE49-F238E27FC236}">
                <a16:creationId xmlns:a16="http://schemas.microsoft.com/office/drawing/2014/main" id="{A0929D02-E3A1-BBBA-4660-A924C8CDFDA9}"/>
              </a:ext>
            </a:extLst>
          </p:cNvPr>
          <p:cNvSpPr txBox="1"/>
          <p:nvPr/>
        </p:nvSpPr>
        <p:spPr>
          <a:xfrm>
            <a:off x="7316485" y="1608300"/>
            <a:ext cx="1095236" cy="461665"/>
          </a:xfrm>
          <a:prstGeom prst="rect">
            <a:avLst/>
          </a:prstGeom>
          <a:noFill/>
        </p:spPr>
        <p:txBody>
          <a:bodyPr wrap="none" rtlCol="0">
            <a:spAutoFit/>
          </a:bodyPr>
          <a:lstStyle/>
          <a:p>
            <a:r>
              <a:rPr lang="en-US" sz="2400" dirty="0">
                <a:solidFill>
                  <a:srgbClr val="FF0000"/>
                </a:solidFill>
              </a:rPr>
              <a:t>Fatigue</a:t>
            </a:r>
          </a:p>
        </p:txBody>
      </p:sp>
      <p:sp>
        <p:nvSpPr>
          <p:cNvPr id="29" name="TextBox 28">
            <a:extLst>
              <a:ext uri="{FF2B5EF4-FFF2-40B4-BE49-F238E27FC236}">
                <a16:creationId xmlns:a16="http://schemas.microsoft.com/office/drawing/2014/main" id="{9330B5A3-DB78-138E-4E19-B30A7C998670}"/>
              </a:ext>
            </a:extLst>
          </p:cNvPr>
          <p:cNvSpPr txBox="1"/>
          <p:nvPr/>
        </p:nvSpPr>
        <p:spPr>
          <a:xfrm>
            <a:off x="3943801" y="5929099"/>
            <a:ext cx="1176925" cy="400110"/>
          </a:xfrm>
          <a:prstGeom prst="rect">
            <a:avLst/>
          </a:prstGeom>
          <a:noFill/>
        </p:spPr>
        <p:txBody>
          <a:bodyPr wrap="none" rtlCol="0">
            <a:spAutoFit/>
          </a:bodyPr>
          <a:lstStyle/>
          <a:p>
            <a:r>
              <a:rPr lang="en-US" sz="2000" dirty="0"/>
              <a:t>Blindness</a:t>
            </a:r>
            <a:endParaRPr lang="en-US" dirty="0"/>
          </a:p>
        </p:txBody>
      </p:sp>
      <p:sp>
        <p:nvSpPr>
          <p:cNvPr id="30" name="TextBox 29">
            <a:extLst>
              <a:ext uri="{FF2B5EF4-FFF2-40B4-BE49-F238E27FC236}">
                <a16:creationId xmlns:a16="http://schemas.microsoft.com/office/drawing/2014/main" id="{F80DAA6F-0537-3461-C69E-9D95CF58A921}"/>
              </a:ext>
            </a:extLst>
          </p:cNvPr>
          <p:cNvSpPr txBox="1"/>
          <p:nvPr/>
        </p:nvSpPr>
        <p:spPr>
          <a:xfrm>
            <a:off x="3943801" y="3698110"/>
            <a:ext cx="1127232" cy="400110"/>
          </a:xfrm>
          <a:prstGeom prst="rect">
            <a:avLst/>
          </a:prstGeom>
          <a:noFill/>
        </p:spPr>
        <p:txBody>
          <a:bodyPr wrap="none" rtlCol="0">
            <a:spAutoFit/>
          </a:bodyPr>
          <a:lstStyle/>
          <a:p>
            <a:r>
              <a:rPr lang="en-US" sz="2000" dirty="0"/>
              <a:t>Dizziness</a:t>
            </a:r>
          </a:p>
        </p:txBody>
      </p:sp>
      <p:sp>
        <p:nvSpPr>
          <p:cNvPr id="31" name="TextBox 30">
            <a:extLst>
              <a:ext uri="{FF2B5EF4-FFF2-40B4-BE49-F238E27FC236}">
                <a16:creationId xmlns:a16="http://schemas.microsoft.com/office/drawing/2014/main" id="{DA519A13-8A32-C19D-A656-6F29BB6591C8}"/>
              </a:ext>
            </a:extLst>
          </p:cNvPr>
          <p:cNvSpPr txBox="1"/>
          <p:nvPr/>
        </p:nvSpPr>
        <p:spPr>
          <a:xfrm>
            <a:off x="6178107" y="2976767"/>
            <a:ext cx="1979132" cy="400110"/>
          </a:xfrm>
          <a:prstGeom prst="rect">
            <a:avLst/>
          </a:prstGeom>
          <a:noFill/>
        </p:spPr>
        <p:txBody>
          <a:bodyPr wrap="none" rtlCol="0">
            <a:spAutoFit/>
          </a:bodyPr>
          <a:lstStyle/>
          <a:p>
            <a:r>
              <a:rPr lang="en-US" sz="2000" dirty="0"/>
              <a:t>Speech problems</a:t>
            </a:r>
          </a:p>
        </p:txBody>
      </p:sp>
      <p:sp>
        <p:nvSpPr>
          <p:cNvPr id="32" name="TextBox 31">
            <a:extLst>
              <a:ext uri="{FF2B5EF4-FFF2-40B4-BE49-F238E27FC236}">
                <a16:creationId xmlns:a16="http://schemas.microsoft.com/office/drawing/2014/main" id="{B51BDBE5-B249-0396-7881-D5A764DF1A10}"/>
              </a:ext>
            </a:extLst>
          </p:cNvPr>
          <p:cNvSpPr txBox="1"/>
          <p:nvPr/>
        </p:nvSpPr>
        <p:spPr>
          <a:xfrm>
            <a:off x="2139659" y="2117704"/>
            <a:ext cx="2228959" cy="400110"/>
          </a:xfrm>
          <a:prstGeom prst="rect">
            <a:avLst/>
          </a:prstGeom>
          <a:noFill/>
        </p:spPr>
        <p:txBody>
          <a:bodyPr wrap="square" rtlCol="0">
            <a:spAutoFit/>
          </a:bodyPr>
          <a:lstStyle/>
          <a:p>
            <a:r>
              <a:rPr lang="en-US" sz="2000" dirty="0"/>
              <a:t>Gait problems</a:t>
            </a:r>
          </a:p>
        </p:txBody>
      </p:sp>
      <p:sp>
        <p:nvSpPr>
          <p:cNvPr id="34" name="TextBox 33">
            <a:extLst>
              <a:ext uri="{FF2B5EF4-FFF2-40B4-BE49-F238E27FC236}">
                <a16:creationId xmlns:a16="http://schemas.microsoft.com/office/drawing/2014/main" id="{0D03B91D-FAC2-9969-B2AD-5D7AA85B5F92}"/>
              </a:ext>
            </a:extLst>
          </p:cNvPr>
          <p:cNvSpPr txBox="1"/>
          <p:nvPr/>
        </p:nvSpPr>
        <p:spPr>
          <a:xfrm>
            <a:off x="1096476" y="2555052"/>
            <a:ext cx="2174506" cy="369332"/>
          </a:xfrm>
          <a:prstGeom prst="rect">
            <a:avLst/>
          </a:prstGeom>
          <a:noFill/>
        </p:spPr>
        <p:txBody>
          <a:bodyPr wrap="none" rtlCol="0">
            <a:spAutoFit/>
          </a:bodyPr>
          <a:lstStyle/>
          <a:p>
            <a:r>
              <a:rPr lang="en-US" dirty="0"/>
              <a:t>Swallowing problems</a:t>
            </a:r>
          </a:p>
        </p:txBody>
      </p:sp>
      <p:sp>
        <p:nvSpPr>
          <p:cNvPr id="3" name="TextBox 2">
            <a:extLst>
              <a:ext uri="{FF2B5EF4-FFF2-40B4-BE49-F238E27FC236}">
                <a16:creationId xmlns:a16="http://schemas.microsoft.com/office/drawing/2014/main" id="{4480CE83-5114-80D2-7B1F-50376AEF4EE3}"/>
              </a:ext>
            </a:extLst>
          </p:cNvPr>
          <p:cNvSpPr txBox="1"/>
          <p:nvPr/>
        </p:nvSpPr>
        <p:spPr>
          <a:xfrm>
            <a:off x="7575969" y="5511672"/>
            <a:ext cx="1040798" cy="400110"/>
          </a:xfrm>
          <a:prstGeom prst="rect">
            <a:avLst/>
          </a:prstGeom>
          <a:noFill/>
        </p:spPr>
        <p:txBody>
          <a:bodyPr wrap="none" rtlCol="0">
            <a:spAutoFit/>
          </a:bodyPr>
          <a:lstStyle/>
          <a:p>
            <a:r>
              <a:rPr lang="en-US" sz="2000" dirty="0"/>
              <a:t>Seizures</a:t>
            </a:r>
            <a:endParaRPr lang="en-US" dirty="0"/>
          </a:p>
        </p:txBody>
      </p:sp>
      <p:sp>
        <p:nvSpPr>
          <p:cNvPr id="5" name="TextBox 4">
            <a:extLst>
              <a:ext uri="{FF2B5EF4-FFF2-40B4-BE49-F238E27FC236}">
                <a16:creationId xmlns:a16="http://schemas.microsoft.com/office/drawing/2014/main" id="{E0740E5C-8C7C-DB55-9CEA-013C4B3C4074}"/>
              </a:ext>
            </a:extLst>
          </p:cNvPr>
          <p:cNvSpPr txBox="1"/>
          <p:nvPr/>
        </p:nvSpPr>
        <p:spPr>
          <a:xfrm>
            <a:off x="8381306" y="5927103"/>
            <a:ext cx="1309942" cy="366864"/>
          </a:xfrm>
          <a:prstGeom prst="rect">
            <a:avLst/>
          </a:prstGeom>
          <a:noFill/>
        </p:spPr>
        <p:txBody>
          <a:bodyPr wrap="square">
            <a:spAutoFit/>
          </a:bodyPr>
          <a:lstStyle/>
          <a:p>
            <a:r>
              <a:rPr lang="en-US" sz="1800" dirty="0"/>
              <a:t>Blackouts</a:t>
            </a:r>
            <a:endParaRPr lang="en-US" dirty="0"/>
          </a:p>
        </p:txBody>
      </p:sp>
    </p:spTree>
    <p:extLst>
      <p:ext uri="{BB962C8B-B14F-4D97-AF65-F5344CB8AC3E}">
        <p14:creationId xmlns:p14="http://schemas.microsoft.com/office/powerpoint/2010/main" val="386270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4D45E-362A-AB79-57B7-5744DA88ADA0}"/>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F854161B-6513-DC2D-5D5B-7DA4EA3DD9B2}"/>
              </a:ext>
            </a:extLst>
          </p:cNvPr>
          <p:cNvSpPr/>
          <p:nvPr/>
        </p:nvSpPr>
        <p:spPr>
          <a:xfrm>
            <a:off x="9151715" y="1964910"/>
            <a:ext cx="2460568" cy="2322259"/>
          </a:xfrm>
          <a:prstGeom prst="ellips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FA7062A-88F9-596C-DAC5-D4FE3BB3E167}"/>
              </a:ext>
            </a:extLst>
          </p:cNvPr>
          <p:cNvSpPr/>
          <p:nvPr/>
        </p:nvSpPr>
        <p:spPr>
          <a:xfrm>
            <a:off x="5529054" y="1088172"/>
            <a:ext cx="3196203" cy="290917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402A9686-F217-0911-DD03-D8B351278271}"/>
              </a:ext>
            </a:extLst>
          </p:cNvPr>
          <p:cNvSpPr/>
          <p:nvPr/>
        </p:nvSpPr>
        <p:spPr>
          <a:xfrm>
            <a:off x="7323402" y="4178405"/>
            <a:ext cx="2615828" cy="2491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5641D391-B06B-A095-BBAE-F9E028D0A0B1}"/>
              </a:ext>
            </a:extLst>
          </p:cNvPr>
          <p:cNvSpPr/>
          <p:nvPr/>
        </p:nvSpPr>
        <p:spPr>
          <a:xfrm>
            <a:off x="2585589" y="3215244"/>
            <a:ext cx="3834920" cy="3523488"/>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4EA404-3940-95AE-6700-ADEFF65E2450}"/>
              </a:ext>
            </a:extLst>
          </p:cNvPr>
          <p:cNvSpPr/>
          <p:nvPr/>
        </p:nvSpPr>
        <p:spPr>
          <a:xfrm>
            <a:off x="497086" y="203166"/>
            <a:ext cx="3539937" cy="352348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7AC12B-526A-2203-E8B3-511994174A0E}"/>
              </a:ext>
            </a:extLst>
          </p:cNvPr>
          <p:cNvSpPr>
            <a:spLocks noGrp="1"/>
          </p:cNvSpPr>
          <p:nvPr>
            <p:ph type="title"/>
          </p:nvPr>
        </p:nvSpPr>
        <p:spPr>
          <a:xfrm>
            <a:off x="4360713" y="27755"/>
            <a:ext cx="6741225" cy="1325563"/>
          </a:xfrm>
        </p:spPr>
        <p:txBody>
          <a:bodyPr/>
          <a:lstStyle/>
          <a:p>
            <a:r>
              <a:rPr lang="en-US" dirty="0"/>
              <a:t>Manifestations of FND</a:t>
            </a:r>
          </a:p>
        </p:txBody>
      </p:sp>
      <p:sp>
        <p:nvSpPr>
          <p:cNvPr id="7" name="TextBox 6">
            <a:extLst>
              <a:ext uri="{FF2B5EF4-FFF2-40B4-BE49-F238E27FC236}">
                <a16:creationId xmlns:a16="http://schemas.microsoft.com/office/drawing/2014/main" id="{7E55A611-1046-7F34-9504-DD569223D19F}"/>
              </a:ext>
            </a:extLst>
          </p:cNvPr>
          <p:cNvSpPr txBox="1"/>
          <p:nvPr/>
        </p:nvSpPr>
        <p:spPr>
          <a:xfrm>
            <a:off x="733217" y="1114978"/>
            <a:ext cx="1236492" cy="400110"/>
          </a:xfrm>
          <a:prstGeom prst="rect">
            <a:avLst/>
          </a:prstGeom>
          <a:noFill/>
        </p:spPr>
        <p:txBody>
          <a:bodyPr wrap="none" rtlCol="0">
            <a:spAutoFit/>
          </a:bodyPr>
          <a:lstStyle/>
          <a:p>
            <a:r>
              <a:rPr lang="en-US" sz="2000" dirty="0"/>
              <a:t>Weakness</a:t>
            </a:r>
          </a:p>
        </p:txBody>
      </p:sp>
      <p:sp>
        <p:nvSpPr>
          <p:cNvPr id="12" name="TextBox 11">
            <a:extLst>
              <a:ext uri="{FF2B5EF4-FFF2-40B4-BE49-F238E27FC236}">
                <a16:creationId xmlns:a16="http://schemas.microsoft.com/office/drawing/2014/main" id="{298BDD8F-6646-2768-F0EF-5BB345C659F8}"/>
              </a:ext>
            </a:extLst>
          </p:cNvPr>
          <p:cNvSpPr txBox="1"/>
          <p:nvPr/>
        </p:nvSpPr>
        <p:spPr>
          <a:xfrm>
            <a:off x="1714722" y="586240"/>
            <a:ext cx="938014" cy="400110"/>
          </a:xfrm>
          <a:prstGeom prst="rect">
            <a:avLst/>
          </a:prstGeom>
          <a:noFill/>
        </p:spPr>
        <p:txBody>
          <a:bodyPr wrap="none" rtlCol="0">
            <a:spAutoFit/>
          </a:bodyPr>
          <a:lstStyle/>
          <a:p>
            <a:r>
              <a:rPr lang="en-US" sz="2000" dirty="0"/>
              <a:t>Tremor</a:t>
            </a:r>
            <a:endParaRPr lang="en-US" sz="2400" dirty="0"/>
          </a:p>
        </p:txBody>
      </p:sp>
      <p:sp>
        <p:nvSpPr>
          <p:cNvPr id="13" name="TextBox 12">
            <a:extLst>
              <a:ext uri="{FF2B5EF4-FFF2-40B4-BE49-F238E27FC236}">
                <a16:creationId xmlns:a16="http://schemas.microsoft.com/office/drawing/2014/main" id="{F4728439-93CB-9645-C769-78A83B1BF552}"/>
              </a:ext>
            </a:extLst>
          </p:cNvPr>
          <p:cNvSpPr txBox="1"/>
          <p:nvPr/>
        </p:nvSpPr>
        <p:spPr>
          <a:xfrm>
            <a:off x="2117099" y="1119408"/>
            <a:ext cx="1659429" cy="400110"/>
          </a:xfrm>
          <a:prstGeom prst="rect">
            <a:avLst/>
          </a:prstGeom>
          <a:noFill/>
        </p:spPr>
        <p:txBody>
          <a:bodyPr wrap="none" rtlCol="0">
            <a:spAutoFit/>
          </a:bodyPr>
          <a:lstStyle/>
          <a:p>
            <a:r>
              <a:rPr lang="en-US" sz="2000" dirty="0"/>
              <a:t>Muscle spasm</a:t>
            </a:r>
            <a:endParaRPr lang="en-US" sz="2400" dirty="0"/>
          </a:p>
        </p:txBody>
      </p:sp>
      <p:sp>
        <p:nvSpPr>
          <p:cNvPr id="14" name="TextBox 13">
            <a:extLst>
              <a:ext uri="{FF2B5EF4-FFF2-40B4-BE49-F238E27FC236}">
                <a16:creationId xmlns:a16="http://schemas.microsoft.com/office/drawing/2014/main" id="{95AD48CE-D837-1DAB-5321-172A4200AF21}"/>
              </a:ext>
            </a:extLst>
          </p:cNvPr>
          <p:cNvSpPr txBox="1"/>
          <p:nvPr/>
        </p:nvSpPr>
        <p:spPr>
          <a:xfrm>
            <a:off x="1322826" y="1591337"/>
            <a:ext cx="1841758" cy="523220"/>
          </a:xfrm>
          <a:prstGeom prst="rect">
            <a:avLst/>
          </a:prstGeom>
          <a:noFill/>
        </p:spPr>
        <p:txBody>
          <a:bodyPr wrap="square" rtlCol="0">
            <a:spAutoFit/>
          </a:bodyPr>
          <a:lstStyle/>
          <a:p>
            <a:r>
              <a:rPr lang="en-US" sz="2800" dirty="0"/>
              <a:t>Movement</a:t>
            </a:r>
            <a:endParaRPr lang="en-US" dirty="0"/>
          </a:p>
        </p:txBody>
      </p:sp>
      <p:sp>
        <p:nvSpPr>
          <p:cNvPr id="15" name="TextBox 14">
            <a:extLst>
              <a:ext uri="{FF2B5EF4-FFF2-40B4-BE49-F238E27FC236}">
                <a16:creationId xmlns:a16="http://schemas.microsoft.com/office/drawing/2014/main" id="{A2F0A413-F534-5BB7-A0D2-6C3C55848D4B}"/>
              </a:ext>
            </a:extLst>
          </p:cNvPr>
          <p:cNvSpPr txBox="1"/>
          <p:nvPr/>
        </p:nvSpPr>
        <p:spPr>
          <a:xfrm>
            <a:off x="904984" y="2117681"/>
            <a:ext cx="760061" cy="400110"/>
          </a:xfrm>
          <a:prstGeom prst="rect">
            <a:avLst/>
          </a:prstGeom>
          <a:noFill/>
        </p:spPr>
        <p:txBody>
          <a:bodyPr wrap="square" rtlCol="0">
            <a:spAutoFit/>
          </a:bodyPr>
          <a:lstStyle/>
          <a:p>
            <a:r>
              <a:rPr lang="en-US" sz="2000" dirty="0"/>
              <a:t>Tics</a:t>
            </a:r>
            <a:endParaRPr lang="en-US" sz="2400" dirty="0"/>
          </a:p>
        </p:txBody>
      </p:sp>
      <p:sp>
        <p:nvSpPr>
          <p:cNvPr id="17" name="TextBox 16">
            <a:extLst>
              <a:ext uri="{FF2B5EF4-FFF2-40B4-BE49-F238E27FC236}">
                <a16:creationId xmlns:a16="http://schemas.microsoft.com/office/drawing/2014/main" id="{A7667ACE-7976-DB4F-3539-7ED0EE1B3DD0}"/>
              </a:ext>
            </a:extLst>
          </p:cNvPr>
          <p:cNvSpPr txBox="1"/>
          <p:nvPr/>
        </p:nvSpPr>
        <p:spPr>
          <a:xfrm>
            <a:off x="1220286" y="2955625"/>
            <a:ext cx="2093137" cy="400110"/>
          </a:xfrm>
          <a:prstGeom prst="rect">
            <a:avLst/>
          </a:prstGeom>
          <a:noFill/>
        </p:spPr>
        <p:txBody>
          <a:bodyPr wrap="none" rtlCol="0">
            <a:spAutoFit/>
          </a:bodyPr>
          <a:lstStyle/>
          <a:p>
            <a:r>
              <a:rPr lang="en-US" sz="2000" dirty="0"/>
              <a:t>Jerks and twitches</a:t>
            </a:r>
            <a:endParaRPr lang="en-US" sz="2400" dirty="0"/>
          </a:p>
        </p:txBody>
      </p:sp>
      <p:sp>
        <p:nvSpPr>
          <p:cNvPr id="10" name="TextBox 9">
            <a:extLst>
              <a:ext uri="{FF2B5EF4-FFF2-40B4-BE49-F238E27FC236}">
                <a16:creationId xmlns:a16="http://schemas.microsoft.com/office/drawing/2014/main" id="{D1ED803E-1C05-87CC-9077-E17A8FF9E860}"/>
              </a:ext>
            </a:extLst>
          </p:cNvPr>
          <p:cNvSpPr txBox="1"/>
          <p:nvPr/>
        </p:nvSpPr>
        <p:spPr>
          <a:xfrm>
            <a:off x="3722668" y="4539303"/>
            <a:ext cx="1606402" cy="523220"/>
          </a:xfrm>
          <a:prstGeom prst="rect">
            <a:avLst/>
          </a:prstGeom>
          <a:noFill/>
        </p:spPr>
        <p:txBody>
          <a:bodyPr wrap="none" rtlCol="0">
            <a:spAutoFit/>
          </a:bodyPr>
          <a:lstStyle/>
          <a:p>
            <a:r>
              <a:rPr lang="en-US" sz="2800" dirty="0"/>
              <a:t>Sensation</a:t>
            </a:r>
          </a:p>
        </p:txBody>
      </p:sp>
      <p:sp>
        <p:nvSpPr>
          <p:cNvPr id="18" name="TextBox 17">
            <a:extLst>
              <a:ext uri="{FF2B5EF4-FFF2-40B4-BE49-F238E27FC236}">
                <a16:creationId xmlns:a16="http://schemas.microsoft.com/office/drawing/2014/main" id="{5C390964-FAFB-A086-CE6F-00679B958863}"/>
              </a:ext>
            </a:extLst>
          </p:cNvPr>
          <p:cNvSpPr txBox="1"/>
          <p:nvPr/>
        </p:nvSpPr>
        <p:spPr>
          <a:xfrm>
            <a:off x="2903670" y="4174815"/>
            <a:ext cx="1052961" cy="523220"/>
          </a:xfrm>
          <a:prstGeom prst="rect">
            <a:avLst/>
          </a:prstGeom>
          <a:noFill/>
        </p:spPr>
        <p:txBody>
          <a:bodyPr wrap="square" rtlCol="0">
            <a:spAutoFit/>
          </a:bodyPr>
          <a:lstStyle/>
          <a:p>
            <a:r>
              <a:rPr lang="en-US" sz="2800" dirty="0">
                <a:solidFill>
                  <a:srgbClr val="FF0000"/>
                </a:solidFill>
              </a:rPr>
              <a:t>Pain</a:t>
            </a:r>
          </a:p>
        </p:txBody>
      </p:sp>
      <p:sp>
        <p:nvSpPr>
          <p:cNvPr id="19" name="TextBox 18">
            <a:extLst>
              <a:ext uri="{FF2B5EF4-FFF2-40B4-BE49-F238E27FC236}">
                <a16:creationId xmlns:a16="http://schemas.microsoft.com/office/drawing/2014/main" id="{6F29AD75-A16E-D2BB-F3BF-9826BA12DDD9}"/>
              </a:ext>
            </a:extLst>
          </p:cNvPr>
          <p:cNvSpPr txBox="1"/>
          <p:nvPr/>
        </p:nvSpPr>
        <p:spPr>
          <a:xfrm>
            <a:off x="2825496" y="5346308"/>
            <a:ext cx="1289135" cy="400110"/>
          </a:xfrm>
          <a:prstGeom prst="rect">
            <a:avLst/>
          </a:prstGeom>
          <a:noFill/>
        </p:spPr>
        <p:txBody>
          <a:bodyPr wrap="none" rtlCol="0">
            <a:spAutoFit/>
          </a:bodyPr>
          <a:lstStyle/>
          <a:p>
            <a:r>
              <a:rPr lang="en-US" sz="2000" dirty="0"/>
              <a:t>Numbness</a:t>
            </a:r>
          </a:p>
        </p:txBody>
      </p:sp>
      <p:sp>
        <p:nvSpPr>
          <p:cNvPr id="20" name="TextBox 19">
            <a:extLst>
              <a:ext uri="{FF2B5EF4-FFF2-40B4-BE49-F238E27FC236}">
                <a16:creationId xmlns:a16="http://schemas.microsoft.com/office/drawing/2014/main" id="{BEEFEA6A-C618-A05D-FD3B-06A595799097}"/>
              </a:ext>
            </a:extLst>
          </p:cNvPr>
          <p:cNvSpPr txBox="1"/>
          <p:nvPr/>
        </p:nvSpPr>
        <p:spPr>
          <a:xfrm>
            <a:off x="5128835" y="4178405"/>
            <a:ext cx="997389" cy="400110"/>
          </a:xfrm>
          <a:prstGeom prst="rect">
            <a:avLst/>
          </a:prstGeom>
          <a:noFill/>
        </p:spPr>
        <p:txBody>
          <a:bodyPr wrap="none" rtlCol="0">
            <a:spAutoFit/>
          </a:bodyPr>
          <a:lstStyle/>
          <a:p>
            <a:r>
              <a:rPr lang="en-US" sz="2000" dirty="0"/>
              <a:t>Tingling</a:t>
            </a:r>
            <a:endParaRPr lang="en-US" dirty="0"/>
          </a:p>
        </p:txBody>
      </p:sp>
      <p:sp>
        <p:nvSpPr>
          <p:cNvPr id="21" name="TextBox 20">
            <a:extLst>
              <a:ext uri="{FF2B5EF4-FFF2-40B4-BE49-F238E27FC236}">
                <a16:creationId xmlns:a16="http://schemas.microsoft.com/office/drawing/2014/main" id="{B62A9B21-64C3-A416-30F1-34704EBCD4A6}"/>
              </a:ext>
            </a:extLst>
          </p:cNvPr>
          <p:cNvSpPr txBox="1"/>
          <p:nvPr/>
        </p:nvSpPr>
        <p:spPr>
          <a:xfrm>
            <a:off x="5054904" y="5406117"/>
            <a:ext cx="1145250" cy="400110"/>
          </a:xfrm>
          <a:prstGeom prst="rect">
            <a:avLst/>
          </a:prstGeom>
          <a:noFill/>
        </p:spPr>
        <p:txBody>
          <a:bodyPr wrap="none" rtlCol="0">
            <a:spAutoFit/>
          </a:bodyPr>
          <a:lstStyle/>
          <a:p>
            <a:r>
              <a:rPr lang="en-US" sz="2000" dirty="0"/>
              <a:t>Vibration</a:t>
            </a:r>
            <a:endParaRPr lang="en-US" dirty="0"/>
          </a:p>
        </p:txBody>
      </p:sp>
      <p:sp>
        <p:nvSpPr>
          <p:cNvPr id="23" name="TextBox 22">
            <a:extLst>
              <a:ext uri="{FF2B5EF4-FFF2-40B4-BE49-F238E27FC236}">
                <a16:creationId xmlns:a16="http://schemas.microsoft.com/office/drawing/2014/main" id="{A3641F17-724E-1E2A-7E73-F4444C0A9AA5}"/>
              </a:ext>
            </a:extLst>
          </p:cNvPr>
          <p:cNvSpPr txBox="1"/>
          <p:nvPr/>
        </p:nvSpPr>
        <p:spPr>
          <a:xfrm>
            <a:off x="7441298" y="4922947"/>
            <a:ext cx="2429507" cy="523220"/>
          </a:xfrm>
          <a:prstGeom prst="rect">
            <a:avLst/>
          </a:prstGeom>
          <a:noFill/>
        </p:spPr>
        <p:txBody>
          <a:bodyPr wrap="square" rtlCol="0">
            <a:spAutoFit/>
          </a:bodyPr>
          <a:lstStyle/>
          <a:p>
            <a:pPr algn="ctr"/>
            <a:r>
              <a:rPr lang="en-US" sz="2800" dirty="0"/>
              <a:t>Consciousness</a:t>
            </a:r>
          </a:p>
        </p:txBody>
      </p:sp>
      <p:sp>
        <p:nvSpPr>
          <p:cNvPr id="24" name="TextBox 23">
            <a:extLst>
              <a:ext uri="{FF2B5EF4-FFF2-40B4-BE49-F238E27FC236}">
                <a16:creationId xmlns:a16="http://schemas.microsoft.com/office/drawing/2014/main" id="{68D7FAC2-AB01-9D1C-0FEF-24838DD5ED34}"/>
              </a:ext>
            </a:extLst>
          </p:cNvPr>
          <p:cNvSpPr txBox="1"/>
          <p:nvPr/>
        </p:nvSpPr>
        <p:spPr>
          <a:xfrm>
            <a:off x="7955448" y="4546829"/>
            <a:ext cx="1442254" cy="400110"/>
          </a:xfrm>
          <a:prstGeom prst="rect">
            <a:avLst/>
          </a:prstGeom>
          <a:noFill/>
        </p:spPr>
        <p:txBody>
          <a:bodyPr wrap="none" rtlCol="0">
            <a:spAutoFit/>
          </a:bodyPr>
          <a:lstStyle/>
          <a:p>
            <a:r>
              <a:rPr lang="en-US" sz="2000" dirty="0"/>
              <a:t>Dissociation</a:t>
            </a:r>
            <a:endParaRPr lang="en-US" dirty="0"/>
          </a:p>
        </p:txBody>
      </p:sp>
      <p:sp>
        <p:nvSpPr>
          <p:cNvPr id="26" name="TextBox 25">
            <a:extLst>
              <a:ext uri="{FF2B5EF4-FFF2-40B4-BE49-F238E27FC236}">
                <a16:creationId xmlns:a16="http://schemas.microsoft.com/office/drawing/2014/main" id="{28544394-67EA-7D3A-8625-30F0BEE71660}"/>
              </a:ext>
            </a:extLst>
          </p:cNvPr>
          <p:cNvSpPr txBox="1"/>
          <p:nvPr/>
        </p:nvSpPr>
        <p:spPr>
          <a:xfrm>
            <a:off x="6346529" y="2163365"/>
            <a:ext cx="1584088" cy="523220"/>
          </a:xfrm>
          <a:prstGeom prst="rect">
            <a:avLst/>
          </a:prstGeom>
          <a:noFill/>
        </p:spPr>
        <p:txBody>
          <a:bodyPr wrap="none" rtlCol="0">
            <a:spAutoFit/>
          </a:bodyPr>
          <a:lstStyle/>
          <a:p>
            <a:r>
              <a:rPr lang="en-US" sz="2800" dirty="0"/>
              <a:t>Cognition</a:t>
            </a:r>
          </a:p>
        </p:txBody>
      </p:sp>
      <p:sp>
        <p:nvSpPr>
          <p:cNvPr id="27" name="TextBox 26">
            <a:extLst>
              <a:ext uri="{FF2B5EF4-FFF2-40B4-BE49-F238E27FC236}">
                <a16:creationId xmlns:a16="http://schemas.microsoft.com/office/drawing/2014/main" id="{41D14028-F675-C95B-0E4A-EF444F8D1E4B}"/>
              </a:ext>
            </a:extLst>
          </p:cNvPr>
          <p:cNvSpPr txBox="1"/>
          <p:nvPr/>
        </p:nvSpPr>
        <p:spPr>
          <a:xfrm>
            <a:off x="5755569" y="1594536"/>
            <a:ext cx="1295611" cy="461665"/>
          </a:xfrm>
          <a:prstGeom prst="rect">
            <a:avLst/>
          </a:prstGeom>
          <a:noFill/>
        </p:spPr>
        <p:txBody>
          <a:bodyPr wrap="none" rtlCol="0">
            <a:spAutoFit/>
          </a:bodyPr>
          <a:lstStyle/>
          <a:p>
            <a:r>
              <a:rPr lang="en-US" sz="2400" dirty="0">
                <a:solidFill>
                  <a:srgbClr val="FF0000"/>
                </a:solidFill>
              </a:rPr>
              <a:t>Brain fog</a:t>
            </a:r>
          </a:p>
        </p:txBody>
      </p:sp>
      <p:sp>
        <p:nvSpPr>
          <p:cNvPr id="28" name="TextBox 27">
            <a:extLst>
              <a:ext uri="{FF2B5EF4-FFF2-40B4-BE49-F238E27FC236}">
                <a16:creationId xmlns:a16="http://schemas.microsoft.com/office/drawing/2014/main" id="{FDD50B05-BC7B-E544-E5DA-6584CA1A1D68}"/>
              </a:ext>
            </a:extLst>
          </p:cNvPr>
          <p:cNvSpPr txBox="1"/>
          <p:nvPr/>
        </p:nvSpPr>
        <p:spPr>
          <a:xfrm>
            <a:off x="7316485" y="1608300"/>
            <a:ext cx="1095236" cy="461665"/>
          </a:xfrm>
          <a:prstGeom prst="rect">
            <a:avLst/>
          </a:prstGeom>
          <a:noFill/>
        </p:spPr>
        <p:txBody>
          <a:bodyPr wrap="none" rtlCol="0">
            <a:spAutoFit/>
          </a:bodyPr>
          <a:lstStyle/>
          <a:p>
            <a:r>
              <a:rPr lang="en-US" sz="2400" dirty="0">
                <a:solidFill>
                  <a:srgbClr val="FF0000"/>
                </a:solidFill>
              </a:rPr>
              <a:t>Fatigue</a:t>
            </a:r>
          </a:p>
        </p:txBody>
      </p:sp>
      <p:sp>
        <p:nvSpPr>
          <p:cNvPr id="29" name="TextBox 28">
            <a:extLst>
              <a:ext uri="{FF2B5EF4-FFF2-40B4-BE49-F238E27FC236}">
                <a16:creationId xmlns:a16="http://schemas.microsoft.com/office/drawing/2014/main" id="{17FCE250-07B1-AB30-6E2D-5B9C883DCD28}"/>
              </a:ext>
            </a:extLst>
          </p:cNvPr>
          <p:cNvSpPr txBox="1"/>
          <p:nvPr/>
        </p:nvSpPr>
        <p:spPr>
          <a:xfrm>
            <a:off x="3943801" y="5929099"/>
            <a:ext cx="1176925" cy="400110"/>
          </a:xfrm>
          <a:prstGeom prst="rect">
            <a:avLst/>
          </a:prstGeom>
          <a:noFill/>
        </p:spPr>
        <p:txBody>
          <a:bodyPr wrap="none" rtlCol="0">
            <a:spAutoFit/>
          </a:bodyPr>
          <a:lstStyle/>
          <a:p>
            <a:r>
              <a:rPr lang="en-US" sz="2000" dirty="0"/>
              <a:t>Blindness</a:t>
            </a:r>
            <a:endParaRPr lang="en-US" dirty="0"/>
          </a:p>
        </p:txBody>
      </p:sp>
      <p:sp>
        <p:nvSpPr>
          <p:cNvPr id="30" name="TextBox 29">
            <a:extLst>
              <a:ext uri="{FF2B5EF4-FFF2-40B4-BE49-F238E27FC236}">
                <a16:creationId xmlns:a16="http://schemas.microsoft.com/office/drawing/2014/main" id="{E09D0658-5334-D54E-9283-7DC1C6AD3292}"/>
              </a:ext>
            </a:extLst>
          </p:cNvPr>
          <p:cNvSpPr txBox="1"/>
          <p:nvPr/>
        </p:nvSpPr>
        <p:spPr>
          <a:xfrm>
            <a:off x="3943801" y="3698110"/>
            <a:ext cx="1127232" cy="400110"/>
          </a:xfrm>
          <a:prstGeom prst="rect">
            <a:avLst/>
          </a:prstGeom>
          <a:noFill/>
        </p:spPr>
        <p:txBody>
          <a:bodyPr wrap="none" rtlCol="0">
            <a:spAutoFit/>
          </a:bodyPr>
          <a:lstStyle/>
          <a:p>
            <a:r>
              <a:rPr lang="en-US" sz="2000" dirty="0"/>
              <a:t>Dizziness</a:t>
            </a:r>
          </a:p>
        </p:txBody>
      </p:sp>
      <p:sp>
        <p:nvSpPr>
          <p:cNvPr id="31" name="TextBox 30">
            <a:extLst>
              <a:ext uri="{FF2B5EF4-FFF2-40B4-BE49-F238E27FC236}">
                <a16:creationId xmlns:a16="http://schemas.microsoft.com/office/drawing/2014/main" id="{C57A3530-1FF5-1AF4-D78F-2579418F5CEB}"/>
              </a:ext>
            </a:extLst>
          </p:cNvPr>
          <p:cNvSpPr txBox="1"/>
          <p:nvPr/>
        </p:nvSpPr>
        <p:spPr>
          <a:xfrm>
            <a:off x="6178107" y="2976767"/>
            <a:ext cx="1979132" cy="400110"/>
          </a:xfrm>
          <a:prstGeom prst="rect">
            <a:avLst/>
          </a:prstGeom>
          <a:noFill/>
        </p:spPr>
        <p:txBody>
          <a:bodyPr wrap="none" rtlCol="0">
            <a:spAutoFit/>
          </a:bodyPr>
          <a:lstStyle/>
          <a:p>
            <a:r>
              <a:rPr lang="en-US" sz="2000" dirty="0"/>
              <a:t>Speech problems</a:t>
            </a:r>
          </a:p>
        </p:txBody>
      </p:sp>
      <p:sp>
        <p:nvSpPr>
          <p:cNvPr id="32" name="TextBox 31">
            <a:extLst>
              <a:ext uri="{FF2B5EF4-FFF2-40B4-BE49-F238E27FC236}">
                <a16:creationId xmlns:a16="http://schemas.microsoft.com/office/drawing/2014/main" id="{45A0F61D-AEED-454D-54DD-D53BE718FBCC}"/>
              </a:ext>
            </a:extLst>
          </p:cNvPr>
          <p:cNvSpPr txBox="1"/>
          <p:nvPr/>
        </p:nvSpPr>
        <p:spPr>
          <a:xfrm>
            <a:off x="2139659" y="2117704"/>
            <a:ext cx="2228959" cy="400110"/>
          </a:xfrm>
          <a:prstGeom prst="rect">
            <a:avLst/>
          </a:prstGeom>
          <a:noFill/>
        </p:spPr>
        <p:txBody>
          <a:bodyPr wrap="square" rtlCol="0">
            <a:spAutoFit/>
          </a:bodyPr>
          <a:lstStyle/>
          <a:p>
            <a:r>
              <a:rPr lang="en-US" sz="2000" dirty="0"/>
              <a:t>Gait problems</a:t>
            </a:r>
          </a:p>
        </p:txBody>
      </p:sp>
      <p:sp>
        <p:nvSpPr>
          <p:cNvPr id="33" name="TextBox 32">
            <a:extLst>
              <a:ext uri="{FF2B5EF4-FFF2-40B4-BE49-F238E27FC236}">
                <a16:creationId xmlns:a16="http://schemas.microsoft.com/office/drawing/2014/main" id="{519CEC4C-07C3-56C8-C467-DA89641B41AF}"/>
              </a:ext>
            </a:extLst>
          </p:cNvPr>
          <p:cNvSpPr txBox="1"/>
          <p:nvPr/>
        </p:nvSpPr>
        <p:spPr>
          <a:xfrm>
            <a:off x="9680140" y="2306002"/>
            <a:ext cx="1403718" cy="369332"/>
          </a:xfrm>
          <a:prstGeom prst="rect">
            <a:avLst/>
          </a:prstGeom>
          <a:noFill/>
        </p:spPr>
        <p:txBody>
          <a:bodyPr wrap="none" rtlCol="0">
            <a:spAutoFit/>
          </a:bodyPr>
          <a:lstStyle/>
          <a:p>
            <a:r>
              <a:rPr lang="en-US" dirty="0">
                <a:solidFill>
                  <a:srgbClr val="FF0000"/>
                </a:solidFill>
              </a:rPr>
              <a:t>Incontinence</a:t>
            </a:r>
          </a:p>
        </p:txBody>
      </p:sp>
      <p:sp>
        <p:nvSpPr>
          <p:cNvPr id="34" name="TextBox 33">
            <a:extLst>
              <a:ext uri="{FF2B5EF4-FFF2-40B4-BE49-F238E27FC236}">
                <a16:creationId xmlns:a16="http://schemas.microsoft.com/office/drawing/2014/main" id="{B72A7780-CE8E-0983-9E6C-627FD4EE966F}"/>
              </a:ext>
            </a:extLst>
          </p:cNvPr>
          <p:cNvSpPr txBox="1"/>
          <p:nvPr/>
        </p:nvSpPr>
        <p:spPr>
          <a:xfrm>
            <a:off x="1096476" y="2555052"/>
            <a:ext cx="2174506" cy="369332"/>
          </a:xfrm>
          <a:prstGeom prst="rect">
            <a:avLst/>
          </a:prstGeom>
          <a:noFill/>
        </p:spPr>
        <p:txBody>
          <a:bodyPr wrap="none" rtlCol="0">
            <a:spAutoFit/>
          </a:bodyPr>
          <a:lstStyle/>
          <a:p>
            <a:r>
              <a:rPr lang="en-US" dirty="0"/>
              <a:t>Swallowing problems</a:t>
            </a:r>
          </a:p>
        </p:txBody>
      </p:sp>
      <p:sp>
        <p:nvSpPr>
          <p:cNvPr id="3" name="TextBox 2">
            <a:extLst>
              <a:ext uri="{FF2B5EF4-FFF2-40B4-BE49-F238E27FC236}">
                <a16:creationId xmlns:a16="http://schemas.microsoft.com/office/drawing/2014/main" id="{6B84D026-B73F-7764-060E-3D095013B8CA}"/>
              </a:ext>
            </a:extLst>
          </p:cNvPr>
          <p:cNvSpPr txBox="1"/>
          <p:nvPr/>
        </p:nvSpPr>
        <p:spPr>
          <a:xfrm>
            <a:off x="7575969" y="5511672"/>
            <a:ext cx="1040798" cy="400110"/>
          </a:xfrm>
          <a:prstGeom prst="rect">
            <a:avLst/>
          </a:prstGeom>
          <a:noFill/>
        </p:spPr>
        <p:txBody>
          <a:bodyPr wrap="none" rtlCol="0">
            <a:spAutoFit/>
          </a:bodyPr>
          <a:lstStyle/>
          <a:p>
            <a:r>
              <a:rPr lang="en-US" sz="2000" dirty="0"/>
              <a:t>Seizures</a:t>
            </a:r>
            <a:endParaRPr lang="en-US" dirty="0"/>
          </a:p>
        </p:txBody>
      </p:sp>
      <p:sp>
        <p:nvSpPr>
          <p:cNvPr id="5" name="TextBox 4">
            <a:extLst>
              <a:ext uri="{FF2B5EF4-FFF2-40B4-BE49-F238E27FC236}">
                <a16:creationId xmlns:a16="http://schemas.microsoft.com/office/drawing/2014/main" id="{13D27D39-879E-0269-ADA0-3C88A0F51367}"/>
              </a:ext>
            </a:extLst>
          </p:cNvPr>
          <p:cNvSpPr txBox="1"/>
          <p:nvPr/>
        </p:nvSpPr>
        <p:spPr>
          <a:xfrm>
            <a:off x="8381306" y="5927103"/>
            <a:ext cx="1309942" cy="366864"/>
          </a:xfrm>
          <a:prstGeom prst="rect">
            <a:avLst/>
          </a:prstGeom>
          <a:noFill/>
        </p:spPr>
        <p:txBody>
          <a:bodyPr wrap="square">
            <a:spAutoFit/>
          </a:bodyPr>
          <a:lstStyle/>
          <a:p>
            <a:r>
              <a:rPr lang="en-US" sz="1800" dirty="0"/>
              <a:t>Blackouts</a:t>
            </a:r>
            <a:endParaRPr lang="en-US" dirty="0"/>
          </a:p>
        </p:txBody>
      </p:sp>
      <p:sp>
        <p:nvSpPr>
          <p:cNvPr id="8" name="TextBox 7">
            <a:extLst>
              <a:ext uri="{FF2B5EF4-FFF2-40B4-BE49-F238E27FC236}">
                <a16:creationId xmlns:a16="http://schemas.microsoft.com/office/drawing/2014/main" id="{A6AE70D3-7F28-3CEB-704C-ADE8A664C542}"/>
              </a:ext>
            </a:extLst>
          </p:cNvPr>
          <p:cNvSpPr txBox="1"/>
          <p:nvPr/>
        </p:nvSpPr>
        <p:spPr>
          <a:xfrm>
            <a:off x="9484727" y="2900550"/>
            <a:ext cx="473206" cy="369332"/>
          </a:xfrm>
          <a:prstGeom prst="rect">
            <a:avLst/>
          </a:prstGeom>
          <a:noFill/>
        </p:spPr>
        <p:txBody>
          <a:bodyPr wrap="none" rtlCol="0">
            <a:spAutoFit/>
          </a:bodyPr>
          <a:lstStyle/>
          <a:p>
            <a:r>
              <a:rPr lang="en-US" dirty="0">
                <a:solidFill>
                  <a:srgbClr val="FF0000"/>
                </a:solidFill>
              </a:rPr>
              <a:t>IBS</a:t>
            </a:r>
          </a:p>
        </p:txBody>
      </p:sp>
      <p:sp>
        <p:nvSpPr>
          <p:cNvPr id="9" name="TextBox 8">
            <a:extLst>
              <a:ext uri="{FF2B5EF4-FFF2-40B4-BE49-F238E27FC236}">
                <a16:creationId xmlns:a16="http://schemas.microsoft.com/office/drawing/2014/main" id="{1D0774D1-902D-E9A8-90C3-2E949E5BF015}"/>
              </a:ext>
            </a:extLst>
          </p:cNvPr>
          <p:cNvSpPr txBox="1"/>
          <p:nvPr/>
        </p:nvSpPr>
        <p:spPr>
          <a:xfrm>
            <a:off x="9721330" y="3470242"/>
            <a:ext cx="1282467" cy="369332"/>
          </a:xfrm>
          <a:prstGeom prst="rect">
            <a:avLst/>
          </a:prstGeom>
          <a:noFill/>
        </p:spPr>
        <p:txBody>
          <a:bodyPr wrap="none" rtlCol="0">
            <a:spAutoFit/>
          </a:bodyPr>
          <a:lstStyle/>
          <a:p>
            <a:r>
              <a:rPr lang="en-US" dirty="0">
                <a:solidFill>
                  <a:srgbClr val="FF0000"/>
                </a:solidFill>
              </a:rPr>
              <a:t>Palpitations</a:t>
            </a:r>
          </a:p>
        </p:txBody>
      </p:sp>
      <p:sp>
        <p:nvSpPr>
          <p:cNvPr id="11" name="TextBox 10">
            <a:extLst>
              <a:ext uri="{FF2B5EF4-FFF2-40B4-BE49-F238E27FC236}">
                <a16:creationId xmlns:a16="http://schemas.microsoft.com/office/drawing/2014/main" id="{BCCC9554-821B-6CAD-89C6-6C91A68CBF6F}"/>
              </a:ext>
            </a:extLst>
          </p:cNvPr>
          <p:cNvSpPr txBox="1"/>
          <p:nvPr/>
        </p:nvSpPr>
        <p:spPr>
          <a:xfrm>
            <a:off x="10143874" y="2904732"/>
            <a:ext cx="1169551" cy="369332"/>
          </a:xfrm>
          <a:prstGeom prst="rect">
            <a:avLst/>
          </a:prstGeom>
          <a:noFill/>
        </p:spPr>
        <p:txBody>
          <a:bodyPr wrap="none" rtlCol="0">
            <a:spAutoFit/>
          </a:bodyPr>
          <a:lstStyle/>
          <a:p>
            <a:r>
              <a:rPr lang="en-US" dirty="0">
                <a:solidFill>
                  <a:srgbClr val="FF0000"/>
                </a:solidFill>
              </a:rPr>
              <a:t>Chest pain</a:t>
            </a:r>
          </a:p>
        </p:txBody>
      </p:sp>
    </p:spTree>
    <p:extLst>
      <p:ext uri="{BB962C8B-B14F-4D97-AF65-F5344CB8AC3E}">
        <p14:creationId xmlns:p14="http://schemas.microsoft.com/office/powerpoint/2010/main" val="37925460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9|0.7"/>
</p:tagLst>
</file>

<file path=ppt/tags/tag2.xml><?xml version="1.0" encoding="utf-8"?>
<p:tagLst xmlns:a="http://schemas.openxmlformats.org/drawingml/2006/main" xmlns:r="http://schemas.openxmlformats.org/officeDocument/2006/relationships" xmlns:p="http://schemas.openxmlformats.org/presentationml/2006/main">
  <p:tag name="TIMING" val="|19.1|1.6|5.2"/>
</p:tagLst>
</file>

<file path=ppt/tags/tag3.xml><?xml version="1.0" encoding="utf-8"?>
<p:tagLst xmlns:a="http://schemas.openxmlformats.org/drawingml/2006/main" xmlns:r="http://schemas.openxmlformats.org/officeDocument/2006/relationships" xmlns:p="http://schemas.openxmlformats.org/presentationml/2006/main">
  <p:tag name="TIMING" val="|7.8|9.8|8.8"/>
</p:tagLst>
</file>

<file path=ppt/tags/tag4.xml><?xml version="1.0" encoding="utf-8"?>
<p:tagLst xmlns:a="http://schemas.openxmlformats.org/drawingml/2006/main" xmlns:r="http://schemas.openxmlformats.org/officeDocument/2006/relationships" xmlns:p="http://schemas.openxmlformats.org/presentationml/2006/main">
  <p:tag name="TIMING" val="|19.1|1.6|5.2"/>
</p:tagLst>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E2E1EF2-DE45-4B45-84CD-2C47E2850D27}" vid="{6C39157B-FF7B-FA4B-8CB9-613535B8CFC5}"/>
    </a:ext>
  </a:extLst>
</a:theme>
</file>

<file path=ppt/theme/theme2.xml><?xml version="1.0" encoding="utf-8"?>
<a:theme xmlns:a="http://schemas.openxmlformats.org/drawingml/2006/main" name="1_Theme1">
  <a:themeElements>
    <a:clrScheme name="SW - Medical Light">
      <a:dk1>
        <a:srgbClr val="424242"/>
      </a:dk1>
      <a:lt1>
        <a:srgbClr val="FFFFFF"/>
      </a:lt1>
      <a:dk2>
        <a:srgbClr val="000000"/>
      </a:dk2>
      <a:lt2>
        <a:srgbClr val="FFFFFF"/>
      </a:lt2>
      <a:accent1>
        <a:srgbClr val="01B0C0"/>
      </a:accent1>
      <a:accent2>
        <a:srgbClr val="5CCDBC"/>
      </a:accent2>
      <a:accent3>
        <a:srgbClr val="61CAFF"/>
      </a:accent3>
      <a:accent4>
        <a:srgbClr val="00809A"/>
      </a:accent4>
      <a:accent5>
        <a:srgbClr val="005486"/>
      </a:accent5>
      <a:accent6>
        <a:srgbClr val="C8C7C9"/>
      </a:accent6>
      <a:hlink>
        <a:srgbClr val="C0D46A"/>
      </a:hlink>
      <a:folHlink>
        <a:srgbClr val="E1655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5FEB84E5-0D7D-CC46-AF77-4C1247DDE88B}" vid="{8412C11C-DD88-5F42-8138-C40B307F579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TotalTime>12229</TotalTime>
  <Words>2930</Words>
  <Application>Microsoft Macintosh PowerPoint</Application>
  <PresentationFormat>Widescreen</PresentationFormat>
  <Paragraphs>432</Paragraphs>
  <Slides>53</Slides>
  <Notes>21</Notes>
  <HiddenSlides>0</HiddenSlides>
  <MMClips>3</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53</vt:i4>
      </vt:variant>
    </vt:vector>
  </HeadingPairs>
  <TitlesOfParts>
    <vt:vector size="64" baseType="lpstr">
      <vt:lpstr>Aptos</vt:lpstr>
      <vt:lpstr>Arial</vt:lpstr>
      <vt:lpstr>Calibri</vt:lpstr>
      <vt:lpstr>Calibri Light</vt:lpstr>
      <vt:lpstr>Courier New</vt:lpstr>
      <vt:lpstr>Lato Light</vt:lpstr>
      <vt:lpstr>Poppins</vt:lpstr>
      <vt:lpstr>Wingdings</vt:lpstr>
      <vt:lpstr>Theme1</vt:lpstr>
      <vt:lpstr>1_Theme1</vt:lpstr>
      <vt:lpstr>Office Theme</vt:lpstr>
      <vt:lpstr>Enduring symptoms: A neurologist’s perspective</vt:lpstr>
      <vt:lpstr>Enduring symptoms in neurology?</vt:lpstr>
      <vt:lpstr>PowerPoint Presentation</vt:lpstr>
      <vt:lpstr>Enduring symptoms in neurology?</vt:lpstr>
      <vt:lpstr>PowerPoint Presentation</vt:lpstr>
      <vt:lpstr>What is Functional Neurological Disorder (FND)?</vt:lpstr>
      <vt:lpstr>What is Functional Neurological Disorder (FND)?</vt:lpstr>
      <vt:lpstr>Manifestations of FND</vt:lpstr>
      <vt:lpstr>Manifestations of FND</vt:lpstr>
      <vt:lpstr>PowerPoint Presentation</vt:lpstr>
      <vt:lpstr>PowerPoint Presentation</vt:lpstr>
      <vt:lpstr>PowerPoint Presentation</vt:lpstr>
      <vt:lpstr>PowerPoint Presentation</vt:lpstr>
      <vt:lpstr>PowerPoint Presentation</vt:lpstr>
      <vt:lpstr>“Where is the lesion?”</vt:lpstr>
      <vt:lpstr>La lésion dynamique</vt:lpstr>
      <vt:lpstr>PowerPoint Presentation</vt:lpstr>
      <vt:lpstr>PowerPoint Presentation</vt:lpstr>
      <vt:lpstr>PowerPoint Presentation</vt:lpstr>
      <vt:lpstr>PowerPoint Presentation</vt:lpstr>
      <vt:lpstr>PowerPoint Presentation</vt:lpstr>
      <vt:lpstr>PowerPoint Presentation</vt:lpstr>
      <vt:lpstr>Underlying mechanisms of FND</vt:lpstr>
      <vt:lpstr>Voluntary vs automatic function</vt:lpstr>
      <vt:lpstr>PowerPoint Presentation</vt:lpstr>
      <vt:lpstr>Underlying mechanisms of FND</vt:lpstr>
      <vt:lpstr>Attention modulates function and experience in everyone</vt:lpstr>
      <vt:lpstr>PowerPoint Presentation</vt:lpstr>
      <vt:lpstr>FND is a disorder of attention</vt:lpstr>
      <vt:lpstr>PowerPoint Presentation</vt:lpstr>
      <vt:lpstr>Underlying mechanisms of FND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Triage</vt:lpstr>
      <vt:lpstr>Management</vt:lpstr>
      <vt:lpstr>PowerPoint Presentation</vt:lpstr>
      <vt:lpstr>Take home messages</vt:lpstr>
      <vt:lpstr>PowerPoint Presentation</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Ania Crawshaw</dc:creator>
  <cp:lastModifiedBy>Ania Crawshaw</cp:lastModifiedBy>
  <cp:revision>5</cp:revision>
  <dcterms:created xsi:type="dcterms:W3CDTF">2026-06-15T10:55:35Z</dcterms:created>
  <dcterms:modified xsi:type="dcterms:W3CDTF">2026-06-23T22:59:35Z</dcterms:modified>
</cp:coreProperties>
</file>