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56" r:id="rId5"/>
    <p:sldId id="280" r:id="rId6"/>
    <p:sldId id="281" r:id="rId7"/>
    <p:sldId id="300" r:id="rId8"/>
    <p:sldId id="301" r:id="rId9"/>
    <p:sldId id="302" r:id="rId10"/>
    <p:sldId id="303" r:id="rId11"/>
    <p:sldId id="305" r:id="rId12"/>
    <p:sldId id="293" r:id="rId13"/>
    <p:sldId id="29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F00930-F0B3-4A82-8BF2-5BE954DB710B}" v="6" dt="2026-06-22T14:07:28.892"/>
    <p1510:client id="{EA432A71-0F33-4CA1-AF23-916D9833BA25}" v="230" dt="2026-06-22T14:34:56.711"/>
    <p1510:client id="{EC7F8AB4-D474-4592-AC3C-389C22E1D516}" v="1010" dt="2026-06-22T19:07:12.7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5A37A7-91CD-49ED-83F2-A85E03336982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7FE3EA6-BA23-4C96-B54B-E1094668FBFA}">
      <dgm:prSet phldrT="[Text]" phldr="0" custT="1"/>
      <dgm:spPr/>
      <dgm:t>
        <a:bodyPr/>
        <a:lstStyle/>
        <a:p>
          <a:r>
            <a:rPr lang="en-US" sz="2600">
              <a:latin typeface="Aptos" panose="020B0004020202020204" pitchFamily="34" charset="0"/>
              <a:cs typeface="Segoe UI Semibold" panose="020B0702040204020203" pitchFamily="34" charset="0"/>
            </a:rPr>
            <a:t>Symptoms: Present at GP/ screening</a:t>
          </a:r>
        </a:p>
      </dgm:t>
    </dgm:pt>
    <dgm:pt modelId="{C080437D-EEE9-4CE3-9399-54B277A83EA8}" type="parTrans" cxnId="{B7A1760B-989A-4CA2-8A29-ECE7A7406919}">
      <dgm:prSet/>
      <dgm:spPr/>
      <dgm:t>
        <a:bodyPr/>
        <a:lstStyle/>
        <a:p>
          <a:endParaRPr lang="en-US" sz="2200">
            <a:latin typeface="+mn-lt"/>
          </a:endParaRPr>
        </a:p>
      </dgm:t>
    </dgm:pt>
    <dgm:pt modelId="{2BA71CC7-6B2C-4049-B832-FDC4B1FCE490}" type="sibTrans" cxnId="{B7A1760B-989A-4CA2-8A29-ECE7A7406919}">
      <dgm:prSet/>
      <dgm:spPr/>
      <dgm:t>
        <a:bodyPr/>
        <a:lstStyle/>
        <a:p>
          <a:endParaRPr lang="en-US" sz="2200">
            <a:latin typeface="+mn-lt"/>
          </a:endParaRPr>
        </a:p>
      </dgm:t>
    </dgm:pt>
    <dgm:pt modelId="{0ECD85CA-FD80-4BF7-B520-4824022DBA85}">
      <dgm:prSet phldrT="[Text]" phldr="0" custT="1"/>
      <dgm:spPr/>
      <dgm:t>
        <a:bodyPr/>
        <a:lstStyle/>
        <a:p>
          <a:r>
            <a:rPr lang="en-US" sz="2600">
              <a:latin typeface="Aptos" panose="020B0004020202020204" pitchFamily="34" charset="0"/>
              <a:cs typeface="Segoe UI Semibold" panose="020B0702040204020203" pitchFamily="34" charset="0"/>
            </a:rPr>
            <a:t>Referrals, tests &amp; investigations</a:t>
          </a:r>
        </a:p>
      </dgm:t>
    </dgm:pt>
    <dgm:pt modelId="{CEEBAD5C-8F62-4587-B72F-C1B8D8852128}" type="parTrans" cxnId="{CEEB405F-E8DA-4C0B-A3DC-82AAD5459184}">
      <dgm:prSet/>
      <dgm:spPr/>
      <dgm:t>
        <a:bodyPr/>
        <a:lstStyle/>
        <a:p>
          <a:endParaRPr lang="en-US" sz="2200">
            <a:latin typeface="+mn-lt"/>
          </a:endParaRPr>
        </a:p>
      </dgm:t>
    </dgm:pt>
    <dgm:pt modelId="{AA3E64CB-84B4-48D6-B9CB-FAD5E9BCD4A4}" type="sibTrans" cxnId="{CEEB405F-E8DA-4C0B-A3DC-82AAD5459184}">
      <dgm:prSet/>
      <dgm:spPr/>
      <dgm:t>
        <a:bodyPr/>
        <a:lstStyle/>
        <a:p>
          <a:endParaRPr lang="en-US" sz="2200">
            <a:latin typeface="+mn-lt"/>
          </a:endParaRPr>
        </a:p>
      </dgm:t>
    </dgm:pt>
    <dgm:pt modelId="{7885D245-2A86-4572-9095-E4C300366121}">
      <dgm:prSet phldrT="[Text]" phldr="0" custT="1"/>
      <dgm:spPr/>
      <dgm:t>
        <a:bodyPr/>
        <a:lstStyle/>
        <a:p>
          <a:r>
            <a:rPr lang="en-US" sz="2600">
              <a:latin typeface="Aptos" panose="020B0004020202020204" pitchFamily="34" charset="0"/>
              <a:cs typeface="Segoe UI Semibold" panose="020B0702040204020203" pitchFamily="34" charset="0"/>
            </a:rPr>
            <a:t>Diagnosis leads to treatment &amp;/ or management</a:t>
          </a:r>
        </a:p>
      </dgm:t>
    </dgm:pt>
    <dgm:pt modelId="{ECBB4F3E-991F-481B-95BD-9E50A596CFD8}" type="parTrans" cxnId="{F468AFFA-F54C-4E7B-97EF-65E9FABA47C2}">
      <dgm:prSet/>
      <dgm:spPr/>
      <dgm:t>
        <a:bodyPr/>
        <a:lstStyle/>
        <a:p>
          <a:endParaRPr lang="en-US" sz="2200">
            <a:latin typeface="+mn-lt"/>
          </a:endParaRPr>
        </a:p>
      </dgm:t>
    </dgm:pt>
    <dgm:pt modelId="{2E2FCFB1-DEA6-49F7-9F55-C3057E38C84E}" type="sibTrans" cxnId="{F468AFFA-F54C-4E7B-97EF-65E9FABA47C2}">
      <dgm:prSet/>
      <dgm:spPr/>
      <dgm:t>
        <a:bodyPr/>
        <a:lstStyle/>
        <a:p>
          <a:endParaRPr lang="en-US" sz="2200">
            <a:latin typeface="+mn-lt"/>
          </a:endParaRPr>
        </a:p>
      </dgm:t>
    </dgm:pt>
    <dgm:pt modelId="{351B05FE-7A7E-415B-B3D8-BBCD8A471811}" type="pres">
      <dgm:prSet presAssocID="{C85A37A7-91CD-49ED-83F2-A85E03336982}" presName="Name0" presStyleCnt="0">
        <dgm:presLayoutVars>
          <dgm:dir/>
          <dgm:animLvl val="lvl"/>
          <dgm:resizeHandles val="exact"/>
        </dgm:presLayoutVars>
      </dgm:prSet>
      <dgm:spPr/>
    </dgm:pt>
    <dgm:pt modelId="{D766B09F-4BC1-4EB5-9B69-A9C2A48171B1}" type="pres">
      <dgm:prSet presAssocID="{E7FE3EA6-BA23-4C96-B54B-E1094668FBFA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8266422-5BE1-4958-AFF0-449E05089797}" type="pres">
      <dgm:prSet presAssocID="{2BA71CC7-6B2C-4049-B832-FDC4B1FCE490}" presName="parTxOnlySpace" presStyleCnt="0"/>
      <dgm:spPr/>
    </dgm:pt>
    <dgm:pt modelId="{E59880E9-63BF-4262-A15D-438A46CC20B9}" type="pres">
      <dgm:prSet presAssocID="{0ECD85CA-FD80-4BF7-B520-4824022DBA85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459B6B6-2395-4249-9A71-78B36B855B8A}" type="pres">
      <dgm:prSet presAssocID="{AA3E64CB-84B4-48D6-B9CB-FAD5E9BCD4A4}" presName="parTxOnlySpace" presStyleCnt="0"/>
      <dgm:spPr/>
    </dgm:pt>
    <dgm:pt modelId="{99ACBCC6-1E31-4E51-BB8E-78D587589793}" type="pres">
      <dgm:prSet presAssocID="{7885D245-2A86-4572-9095-E4C300366121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B7A1760B-989A-4CA2-8A29-ECE7A7406919}" srcId="{C85A37A7-91CD-49ED-83F2-A85E03336982}" destId="{E7FE3EA6-BA23-4C96-B54B-E1094668FBFA}" srcOrd="0" destOrd="0" parTransId="{C080437D-EEE9-4CE3-9399-54B277A83EA8}" sibTransId="{2BA71CC7-6B2C-4049-B832-FDC4B1FCE490}"/>
    <dgm:cxn modelId="{9792B73A-7CFC-41D0-815B-9E2EE95FCB2F}" type="presOf" srcId="{0ECD85CA-FD80-4BF7-B520-4824022DBA85}" destId="{E59880E9-63BF-4262-A15D-438A46CC20B9}" srcOrd="0" destOrd="0" presId="urn:microsoft.com/office/officeart/2005/8/layout/chevron1"/>
    <dgm:cxn modelId="{2314645C-F421-4753-995D-F590761B4B64}" type="presOf" srcId="{7885D245-2A86-4572-9095-E4C300366121}" destId="{99ACBCC6-1E31-4E51-BB8E-78D587589793}" srcOrd="0" destOrd="0" presId="urn:microsoft.com/office/officeart/2005/8/layout/chevron1"/>
    <dgm:cxn modelId="{CEEB405F-E8DA-4C0B-A3DC-82AAD5459184}" srcId="{C85A37A7-91CD-49ED-83F2-A85E03336982}" destId="{0ECD85CA-FD80-4BF7-B520-4824022DBA85}" srcOrd="1" destOrd="0" parTransId="{CEEBAD5C-8F62-4587-B72F-C1B8D8852128}" sibTransId="{AA3E64CB-84B4-48D6-B9CB-FAD5E9BCD4A4}"/>
    <dgm:cxn modelId="{12795ECC-B29A-479D-8FFE-A647AC5B8A8C}" type="presOf" srcId="{E7FE3EA6-BA23-4C96-B54B-E1094668FBFA}" destId="{D766B09F-4BC1-4EB5-9B69-A9C2A48171B1}" srcOrd="0" destOrd="0" presId="urn:microsoft.com/office/officeart/2005/8/layout/chevron1"/>
    <dgm:cxn modelId="{7A2922DD-3066-4D08-AF64-751CC11B2A7A}" type="presOf" srcId="{C85A37A7-91CD-49ED-83F2-A85E03336982}" destId="{351B05FE-7A7E-415B-B3D8-BBCD8A471811}" srcOrd="0" destOrd="0" presId="urn:microsoft.com/office/officeart/2005/8/layout/chevron1"/>
    <dgm:cxn modelId="{F468AFFA-F54C-4E7B-97EF-65E9FABA47C2}" srcId="{C85A37A7-91CD-49ED-83F2-A85E03336982}" destId="{7885D245-2A86-4572-9095-E4C300366121}" srcOrd="2" destOrd="0" parTransId="{ECBB4F3E-991F-481B-95BD-9E50A596CFD8}" sibTransId="{2E2FCFB1-DEA6-49F7-9F55-C3057E38C84E}"/>
    <dgm:cxn modelId="{3FF41DB3-AEB5-4494-9A3D-323360D0585C}" type="presParOf" srcId="{351B05FE-7A7E-415B-B3D8-BBCD8A471811}" destId="{D766B09F-4BC1-4EB5-9B69-A9C2A48171B1}" srcOrd="0" destOrd="0" presId="urn:microsoft.com/office/officeart/2005/8/layout/chevron1"/>
    <dgm:cxn modelId="{B2AB3F1B-2E53-474D-B8A3-DF71D87F4BCD}" type="presParOf" srcId="{351B05FE-7A7E-415B-B3D8-BBCD8A471811}" destId="{58266422-5BE1-4958-AFF0-449E05089797}" srcOrd="1" destOrd="0" presId="urn:microsoft.com/office/officeart/2005/8/layout/chevron1"/>
    <dgm:cxn modelId="{99AD7F5A-F005-4E07-A0DC-2BEA8CD780BE}" type="presParOf" srcId="{351B05FE-7A7E-415B-B3D8-BBCD8A471811}" destId="{E59880E9-63BF-4262-A15D-438A46CC20B9}" srcOrd="2" destOrd="0" presId="urn:microsoft.com/office/officeart/2005/8/layout/chevron1"/>
    <dgm:cxn modelId="{AE91FE8B-DE1E-4E08-9000-265636AC37FC}" type="presParOf" srcId="{351B05FE-7A7E-415B-B3D8-BBCD8A471811}" destId="{E459B6B6-2395-4249-9A71-78B36B855B8A}" srcOrd="3" destOrd="0" presId="urn:microsoft.com/office/officeart/2005/8/layout/chevron1"/>
    <dgm:cxn modelId="{418CE6FC-D9BA-4619-9B43-057E827EC0B8}" type="presParOf" srcId="{351B05FE-7A7E-415B-B3D8-BBCD8A471811}" destId="{99ACBCC6-1E31-4E51-BB8E-78D58758979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5A37A7-91CD-49ED-83F2-A85E03336982}" type="doc">
      <dgm:prSet loTypeId="urn:microsoft.com/office/officeart/2005/8/layout/chevron1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7FE3EA6-BA23-4C96-B54B-E1094668FBFA}">
      <dgm:prSet phldrT="[Text]" phldr="0" custT="1"/>
      <dgm:spPr>
        <a:solidFill>
          <a:schemeClr val="tx2"/>
        </a:solidFill>
      </dgm:spPr>
      <dgm:t>
        <a:bodyPr/>
        <a:lstStyle/>
        <a:p>
          <a:r>
            <a:rPr lang="en-US" sz="3200">
              <a:latin typeface="Aptos" panose="020B0004020202020204" pitchFamily="34" charset="0"/>
              <a:cs typeface="Segoe UI Semibold" panose="020B0702040204020203" pitchFamily="34" charset="0"/>
            </a:rPr>
            <a:t>Patient experience: A clear pathway driven by HCP/MDT</a:t>
          </a:r>
        </a:p>
      </dgm:t>
    </dgm:pt>
    <dgm:pt modelId="{C080437D-EEE9-4CE3-9399-54B277A83EA8}" type="parTrans" cxnId="{B7A1760B-989A-4CA2-8A29-ECE7A7406919}">
      <dgm:prSet/>
      <dgm:spPr/>
      <dgm:t>
        <a:bodyPr/>
        <a:lstStyle/>
        <a:p>
          <a:endParaRPr lang="en-US" sz="2200">
            <a:latin typeface="+mn-lt"/>
          </a:endParaRPr>
        </a:p>
      </dgm:t>
    </dgm:pt>
    <dgm:pt modelId="{2BA71CC7-6B2C-4049-B832-FDC4B1FCE490}" type="sibTrans" cxnId="{B7A1760B-989A-4CA2-8A29-ECE7A7406919}">
      <dgm:prSet/>
      <dgm:spPr/>
      <dgm:t>
        <a:bodyPr/>
        <a:lstStyle/>
        <a:p>
          <a:endParaRPr lang="en-US" sz="2200">
            <a:latin typeface="+mn-lt"/>
          </a:endParaRPr>
        </a:p>
      </dgm:t>
    </dgm:pt>
    <dgm:pt modelId="{351B05FE-7A7E-415B-B3D8-BBCD8A471811}" type="pres">
      <dgm:prSet presAssocID="{C85A37A7-91CD-49ED-83F2-A85E03336982}" presName="Name0" presStyleCnt="0">
        <dgm:presLayoutVars>
          <dgm:dir/>
          <dgm:animLvl val="lvl"/>
          <dgm:resizeHandles val="exact"/>
        </dgm:presLayoutVars>
      </dgm:prSet>
      <dgm:spPr/>
    </dgm:pt>
    <dgm:pt modelId="{681BA43D-EF89-43EC-B81B-D7AAE503E922}" type="pres">
      <dgm:prSet presAssocID="{E7FE3EA6-BA23-4C96-B54B-E1094668FBFA}" presName="parTxOnly" presStyleLbl="node1" presStyleIdx="0" presStyleCnt="1" custLinFactNeighborX="-1695">
        <dgm:presLayoutVars>
          <dgm:chMax val="0"/>
          <dgm:chPref val="0"/>
          <dgm:bulletEnabled val="1"/>
        </dgm:presLayoutVars>
      </dgm:prSet>
      <dgm:spPr/>
    </dgm:pt>
  </dgm:ptLst>
  <dgm:cxnLst>
    <dgm:cxn modelId="{B7A1760B-989A-4CA2-8A29-ECE7A7406919}" srcId="{C85A37A7-91CD-49ED-83F2-A85E03336982}" destId="{E7FE3EA6-BA23-4C96-B54B-E1094668FBFA}" srcOrd="0" destOrd="0" parTransId="{C080437D-EEE9-4CE3-9399-54B277A83EA8}" sibTransId="{2BA71CC7-6B2C-4049-B832-FDC4B1FCE490}"/>
    <dgm:cxn modelId="{992E0DAE-EF2B-4229-86C7-5DA057A61B71}" type="presOf" srcId="{E7FE3EA6-BA23-4C96-B54B-E1094668FBFA}" destId="{681BA43D-EF89-43EC-B81B-D7AAE503E922}" srcOrd="0" destOrd="0" presId="urn:microsoft.com/office/officeart/2005/8/layout/chevron1"/>
    <dgm:cxn modelId="{7A2922DD-3066-4D08-AF64-751CC11B2A7A}" type="presOf" srcId="{C85A37A7-91CD-49ED-83F2-A85E03336982}" destId="{351B05FE-7A7E-415B-B3D8-BBCD8A471811}" srcOrd="0" destOrd="0" presId="urn:microsoft.com/office/officeart/2005/8/layout/chevron1"/>
    <dgm:cxn modelId="{F2B32DC0-F944-4A07-A9FD-CF4773BE6C69}" type="presParOf" srcId="{351B05FE-7A7E-415B-B3D8-BBCD8A471811}" destId="{681BA43D-EF89-43EC-B81B-D7AAE503E922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C892FF-8A5A-4611-B234-5F9E6A218ED3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4B29FF4F-6A02-491B-9CCB-3B32E999907D}">
      <dgm:prSet phldrT="[Text]" custT="1"/>
      <dgm:spPr/>
      <dgm:t>
        <a:bodyPr/>
        <a:lstStyle/>
        <a:p>
          <a:r>
            <a:rPr lang="cy-GB" sz="5400">
              <a:latin typeface="Aptos" panose="020B0004020202020204" pitchFamily="34" charset="0"/>
            </a:rPr>
            <a:t>Validation</a:t>
          </a:r>
          <a:endParaRPr lang="en-GB" sz="3600">
            <a:latin typeface="Aptos" panose="020B0004020202020204" pitchFamily="34" charset="0"/>
          </a:endParaRPr>
        </a:p>
      </dgm:t>
    </dgm:pt>
    <dgm:pt modelId="{FC667438-2F87-4094-B8D4-AA8E1103AFD8}" type="parTrans" cxnId="{03153F8A-6601-4815-836A-EC54B786A0A6}">
      <dgm:prSet/>
      <dgm:spPr/>
      <dgm:t>
        <a:bodyPr/>
        <a:lstStyle/>
        <a:p>
          <a:endParaRPr lang="en-GB"/>
        </a:p>
      </dgm:t>
    </dgm:pt>
    <dgm:pt modelId="{B6697DA0-DA35-474A-8D7B-E54EB3D25869}" type="sibTrans" cxnId="{03153F8A-6601-4815-836A-EC54B786A0A6}">
      <dgm:prSet/>
      <dgm:spPr/>
      <dgm:t>
        <a:bodyPr/>
        <a:lstStyle/>
        <a:p>
          <a:endParaRPr lang="en-GB"/>
        </a:p>
      </dgm:t>
    </dgm:pt>
    <dgm:pt modelId="{6C364885-09BB-478F-BF32-33513447D981}">
      <dgm:prSet custT="1"/>
      <dgm:spPr/>
      <dgm:t>
        <a:bodyPr/>
        <a:lstStyle/>
        <a:p>
          <a:r>
            <a:rPr lang="cy-GB" sz="4800">
              <a:latin typeface="Aptos" panose="020B0004020202020204" pitchFamily="34" charset="0"/>
            </a:rPr>
            <a:t>Access support </a:t>
          </a:r>
        </a:p>
      </dgm:t>
    </dgm:pt>
    <dgm:pt modelId="{684C1739-DBC5-4D67-98FC-A9A239182768}" type="parTrans" cxnId="{E20A2907-C6EC-41AA-9DC4-6822AF6F9467}">
      <dgm:prSet/>
      <dgm:spPr/>
      <dgm:t>
        <a:bodyPr/>
        <a:lstStyle/>
        <a:p>
          <a:endParaRPr lang="en-GB"/>
        </a:p>
      </dgm:t>
    </dgm:pt>
    <dgm:pt modelId="{2E7A0D8F-1247-434C-B17A-E3CF34CF6CB9}" type="sibTrans" cxnId="{E20A2907-C6EC-41AA-9DC4-6822AF6F9467}">
      <dgm:prSet/>
      <dgm:spPr/>
      <dgm:t>
        <a:bodyPr/>
        <a:lstStyle/>
        <a:p>
          <a:endParaRPr lang="en-GB"/>
        </a:p>
      </dgm:t>
    </dgm:pt>
    <dgm:pt modelId="{49AC2D96-4514-4D18-B7C2-B269CEA584BC}">
      <dgm:prSet custT="1"/>
      <dgm:spPr/>
      <dgm:t>
        <a:bodyPr/>
        <a:lstStyle/>
        <a:p>
          <a:r>
            <a:rPr lang="cy-GB" sz="4400">
              <a:latin typeface="Aptos" panose="020B0004020202020204" pitchFamily="34" charset="0"/>
            </a:rPr>
            <a:t>Access NHS specialist/ treatment </a:t>
          </a:r>
        </a:p>
      </dgm:t>
    </dgm:pt>
    <dgm:pt modelId="{6A9D450C-9ECB-4FCE-B5F6-C64F7B58D8FB}" type="parTrans" cxnId="{2C6F6109-9F87-4137-8911-005222F9E507}">
      <dgm:prSet/>
      <dgm:spPr/>
      <dgm:t>
        <a:bodyPr/>
        <a:lstStyle/>
        <a:p>
          <a:endParaRPr lang="en-GB"/>
        </a:p>
      </dgm:t>
    </dgm:pt>
    <dgm:pt modelId="{25869396-347A-4E31-AF24-69D0064754E8}" type="sibTrans" cxnId="{2C6F6109-9F87-4137-8911-005222F9E507}">
      <dgm:prSet/>
      <dgm:spPr/>
      <dgm:t>
        <a:bodyPr/>
        <a:lstStyle/>
        <a:p>
          <a:endParaRPr lang="en-GB"/>
        </a:p>
      </dgm:t>
    </dgm:pt>
    <dgm:pt modelId="{343D7E45-4290-4515-9EEE-8CE8F959C6D4}">
      <dgm:prSet custT="1"/>
      <dgm:spPr/>
      <dgm:t>
        <a:bodyPr/>
        <a:lstStyle/>
        <a:p>
          <a:r>
            <a:rPr lang="cy-GB" sz="4400">
              <a:latin typeface="Aptos" panose="020B0004020202020204" pitchFamily="34" charset="0"/>
            </a:rPr>
            <a:t>Help diagnose family members</a:t>
          </a:r>
        </a:p>
      </dgm:t>
    </dgm:pt>
    <dgm:pt modelId="{3CB708F3-EE72-4977-BDC4-82DD9E39571A}" type="parTrans" cxnId="{BF11DAC5-FA40-42D5-81A0-C4811059D075}">
      <dgm:prSet/>
      <dgm:spPr/>
      <dgm:t>
        <a:bodyPr/>
        <a:lstStyle/>
        <a:p>
          <a:endParaRPr lang="en-GB"/>
        </a:p>
      </dgm:t>
    </dgm:pt>
    <dgm:pt modelId="{89D879BB-CD1C-41FD-AF48-58DDD79056DC}" type="sibTrans" cxnId="{BF11DAC5-FA40-42D5-81A0-C4811059D075}">
      <dgm:prSet/>
      <dgm:spPr/>
      <dgm:t>
        <a:bodyPr/>
        <a:lstStyle/>
        <a:p>
          <a:endParaRPr lang="en-GB"/>
        </a:p>
      </dgm:t>
    </dgm:pt>
    <dgm:pt modelId="{70833205-7E6E-41F7-93A1-CC4F7C7E9CD4}" type="pres">
      <dgm:prSet presAssocID="{69C892FF-8A5A-4611-B234-5F9E6A218ED3}" presName="diagram" presStyleCnt="0">
        <dgm:presLayoutVars>
          <dgm:dir/>
          <dgm:resizeHandles val="exact"/>
        </dgm:presLayoutVars>
      </dgm:prSet>
      <dgm:spPr/>
    </dgm:pt>
    <dgm:pt modelId="{6960B83C-F1F0-4013-B014-610880535133}" type="pres">
      <dgm:prSet presAssocID="{4B29FF4F-6A02-491B-9CCB-3B32E999907D}" presName="node" presStyleLbl="node1" presStyleIdx="0" presStyleCnt="4" custScaleX="123359">
        <dgm:presLayoutVars>
          <dgm:bulletEnabled val="1"/>
        </dgm:presLayoutVars>
      </dgm:prSet>
      <dgm:spPr>
        <a:prstGeom prst="round2DiagRect">
          <a:avLst/>
        </a:prstGeom>
      </dgm:spPr>
    </dgm:pt>
    <dgm:pt modelId="{B557EBA4-C957-42CC-9A6A-404517D40134}" type="pres">
      <dgm:prSet presAssocID="{B6697DA0-DA35-474A-8D7B-E54EB3D25869}" presName="sibTrans" presStyleCnt="0"/>
      <dgm:spPr/>
    </dgm:pt>
    <dgm:pt modelId="{946FCA43-4CBF-4F8D-9ED6-5AC8C44CD661}" type="pres">
      <dgm:prSet presAssocID="{6C364885-09BB-478F-BF32-33513447D981}" presName="node" presStyleLbl="node1" presStyleIdx="1" presStyleCnt="4" custScaleX="123359">
        <dgm:presLayoutVars>
          <dgm:bulletEnabled val="1"/>
        </dgm:presLayoutVars>
      </dgm:prSet>
      <dgm:spPr>
        <a:prstGeom prst="round2DiagRect">
          <a:avLst/>
        </a:prstGeom>
      </dgm:spPr>
    </dgm:pt>
    <dgm:pt modelId="{545A7E12-2B36-4F21-8124-60F4AA52C378}" type="pres">
      <dgm:prSet presAssocID="{2E7A0D8F-1247-434C-B17A-E3CF34CF6CB9}" presName="sibTrans" presStyleCnt="0"/>
      <dgm:spPr/>
    </dgm:pt>
    <dgm:pt modelId="{B23AEC06-BD57-4EBC-8877-8909B6FE1EDF}" type="pres">
      <dgm:prSet presAssocID="{49AC2D96-4514-4D18-B7C2-B269CEA584BC}" presName="node" presStyleLbl="node1" presStyleIdx="2" presStyleCnt="4" custScaleX="123359">
        <dgm:presLayoutVars>
          <dgm:bulletEnabled val="1"/>
        </dgm:presLayoutVars>
      </dgm:prSet>
      <dgm:spPr>
        <a:prstGeom prst="round2DiagRect">
          <a:avLst/>
        </a:prstGeom>
      </dgm:spPr>
    </dgm:pt>
    <dgm:pt modelId="{4545BD3B-4278-4FD5-A4BB-44121FB8D6E1}" type="pres">
      <dgm:prSet presAssocID="{25869396-347A-4E31-AF24-69D0064754E8}" presName="sibTrans" presStyleCnt="0"/>
      <dgm:spPr/>
    </dgm:pt>
    <dgm:pt modelId="{E17BF4B6-B3FF-48CB-81EE-740534F26459}" type="pres">
      <dgm:prSet presAssocID="{343D7E45-4290-4515-9EEE-8CE8F959C6D4}" presName="node" presStyleLbl="node1" presStyleIdx="3" presStyleCnt="4" custScaleX="123359">
        <dgm:presLayoutVars>
          <dgm:bulletEnabled val="1"/>
        </dgm:presLayoutVars>
      </dgm:prSet>
      <dgm:spPr>
        <a:prstGeom prst="round2DiagRect">
          <a:avLst/>
        </a:prstGeom>
      </dgm:spPr>
    </dgm:pt>
  </dgm:ptLst>
  <dgm:cxnLst>
    <dgm:cxn modelId="{14F7C101-BA3D-4A84-B037-47626739FC7D}" type="presOf" srcId="{6C364885-09BB-478F-BF32-33513447D981}" destId="{946FCA43-4CBF-4F8D-9ED6-5AC8C44CD661}" srcOrd="0" destOrd="0" presId="urn:microsoft.com/office/officeart/2005/8/layout/default"/>
    <dgm:cxn modelId="{E20A2907-C6EC-41AA-9DC4-6822AF6F9467}" srcId="{69C892FF-8A5A-4611-B234-5F9E6A218ED3}" destId="{6C364885-09BB-478F-BF32-33513447D981}" srcOrd="1" destOrd="0" parTransId="{684C1739-DBC5-4D67-98FC-A9A239182768}" sibTransId="{2E7A0D8F-1247-434C-B17A-E3CF34CF6CB9}"/>
    <dgm:cxn modelId="{2C6F6109-9F87-4137-8911-005222F9E507}" srcId="{69C892FF-8A5A-4611-B234-5F9E6A218ED3}" destId="{49AC2D96-4514-4D18-B7C2-B269CEA584BC}" srcOrd="2" destOrd="0" parTransId="{6A9D450C-9ECB-4FCE-B5F6-C64F7B58D8FB}" sibTransId="{25869396-347A-4E31-AF24-69D0064754E8}"/>
    <dgm:cxn modelId="{14F6A259-EB5B-4EBC-8B79-E804988BA5FE}" type="presOf" srcId="{69C892FF-8A5A-4611-B234-5F9E6A218ED3}" destId="{70833205-7E6E-41F7-93A1-CC4F7C7E9CD4}" srcOrd="0" destOrd="0" presId="urn:microsoft.com/office/officeart/2005/8/layout/default"/>
    <dgm:cxn modelId="{03153F8A-6601-4815-836A-EC54B786A0A6}" srcId="{69C892FF-8A5A-4611-B234-5F9E6A218ED3}" destId="{4B29FF4F-6A02-491B-9CCB-3B32E999907D}" srcOrd="0" destOrd="0" parTransId="{FC667438-2F87-4094-B8D4-AA8E1103AFD8}" sibTransId="{B6697DA0-DA35-474A-8D7B-E54EB3D25869}"/>
    <dgm:cxn modelId="{CD954DAF-E132-4059-AF33-6105A09FAB4A}" type="presOf" srcId="{343D7E45-4290-4515-9EEE-8CE8F959C6D4}" destId="{E17BF4B6-B3FF-48CB-81EE-740534F26459}" srcOrd="0" destOrd="0" presId="urn:microsoft.com/office/officeart/2005/8/layout/default"/>
    <dgm:cxn modelId="{BF11DAC5-FA40-42D5-81A0-C4811059D075}" srcId="{69C892FF-8A5A-4611-B234-5F9E6A218ED3}" destId="{343D7E45-4290-4515-9EEE-8CE8F959C6D4}" srcOrd="3" destOrd="0" parTransId="{3CB708F3-EE72-4977-BDC4-82DD9E39571A}" sibTransId="{89D879BB-CD1C-41FD-AF48-58DDD79056DC}"/>
    <dgm:cxn modelId="{DA3419D0-9993-4AA5-864E-D1BF4F4199FB}" type="presOf" srcId="{4B29FF4F-6A02-491B-9CCB-3B32E999907D}" destId="{6960B83C-F1F0-4013-B014-610880535133}" srcOrd="0" destOrd="0" presId="urn:microsoft.com/office/officeart/2005/8/layout/default"/>
    <dgm:cxn modelId="{9DAE19E8-DE9B-4C6D-BAAD-115C5506A650}" type="presOf" srcId="{49AC2D96-4514-4D18-B7C2-B269CEA584BC}" destId="{B23AEC06-BD57-4EBC-8877-8909B6FE1EDF}" srcOrd="0" destOrd="0" presId="urn:microsoft.com/office/officeart/2005/8/layout/default"/>
    <dgm:cxn modelId="{03553675-8AA7-4D38-9636-95A8FA5A7798}" type="presParOf" srcId="{70833205-7E6E-41F7-93A1-CC4F7C7E9CD4}" destId="{6960B83C-F1F0-4013-B014-610880535133}" srcOrd="0" destOrd="0" presId="urn:microsoft.com/office/officeart/2005/8/layout/default"/>
    <dgm:cxn modelId="{B3818C68-6E8F-4C50-BADF-E8E73C24B3EE}" type="presParOf" srcId="{70833205-7E6E-41F7-93A1-CC4F7C7E9CD4}" destId="{B557EBA4-C957-42CC-9A6A-404517D40134}" srcOrd="1" destOrd="0" presId="urn:microsoft.com/office/officeart/2005/8/layout/default"/>
    <dgm:cxn modelId="{DE4BCC84-4FD2-470D-81C5-DCFE071095B3}" type="presParOf" srcId="{70833205-7E6E-41F7-93A1-CC4F7C7E9CD4}" destId="{946FCA43-4CBF-4F8D-9ED6-5AC8C44CD661}" srcOrd="2" destOrd="0" presId="urn:microsoft.com/office/officeart/2005/8/layout/default"/>
    <dgm:cxn modelId="{1531FEF9-DE18-48A2-810A-41FFFEEC7DBC}" type="presParOf" srcId="{70833205-7E6E-41F7-93A1-CC4F7C7E9CD4}" destId="{545A7E12-2B36-4F21-8124-60F4AA52C378}" srcOrd="3" destOrd="0" presId="urn:microsoft.com/office/officeart/2005/8/layout/default"/>
    <dgm:cxn modelId="{8623DC57-DD4C-4F27-BBAE-8B5C5C26C2B8}" type="presParOf" srcId="{70833205-7E6E-41F7-93A1-CC4F7C7E9CD4}" destId="{B23AEC06-BD57-4EBC-8877-8909B6FE1EDF}" srcOrd="4" destOrd="0" presId="urn:microsoft.com/office/officeart/2005/8/layout/default"/>
    <dgm:cxn modelId="{D1784D11-ABF6-4404-9376-B8AE4EE432F5}" type="presParOf" srcId="{70833205-7E6E-41F7-93A1-CC4F7C7E9CD4}" destId="{4545BD3B-4278-4FD5-A4BB-44121FB8D6E1}" srcOrd="5" destOrd="0" presId="urn:microsoft.com/office/officeart/2005/8/layout/default"/>
    <dgm:cxn modelId="{FA7587DE-F05B-4288-B594-94FAD14BE23F}" type="presParOf" srcId="{70833205-7E6E-41F7-93A1-CC4F7C7E9CD4}" destId="{E17BF4B6-B3FF-48CB-81EE-740534F2645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B9B8C6-EBFB-4455-8518-FFAB60F7EAE2}" type="doc">
      <dgm:prSet loTypeId="urn:microsoft.com/office/officeart/2005/8/layout/cycle3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AF43E8D0-3338-4C0F-89FD-28E8DD361F4F}">
      <dgm:prSet custT="1"/>
      <dgm:spPr/>
      <dgm:t>
        <a:bodyPr/>
        <a:lstStyle/>
        <a:p>
          <a:r>
            <a:rPr lang="en-GB" sz="2800" b="0">
              <a:effectLst/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Advocate for self at every step</a:t>
          </a:r>
          <a:endParaRPr lang="en-GB" sz="2800">
            <a:latin typeface="Aptos" panose="020B000402020202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0C72E008-B8DF-4DD6-B392-2C2F040EA6A5}" type="parTrans" cxnId="{96410D58-A537-4111-9BBC-95170AED41E2}">
      <dgm:prSet/>
      <dgm:spPr/>
      <dgm:t>
        <a:bodyPr/>
        <a:lstStyle/>
        <a:p>
          <a:endParaRPr lang="en-GB"/>
        </a:p>
      </dgm:t>
    </dgm:pt>
    <dgm:pt modelId="{3D0C38B4-D88F-4E85-BF1D-71B680AD8B25}" type="sibTrans" cxnId="{96410D58-A537-4111-9BBC-95170AED41E2}">
      <dgm:prSet/>
      <dgm:spPr/>
      <dgm:t>
        <a:bodyPr/>
        <a:lstStyle/>
        <a:p>
          <a:endParaRPr lang="en-GB"/>
        </a:p>
      </dgm:t>
    </dgm:pt>
    <dgm:pt modelId="{C24155D4-0245-4674-A6E5-1F6290465967}">
      <dgm:prSet custT="1"/>
      <dgm:spPr/>
      <dgm:t>
        <a:bodyPr/>
        <a:lstStyle/>
        <a:p>
          <a:r>
            <a:rPr lang="en-GB" sz="2800" b="0">
              <a:effectLst/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Coordinate a</a:t>
          </a:r>
          <a:r>
            <a:rPr lang="en-GB" sz="2800"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cross specialities</a:t>
          </a:r>
        </a:p>
      </dgm:t>
    </dgm:pt>
    <dgm:pt modelId="{8C0F1306-FD23-4533-860F-1707C9C3C4A8}" type="parTrans" cxnId="{2C952044-5FDA-4ACB-B388-899961334B6B}">
      <dgm:prSet/>
      <dgm:spPr/>
      <dgm:t>
        <a:bodyPr/>
        <a:lstStyle/>
        <a:p>
          <a:endParaRPr lang="en-GB"/>
        </a:p>
      </dgm:t>
    </dgm:pt>
    <dgm:pt modelId="{AE333106-C4D2-47D0-8890-5250BDEEAA7E}" type="sibTrans" cxnId="{2C952044-5FDA-4ACB-B388-899961334B6B}">
      <dgm:prSet/>
      <dgm:spPr/>
      <dgm:t>
        <a:bodyPr/>
        <a:lstStyle/>
        <a:p>
          <a:endParaRPr lang="en-GB"/>
        </a:p>
      </dgm:t>
    </dgm:pt>
    <dgm:pt modelId="{53F8AAB4-2FCF-4E65-8502-469145F3AD37}">
      <dgm:prSet custT="1"/>
      <dgm:spPr/>
      <dgm:t>
        <a:bodyPr/>
        <a:lstStyle/>
        <a:p>
          <a:r>
            <a:rPr lang="en-GB" sz="2800"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If private, negotiate vs  NHS</a:t>
          </a:r>
          <a:endParaRPr lang="en-GB" sz="2800" b="0">
            <a:effectLst/>
            <a:latin typeface="Aptos" panose="020B000402020202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B6E7B1AE-4403-48E2-8E90-4353582E5770}" type="parTrans" cxnId="{D4E2DAA1-04BF-4340-8CF8-1EA9C4DA0F4C}">
      <dgm:prSet/>
      <dgm:spPr/>
      <dgm:t>
        <a:bodyPr/>
        <a:lstStyle/>
        <a:p>
          <a:endParaRPr lang="en-GB"/>
        </a:p>
      </dgm:t>
    </dgm:pt>
    <dgm:pt modelId="{7D955171-8D02-491D-B960-4A58E953CADB}" type="sibTrans" cxnId="{D4E2DAA1-04BF-4340-8CF8-1EA9C4DA0F4C}">
      <dgm:prSet/>
      <dgm:spPr/>
      <dgm:t>
        <a:bodyPr/>
        <a:lstStyle/>
        <a:p>
          <a:endParaRPr lang="en-GB"/>
        </a:p>
      </dgm:t>
    </dgm:pt>
    <dgm:pt modelId="{0EB5BC3E-856F-4389-A985-4474A7B95CF6}">
      <dgm:prSet custT="1"/>
      <dgm:spPr/>
      <dgm:t>
        <a:bodyPr/>
        <a:lstStyle/>
        <a:p>
          <a:r>
            <a:rPr lang="en-GB" sz="2800"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Re-explain situation / symptoms</a:t>
          </a:r>
          <a:endParaRPr lang="en-GB" sz="2800" b="0">
            <a:effectLst/>
            <a:latin typeface="Aptos" panose="020B000402020202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1F80FBDA-3FF5-4D90-9715-E1D88F2BB2F0}" type="parTrans" cxnId="{9987A602-5123-4F68-B335-79A8F4EBA3F8}">
      <dgm:prSet/>
      <dgm:spPr/>
      <dgm:t>
        <a:bodyPr/>
        <a:lstStyle/>
        <a:p>
          <a:endParaRPr lang="en-GB"/>
        </a:p>
      </dgm:t>
    </dgm:pt>
    <dgm:pt modelId="{D45E26E0-BBEC-4539-B7F0-34AD4F66F4AD}" type="sibTrans" cxnId="{9987A602-5123-4F68-B335-79A8F4EBA3F8}">
      <dgm:prSet/>
      <dgm:spPr/>
      <dgm:t>
        <a:bodyPr/>
        <a:lstStyle/>
        <a:p>
          <a:endParaRPr lang="en-GB"/>
        </a:p>
      </dgm:t>
    </dgm:pt>
    <dgm:pt modelId="{961AD7F2-1C61-4DF8-9D76-3CBE51C2DAD2}">
      <dgm:prSet custT="1"/>
      <dgm:spPr/>
      <dgm:t>
        <a:bodyPr/>
        <a:lstStyle/>
        <a:p>
          <a:r>
            <a:rPr lang="en-GB" sz="2800"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Carry on as ‘normal’ (job/family) </a:t>
          </a:r>
          <a:endParaRPr lang="en-GB" sz="2800" b="0">
            <a:effectLst/>
            <a:latin typeface="Aptos" panose="020B000402020202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95471F63-391E-4E29-87E3-C5EDE8557498}" type="parTrans" cxnId="{9FEF2B13-6C7D-4291-9B76-30167779B918}">
      <dgm:prSet/>
      <dgm:spPr/>
      <dgm:t>
        <a:bodyPr/>
        <a:lstStyle/>
        <a:p>
          <a:endParaRPr lang="en-GB"/>
        </a:p>
      </dgm:t>
    </dgm:pt>
    <dgm:pt modelId="{DEF3454A-3E79-4789-BC32-8841F642C091}" type="sibTrans" cxnId="{9FEF2B13-6C7D-4291-9B76-30167779B918}">
      <dgm:prSet/>
      <dgm:spPr/>
      <dgm:t>
        <a:bodyPr/>
        <a:lstStyle/>
        <a:p>
          <a:endParaRPr lang="en-GB"/>
        </a:p>
      </dgm:t>
    </dgm:pt>
    <dgm:pt modelId="{10AF5104-8A50-4060-9AB1-AED02D699668}">
      <dgm:prSet custT="1"/>
      <dgm:spPr/>
      <dgm:t>
        <a:bodyPr/>
        <a:lstStyle/>
        <a:p>
          <a:r>
            <a:rPr lang="en-GB" sz="2800" b="0">
              <a:effectLst/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Research condition &amp; specialist</a:t>
          </a:r>
          <a:endParaRPr lang="en-GB" sz="2800">
            <a:latin typeface="Aptos" panose="020B000402020202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74728D02-345C-4CC4-B556-0C13A4976426}" type="sibTrans" cxnId="{9D36D92D-444A-4B0E-9734-3AAA02BA211F}">
      <dgm:prSet/>
      <dgm:spPr/>
      <dgm:t>
        <a:bodyPr/>
        <a:lstStyle/>
        <a:p>
          <a:endParaRPr lang="en-GB"/>
        </a:p>
      </dgm:t>
    </dgm:pt>
    <dgm:pt modelId="{25218480-F3D2-4A32-9719-429F56350843}" type="parTrans" cxnId="{9D36D92D-444A-4B0E-9734-3AAA02BA211F}">
      <dgm:prSet/>
      <dgm:spPr/>
      <dgm:t>
        <a:bodyPr/>
        <a:lstStyle/>
        <a:p>
          <a:endParaRPr lang="en-GB"/>
        </a:p>
      </dgm:t>
    </dgm:pt>
    <dgm:pt modelId="{341AB50C-44C1-4444-9304-ED7525E52E1F}" type="pres">
      <dgm:prSet presAssocID="{84B9B8C6-EBFB-4455-8518-FFAB60F7EAE2}" presName="Name0" presStyleCnt="0">
        <dgm:presLayoutVars>
          <dgm:dir/>
          <dgm:resizeHandles val="exact"/>
        </dgm:presLayoutVars>
      </dgm:prSet>
      <dgm:spPr/>
    </dgm:pt>
    <dgm:pt modelId="{16ABB43F-3D0C-42DB-A4B5-58466665D323}" type="pres">
      <dgm:prSet presAssocID="{84B9B8C6-EBFB-4455-8518-FFAB60F7EAE2}" presName="cycle" presStyleCnt="0"/>
      <dgm:spPr/>
    </dgm:pt>
    <dgm:pt modelId="{A06873AF-4432-4043-95AA-D2F8D0E47A73}" type="pres">
      <dgm:prSet presAssocID="{AF43E8D0-3338-4C0F-89FD-28E8DD361F4F}" presName="nodeFirstNode" presStyleLbl="node1" presStyleIdx="0" presStyleCnt="6" custScaleX="188626">
        <dgm:presLayoutVars>
          <dgm:bulletEnabled val="1"/>
        </dgm:presLayoutVars>
      </dgm:prSet>
      <dgm:spPr/>
    </dgm:pt>
    <dgm:pt modelId="{AA774E5F-A70A-4FC1-8A6E-CC7E993B2E0F}" type="pres">
      <dgm:prSet presAssocID="{3D0C38B4-D88F-4E85-BF1D-71B680AD8B25}" presName="sibTransFirstNode" presStyleLbl="bgShp" presStyleIdx="0" presStyleCnt="1" custScaleX="135792" custLinFactNeighborX="463" custLinFactNeighborY="10964"/>
      <dgm:spPr/>
    </dgm:pt>
    <dgm:pt modelId="{FB93C156-6F24-40C7-BD0C-0293DF18BEC1}" type="pres">
      <dgm:prSet presAssocID="{10AF5104-8A50-4060-9AB1-AED02D699668}" presName="nodeFollowingNodes" presStyleLbl="node1" presStyleIdx="1" presStyleCnt="6" custScaleX="188626" custRadScaleRad="146590" custRadScaleInc="27639">
        <dgm:presLayoutVars>
          <dgm:bulletEnabled val="1"/>
        </dgm:presLayoutVars>
      </dgm:prSet>
      <dgm:spPr/>
    </dgm:pt>
    <dgm:pt modelId="{185BA45B-12E8-4A12-AE0D-8A3FA723B647}" type="pres">
      <dgm:prSet presAssocID="{C24155D4-0245-4674-A6E5-1F6290465967}" presName="nodeFollowingNodes" presStyleLbl="node1" presStyleIdx="2" presStyleCnt="6" custScaleX="188626" custRadScaleRad="144706" custRadScaleInc="-33274">
        <dgm:presLayoutVars>
          <dgm:bulletEnabled val="1"/>
        </dgm:presLayoutVars>
      </dgm:prSet>
      <dgm:spPr/>
    </dgm:pt>
    <dgm:pt modelId="{70E046C2-3033-4A56-86A8-EF50848B914D}" type="pres">
      <dgm:prSet presAssocID="{53F8AAB4-2FCF-4E65-8502-469145F3AD37}" presName="nodeFollowingNodes" presStyleLbl="node1" presStyleIdx="3" presStyleCnt="6" custScaleX="188626" custRadScaleRad="97835" custRadScaleInc="0">
        <dgm:presLayoutVars>
          <dgm:bulletEnabled val="1"/>
        </dgm:presLayoutVars>
      </dgm:prSet>
      <dgm:spPr/>
    </dgm:pt>
    <dgm:pt modelId="{A6FD4E2A-09E9-4FC6-BE65-C95EAFB85117}" type="pres">
      <dgm:prSet presAssocID="{0EB5BC3E-856F-4389-A985-4474A7B95CF6}" presName="nodeFollowingNodes" presStyleLbl="node1" presStyleIdx="4" presStyleCnt="6" custScaleX="188626" custRadScaleRad="142174" custRadScaleInc="32819">
        <dgm:presLayoutVars>
          <dgm:bulletEnabled val="1"/>
        </dgm:presLayoutVars>
      </dgm:prSet>
      <dgm:spPr/>
    </dgm:pt>
    <dgm:pt modelId="{7A2B81B3-4EFE-43D9-9876-B13DBD4F061B}" type="pres">
      <dgm:prSet presAssocID="{961AD7F2-1C61-4DF8-9D76-3CBE51C2DAD2}" presName="nodeFollowingNodes" presStyleLbl="node1" presStyleIdx="5" presStyleCnt="6" custScaleX="188627" custRadScaleRad="144365" custRadScaleInc="-26363">
        <dgm:presLayoutVars>
          <dgm:bulletEnabled val="1"/>
        </dgm:presLayoutVars>
      </dgm:prSet>
      <dgm:spPr/>
    </dgm:pt>
  </dgm:ptLst>
  <dgm:cxnLst>
    <dgm:cxn modelId="{9987A602-5123-4F68-B335-79A8F4EBA3F8}" srcId="{84B9B8C6-EBFB-4455-8518-FFAB60F7EAE2}" destId="{0EB5BC3E-856F-4389-A985-4474A7B95CF6}" srcOrd="4" destOrd="0" parTransId="{1F80FBDA-3FF5-4D90-9715-E1D88F2BB2F0}" sibTransId="{D45E26E0-BBEC-4539-B7F0-34AD4F66F4AD}"/>
    <dgm:cxn modelId="{F78D7709-B3F0-4627-80C3-F1AE7FF7E254}" type="presOf" srcId="{3D0C38B4-D88F-4E85-BF1D-71B680AD8B25}" destId="{AA774E5F-A70A-4FC1-8A6E-CC7E993B2E0F}" srcOrd="0" destOrd="0" presId="urn:microsoft.com/office/officeart/2005/8/layout/cycle3"/>
    <dgm:cxn modelId="{9FEF2B13-6C7D-4291-9B76-30167779B918}" srcId="{84B9B8C6-EBFB-4455-8518-FFAB60F7EAE2}" destId="{961AD7F2-1C61-4DF8-9D76-3CBE51C2DAD2}" srcOrd="5" destOrd="0" parTransId="{95471F63-391E-4E29-87E3-C5EDE8557498}" sibTransId="{DEF3454A-3E79-4789-BC32-8841F642C091}"/>
    <dgm:cxn modelId="{69C5E11D-E613-4FC9-8609-01FA6C7CAAE0}" type="presOf" srcId="{961AD7F2-1C61-4DF8-9D76-3CBE51C2DAD2}" destId="{7A2B81B3-4EFE-43D9-9876-B13DBD4F061B}" srcOrd="0" destOrd="0" presId="urn:microsoft.com/office/officeart/2005/8/layout/cycle3"/>
    <dgm:cxn modelId="{3CDAFD24-4C57-4FAA-A17B-9CD587353C91}" type="presOf" srcId="{84B9B8C6-EBFB-4455-8518-FFAB60F7EAE2}" destId="{341AB50C-44C1-4444-9304-ED7525E52E1F}" srcOrd="0" destOrd="0" presId="urn:microsoft.com/office/officeart/2005/8/layout/cycle3"/>
    <dgm:cxn modelId="{9D36D92D-444A-4B0E-9734-3AAA02BA211F}" srcId="{84B9B8C6-EBFB-4455-8518-FFAB60F7EAE2}" destId="{10AF5104-8A50-4060-9AB1-AED02D699668}" srcOrd="1" destOrd="0" parTransId="{25218480-F3D2-4A32-9719-429F56350843}" sibTransId="{74728D02-345C-4CC4-B556-0C13A4976426}"/>
    <dgm:cxn modelId="{2C952044-5FDA-4ACB-B388-899961334B6B}" srcId="{84B9B8C6-EBFB-4455-8518-FFAB60F7EAE2}" destId="{C24155D4-0245-4674-A6E5-1F6290465967}" srcOrd="2" destOrd="0" parTransId="{8C0F1306-FD23-4533-860F-1707C9C3C4A8}" sibTransId="{AE333106-C4D2-47D0-8890-5250BDEEAA7E}"/>
    <dgm:cxn modelId="{9CA9C76B-E4A8-4713-89F5-86395B2EAE34}" type="presOf" srcId="{C24155D4-0245-4674-A6E5-1F6290465967}" destId="{185BA45B-12E8-4A12-AE0D-8A3FA723B647}" srcOrd="0" destOrd="0" presId="urn:microsoft.com/office/officeart/2005/8/layout/cycle3"/>
    <dgm:cxn modelId="{7666FE4D-CE97-465F-A3AA-5E0A32BC655C}" type="presOf" srcId="{0EB5BC3E-856F-4389-A985-4474A7B95CF6}" destId="{A6FD4E2A-09E9-4FC6-BE65-C95EAFB85117}" srcOrd="0" destOrd="0" presId="urn:microsoft.com/office/officeart/2005/8/layout/cycle3"/>
    <dgm:cxn modelId="{96410D58-A537-4111-9BBC-95170AED41E2}" srcId="{84B9B8C6-EBFB-4455-8518-FFAB60F7EAE2}" destId="{AF43E8D0-3338-4C0F-89FD-28E8DD361F4F}" srcOrd="0" destOrd="0" parTransId="{0C72E008-B8DF-4DD6-B392-2C2F040EA6A5}" sibTransId="{3D0C38B4-D88F-4E85-BF1D-71B680AD8B25}"/>
    <dgm:cxn modelId="{D4E2DAA1-04BF-4340-8CF8-1EA9C4DA0F4C}" srcId="{84B9B8C6-EBFB-4455-8518-FFAB60F7EAE2}" destId="{53F8AAB4-2FCF-4E65-8502-469145F3AD37}" srcOrd="3" destOrd="0" parTransId="{B6E7B1AE-4403-48E2-8E90-4353582E5770}" sibTransId="{7D955171-8D02-491D-B960-4A58E953CADB}"/>
    <dgm:cxn modelId="{6A18A1A4-526D-45BF-8F3E-C4E33E569D2B}" type="presOf" srcId="{10AF5104-8A50-4060-9AB1-AED02D699668}" destId="{FB93C156-6F24-40C7-BD0C-0293DF18BEC1}" srcOrd="0" destOrd="0" presId="urn:microsoft.com/office/officeart/2005/8/layout/cycle3"/>
    <dgm:cxn modelId="{21DC56CD-9AD0-445D-8F08-ED3D3EFA7CBA}" type="presOf" srcId="{AF43E8D0-3338-4C0F-89FD-28E8DD361F4F}" destId="{A06873AF-4432-4043-95AA-D2F8D0E47A73}" srcOrd="0" destOrd="0" presId="urn:microsoft.com/office/officeart/2005/8/layout/cycle3"/>
    <dgm:cxn modelId="{25FE17F7-A426-46AF-8D31-CE81EDB6B50F}" type="presOf" srcId="{53F8AAB4-2FCF-4E65-8502-469145F3AD37}" destId="{70E046C2-3033-4A56-86A8-EF50848B914D}" srcOrd="0" destOrd="0" presId="urn:microsoft.com/office/officeart/2005/8/layout/cycle3"/>
    <dgm:cxn modelId="{5D748C2E-F758-45C3-A367-56A6C2E4E828}" type="presParOf" srcId="{341AB50C-44C1-4444-9304-ED7525E52E1F}" destId="{16ABB43F-3D0C-42DB-A4B5-58466665D323}" srcOrd="0" destOrd="0" presId="urn:microsoft.com/office/officeart/2005/8/layout/cycle3"/>
    <dgm:cxn modelId="{A95B8E15-5B1B-4B3E-85CD-367A027298D5}" type="presParOf" srcId="{16ABB43F-3D0C-42DB-A4B5-58466665D323}" destId="{A06873AF-4432-4043-95AA-D2F8D0E47A73}" srcOrd="0" destOrd="0" presId="urn:microsoft.com/office/officeart/2005/8/layout/cycle3"/>
    <dgm:cxn modelId="{F4480681-0CE1-49A0-B0A8-B26DBD4CF6BE}" type="presParOf" srcId="{16ABB43F-3D0C-42DB-A4B5-58466665D323}" destId="{AA774E5F-A70A-4FC1-8A6E-CC7E993B2E0F}" srcOrd="1" destOrd="0" presId="urn:microsoft.com/office/officeart/2005/8/layout/cycle3"/>
    <dgm:cxn modelId="{F5C88D0E-9EE3-4452-9543-D7432D5BDC4D}" type="presParOf" srcId="{16ABB43F-3D0C-42DB-A4B5-58466665D323}" destId="{FB93C156-6F24-40C7-BD0C-0293DF18BEC1}" srcOrd="2" destOrd="0" presId="urn:microsoft.com/office/officeart/2005/8/layout/cycle3"/>
    <dgm:cxn modelId="{9EA828E4-8761-4E88-A4A8-75EC12D724C1}" type="presParOf" srcId="{16ABB43F-3D0C-42DB-A4B5-58466665D323}" destId="{185BA45B-12E8-4A12-AE0D-8A3FA723B647}" srcOrd="3" destOrd="0" presId="urn:microsoft.com/office/officeart/2005/8/layout/cycle3"/>
    <dgm:cxn modelId="{DD189741-6124-408F-8FDC-A23980BAF3AE}" type="presParOf" srcId="{16ABB43F-3D0C-42DB-A4B5-58466665D323}" destId="{70E046C2-3033-4A56-86A8-EF50848B914D}" srcOrd="4" destOrd="0" presId="urn:microsoft.com/office/officeart/2005/8/layout/cycle3"/>
    <dgm:cxn modelId="{19B99F91-BD9C-4015-9C38-B08026260862}" type="presParOf" srcId="{16ABB43F-3D0C-42DB-A4B5-58466665D323}" destId="{A6FD4E2A-09E9-4FC6-BE65-C95EAFB85117}" srcOrd="5" destOrd="0" presId="urn:microsoft.com/office/officeart/2005/8/layout/cycle3"/>
    <dgm:cxn modelId="{C3707FEC-6D8E-4B54-BD23-0FBAF976E590}" type="presParOf" srcId="{16ABB43F-3D0C-42DB-A4B5-58466665D323}" destId="{7A2B81B3-4EFE-43D9-9876-B13DBD4F061B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D11F13-FDC3-4BB2-94C5-8805893CBFAA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74DA00A4-D7E6-4AEF-A82D-B71A9AF6619D}">
      <dgm:prSet phldrT="[Text]"/>
      <dgm:spPr/>
      <dgm:t>
        <a:bodyPr/>
        <a:lstStyle/>
        <a:p>
          <a:pPr>
            <a:buClr>
              <a:schemeClr val="accent6"/>
            </a:buClr>
            <a:buSzPct val="150000"/>
            <a:buFont typeface="Wingdings" panose="05000000000000000000" pitchFamily="2" charset="2"/>
            <a:buChar char="ü"/>
          </a:pPr>
          <a:r>
            <a:rPr lang="en-GB"/>
            <a:t>Being open/willing to work in partnership</a:t>
          </a:r>
        </a:p>
      </dgm:t>
    </dgm:pt>
    <dgm:pt modelId="{FAFB0A70-0418-49AC-835A-C9753C50B70D}" type="parTrans" cxnId="{BFB0182B-4E83-40A2-8D67-E6ADA89ADCF4}">
      <dgm:prSet/>
      <dgm:spPr/>
      <dgm:t>
        <a:bodyPr/>
        <a:lstStyle/>
        <a:p>
          <a:endParaRPr lang="en-GB"/>
        </a:p>
      </dgm:t>
    </dgm:pt>
    <dgm:pt modelId="{4CBDA66D-CE88-4A23-9CBE-3FF88EA1B0B9}" type="sibTrans" cxnId="{BFB0182B-4E83-40A2-8D67-E6ADA89ADCF4}">
      <dgm:prSet/>
      <dgm:spPr>
        <a:blipFill rotWithShape="1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GB"/>
        </a:p>
      </dgm:t>
      <dgm:extLst>
        <a:ext uri="{E40237B7-FDA0-4F09-8148-C483321AD2D9}">
          <dgm14:cNvPr xmlns:dgm14="http://schemas.microsoft.com/office/drawing/2010/diagram" id="0" name="" descr="Checkmark with solid fill"/>
        </a:ext>
      </dgm:extLst>
    </dgm:pt>
    <dgm:pt modelId="{A529A54D-E229-4A17-A994-20C15E6119F7}">
      <dgm:prSet/>
      <dgm:spPr/>
      <dgm:t>
        <a:bodyPr/>
        <a:lstStyle/>
        <a:p>
          <a:r>
            <a:rPr lang="en-GB"/>
            <a:t>Listen &amp; believe</a:t>
          </a:r>
        </a:p>
      </dgm:t>
    </dgm:pt>
    <dgm:pt modelId="{1B6CBC0B-CD87-4AE9-ADE3-F1EE8D8EB0A1}" type="parTrans" cxnId="{F046989F-4C1C-4F4A-B6DD-865E0DA35FB4}">
      <dgm:prSet/>
      <dgm:spPr/>
      <dgm:t>
        <a:bodyPr/>
        <a:lstStyle/>
        <a:p>
          <a:endParaRPr lang="en-GB"/>
        </a:p>
      </dgm:t>
    </dgm:pt>
    <dgm:pt modelId="{E643E029-EC55-452B-8789-EE369C03D763}" type="sibTrans" cxnId="{F046989F-4C1C-4F4A-B6DD-865E0DA35FB4}">
      <dgm:prSet/>
      <dgm:spPr/>
      <dgm:t>
        <a:bodyPr/>
        <a:lstStyle/>
        <a:p>
          <a:endParaRPr lang="en-GB"/>
        </a:p>
      </dgm:t>
    </dgm:pt>
    <dgm:pt modelId="{6A16E9DD-1F1D-404C-8E8E-D2A8050C93C2}">
      <dgm:prSet/>
      <dgm:spPr/>
      <dgm:t>
        <a:bodyPr/>
        <a:lstStyle/>
        <a:p>
          <a:r>
            <a:rPr lang="cy-GB"/>
            <a:t>Embrace doubt </a:t>
          </a:r>
        </a:p>
      </dgm:t>
    </dgm:pt>
    <dgm:pt modelId="{6FB7742A-D903-4D3F-9626-96CB20F42AD3}" type="parTrans" cxnId="{8070701A-1746-4218-8F37-72A1598F1883}">
      <dgm:prSet/>
      <dgm:spPr/>
      <dgm:t>
        <a:bodyPr/>
        <a:lstStyle/>
        <a:p>
          <a:endParaRPr lang="en-GB"/>
        </a:p>
      </dgm:t>
    </dgm:pt>
    <dgm:pt modelId="{9B7CBE2A-006A-4D84-8C56-1AE32DDB5068}" type="sibTrans" cxnId="{8070701A-1746-4218-8F37-72A1598F1883}">
      <dgm:prSet/>
      <dgm:spPr/>
      <dgm:t>
        <a:bodyPr/>
        <a:lstStyle/>
        <a:p>
          <a:endParaRPr lang="en-GB"/>
        </a:p>
      </dgm:t>
    </dgm:pt>
    <dgm:pt modelId="{A87B396F-653C-4507-8D03-98A695D0075A}">
      <dgm:prSet/>
      <dgm:spPr/>
      <dgm:t>
        <a:bodyPr/>
        <a:lstStyle/>
        <a:p>
          <a:r>
            <a:rPr lang="en-GB"/>
            <a:t>Learn from other specialities</a:t>
          </a:r>
        </a:p>
      </dgm:t>
    </dgm:pt>
    <dgm:pt modelId="{DA5A5F68-1CBE-4D57-9EDD-49EAE42264FC}" type="parTrans" cxnId="{DE2F4BAF-FB99-42C8-9BAB-51B9BC8640A7}">
      <dgm:prSet/>
      <dgm:spPr/>
      <dgm:t>
        <a:bodyPr/>
        <a:lstStyle/>
        <a:p>
          <a:endParaRPr lang="en-GB"/>
        </a:p>
      </dgm:t>
    </dgm:pt>
    <dgm:pt modelId="{C4534CA8-6655-4E80-92C0-A2FE0FAE503A}" type="sibTrans" cxnId="{DE2F4BAF-FB99-42C8-9BAB-51B9BC8640A7}">
      <dgm:prSet/>
      <dgm:spPr/>
      <dgm:t>
        <a:bodyPr/>
        <a:lstStyle/>
        <a:p>
          <a:endParaRPr lang="en-GB"/>
        </a:p>
      </dgm:t>
    </dgm:pt>
    <dgm:pt modelId="{D72BE668-060E-478D-A524-CAED7839E2A3}">
      <dgm:prSet/>
      <dgm:spPr/>
      <dgm:t>
        <a:bodyPr/>
        <a:lstStyle/>
        <a:p>
          <a:r>
            <a:rPr lang="cy-GB"/>
            <a:t>“Sometimes, think zebras, not just horses”</a:t>
          </a:r>
        </a:p>
      </dgm:t>
    </dgm:pt>
    <dgm:pt modelId="{FB084769-CA5E-4400-B997-44FFE8ED033A}" type="parTrans" cxnId="{DF47896F-B88B-4AB2-A7F0-A65D1273CE6A}">
      <dgm:prSet/>
      <dgm:spPr/>
      <dgm:t>
        <a:bodyPr/>
        <a:lstStyle/>
        <a:p>
          <a:endParaRPr lang="en-GB"/>
        </a:p>
      </dgm:t>
    </dgm:pt>
    <dgm:pt modelId="{70F781CB-AA57-4C7C-91C3-3E7A0F9185BB}" type="sibTrans" cxnId="{DF47896F-B88B-4AB2-A7F0-A65D1273CE6A}">
      <dgm:prSet/>
      <dgm:spPr/>
      <dgm:t>
        <a:bodyPr/>
        <a:lstStyle/>
        <a:p>
          <a:endParaRPr lang="en-GB"/>
        </a:p>
      </dgm:t>
    </dgm:pt>
    <dgm:pt modelId="{ED010000-8100-4495-A431-542DE9AA94B5}" type="pres">
      <dgm:prSet presAssocID="{6BD11F13-FDC3-4BB2-94C5-8805893CBFAA}" presName="Name0" presStyleCnt="0">
        <dgm:presLayoutVars>
          <dgm:chMax val="7"/>
          <dgm:chPref val="7"/>
          <dgm:dir/>
        </dgm:presLayoutVars>
      </dgm:prSet>
      <dgm:spPr/>
    </dgm:pt>
    <dgm:pt modelId="{D4F351FA-0A85-4256-AFB3-A67197A73F18}" type="pres">
      <dgm:prSet presAssocID="{6BD11F13-FDC3-4BB2-94C5-8805893CBFAA}" presName="Name1" presStyleCnt="0"/>
      <dgm:spPr/>
    </dgm:pt>
    <dgm:pt modelId="{8AF69364-AE38-4734-82CD-28CD11039445}" type="pres">
      <dgm:prSet presAssocID="{6BD11F13-FDC3-4BB2-94C5-8805893CBFAA}" presName="cycle" presStyleCnt="0"/>
      <dgm:spPr/>
    </dgm:pt>
    <dgm:pt modelId="{2BD7FED2-8D5C-4B52-914C-311DDF193189}" type="pres">
      <dgm:prSet presAssocID="{6BD11F13-FDC3-4BB2-94C5-8805893CBFAA}" presName="srcNode" presStyleLbl="node1" presStyleIdx="0" presStyleCnt="5"/>
      <dgm:spPr/>
    </dgm:pt>
    <dgm:pt modelId="{4A6BB355-7CE7-492A-B2ED-21D40201E233}" type="pres">
      <dgm:prSet presAssocID="{6BD11F13-FDC3-4BB2-94C5-8805893CBFAA}" presName="conn" presStyleLbl="parChTrans1D2" presStyleIdx="0" presStyleCnt="1"/>
      <dgm:spPr/>
    </dgm:pt>
    <dgm:pt modelId="{B8B4461E-91F7-4A53-81ED-08466886696B}" type="pres">
      <dgm:prSet presAssocID="{6BD11F13-FDC3-4BB2-94C5-8805893CBFAA}" presName="extraNode" presStyleLbl="node1" presStyleIdx="0" presStyleCnt="5"/>
      <dgm:spPr/>
    </dgm:pt>
    <dgm:pt modelId="{E4146807-80F7-4AB0-B43A-80CBFDB431C1}" type="pres">
      <dgm:prSet presAssocID="{6BD11F13-FDC3-4BB2-94C5-8805893CBFAA}" presName="dstNode" presStyleLbl="node1" presStyleIdx="0" presStyleCnt="5"/>
      <dgm:spPr/>
    </dgm:pt>
    <dgm:pt modelId="{442299B5-21C3-4C3D-9F13-AB286D03008E}" type="pres">
      <dgm:prSet presAssocID="{74DA00A4-D7E6-4AEF-A82D-B71A9AF6619D}" presName="text_1" presStyleLbl="node1" presStyleIdx="0" presStyleCnt="5">
        <dgm:presLayoutVars>
          <dgm:bulletEnabled val="1"/>
        </dgm:presLayoutVars>
      </dgm:prSet>
      <dgm:spPr/>
    </dgm:pt>
    <dgm:pt modelId="{673B43E3-4415-48B0-8746-9C30EB4F0E86}" type="pres">
      <dgm:prSet presAssocID="{74DA00A4-D7E6-4AEF-A82D-B71A9AF6619D}" presName="accent_1" presStyleCnt="0"/>
      <dgm:spPr/>
    </dgm:pt>
    <dgm:pt modelId="{DB95F590-305E-4550-9479-25D7267858EC}" type="pres">
      <dgm:prSet presAssocID="{74DA00A4-D7E6-4AEF-A82D-B71A9AF6619D}" presName="accentRepeatNode" presStyleLbl="solidFgAcc1" presStyleIdx="0" presStyleCnt="5"/>
      <dgm:spPr>
        <a:blipFill rotWithShape="0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502C71B7-D8D9-4743-950C-BA8D6E2A19B3}" type="pres">
      <dgm:prSet presAssocID="{A529A54D-E229-4A17-A994-20C15E6119F7}" presName="text_2" presStyleLbl="node1" presStyleIdx="1" presStyleCnt="5">
        <dgm:presLayoutVars>
          <dgm:bulletEnabled val="1"/>
        </dgm:presLayoutVars>
      </dgm:prSet>
      <dgm:spPr/>
    </dgm:pt>
    <dgm:pt modelId="{0B103916-54BF-4A94-8D74-D68A96F67A88}" type="pres">
      <dgm:prSet presAssocID="{A529A54D-E229-4A17-A994-20C15E6119F7}" presName="accent_2" presStyleCnt="0"/>
      <dgm:spPr/>
    </dgm:pt>
    <dgm:pt modelId="{2BA308E4-694A-4EE4-9CA2-B983FCB81FE9}" type="pres">
      <dgm:prSet presAssocID="{A529A54D-E229-4A17-A994-20C15E6119F7}" presName="accentRepeatNode" presStyleLbl="solidFgAcc1" presStyleIdx="1" presStyleCnt="5"/>
      <dgm:spPr>
        <a:blipFill rotWithShape="0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141E421F-9AE0-4AA7-9C2F-5D7A9A030C61}" type="pres">
      <dgm:prSet presAssocID="{6A16E9DD-1F1D-404C-8E8E-D2A8050C93C2}" presName="text_3" presStyleLbl="node1" presStyleIdx="2" presStyleCnt="5">
        <dgm:presLayoutVars>
          <dgm:bulletEnabled val="1"/>
        </dgm:presLayoutVars>
      </dgm:prSet>
      <dgm:spPr/>
    </dgm:pt>
    <dgm:pt modelId="{F5FF8C5A-37FE-4363-AECC-01057739AD2D}" type="pres">
      <dgm:prSet presAssocID="{6A16E9DD-1F1D-404C-8E8E-D2A8050C93C2}" presName="accent_3" presStyleCnt="0"/>
      <dgm:spPr/>
    </dgm:pt>
    <dgm:pt modelId="{90F91F46-9B06-4507-BA85-BE1CBF7267D6}" type="pres">
      <dgm:prSet presAssocID="{6A16E9DD-1F1D-404C-8E8E-D2A8050C93C2}" presName="accentRepeatNode" presStyleLbl="solidFgAcc1" presStyleIdx="2" presStyleCnt="5"/>
      <dgm:spPr>
        <a:blipFill rotWithShape="0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D3328D27-201C-4D7F-A96D-EDE466C6B181}" type="pres">
      <dgm:prSet presAssocID="{A87B396F-653C-4507-8D03-98A695D0075A}" presName="text_4" presStyleLbl="node1" presStyleIdx="3" presStyleCnt="5">
        <dgm:presLayoutVars>
          <dgm:bulletEnabled val="1"/>
        </dgm:presLayoutVars>
      </dgm:prSet>
      <dgm:spPr/>
    </dgm:pt>
    <dgm:pt modelId="{B0240733-E7F4-4EC9-A7FB-D6912413C5FF}" type="pres">
      <dgm:prSet presAssocID="{A87B396F-653C-4507-8D03-98A695D0075A}" presName="accent_4" presStyleCnt="0"/>
      <dgm:spPr/>
    </dgm:pt>
    <dgm:pt modelId="{E66BC641-C431-4376-871B-6449E491E528}" type="pres">
      <dgm:prSet presAssocID="{A87B396F-653C-4507-8D03-98A695D0075A}" presName="accentRepeatNode" presStyleLbl="solidFgAcc1" presStyleIdx="3" presStyleCnt="5"/>
      <dgm:spPr>
        <a:blipFill rotWithShape="0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7B944385-7F9A-4B1C-AF0E-B9D8A6D0FE7F}" type="pres">
      <dgm:prSet presAssocID="{D72BE668-060E-478D-A524-CAED7839E2A3}" presName="text_5" presStyleLbl="node1" presStyleIdx="4" presStyleCnt="5">
        <dgm:presLayoutVars>
          <dgm:bulletEnabled val="1"/>
        </dgm:presLayoutVars>
      </dgm:prSet>
      <dgm:spPr/>
    </dgm:pt>
    <dgm:pt modelId="{ED6DB878-CFF8-44C5-9B49-5310F9BDF6F6}" type="pres">
      <dgm:prSet presAssocID="{D72BE668-060E-478D-A524-CAED7839E2A3}" presName="accent_5" presStyleCnt="0"/>
      <dgm:spPr/>
    </dgm:pt>
    <dgm:pt modelId="{C08FE0C0-B764-4017-9ECB-380B11E2B6FE}" type="pres">
      <dgm:prSet presAssocID="{D72BE668-060E-478D-A524-CAED7839E2A3}" presName="accentRepeatNode" presStyleLbl="solidFgAcc1" presStyleIdx="4" presStyleCnt="5"/>
      <dgm:spPr>
        <a:blipFill rotWithShape="0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</dgm:ptLst>
  <dgm:cxnLst>
    <dgm:cxn modelId="{B1197D0C-CE65-4D9B-9334-95C63EAB69C7}" type="presOf" srcId="{A87B396F-653C-4507-8D03-98A695D0075A}" destId="{D3328D27-201C-4D7F-A96D-EDE466C6B181}" srcOrd="0" destOrd="0" presId="urn:microsoft.com/office/officeart/2008/layout/VerticalCurvedList"/>
    <dgm:cxn modelId="{8070701A-1746-4218-8F37-72A1598F1883}" srcId="{6BD11F13-FDC3-4BB2-94C5-8805893CBFAA}" destId="{6A16E9DD-1F1D-404C-8E8E-D2A8050C93C2}" srcOrd="2" destOrd="0" parTransId="{6FB7742A-D903-4D3F-9626-96CB20F42AD3}" sibTransId="{9B7CBE2A-006A-4D84-8C56-1AE32DDB5068}"/>
    <dgm:cxn modelId="{BFB0182B-4E83-40A2-8D67-E6ADA89ADCF4}" srcId="{6BD11F13-FDC3-4BB2-94C5-8805893CBFAA}" destId="{74DA00A4-D7E6-4AEF-A82D-B71A9AF6619D}" srcOrd="0" destOrd="0" parTransId="{FAFB0A70-0418-49AC-835A-C9753C50B70D}" sibTransId="{4CBDA66D-CE88-4A23-9CBE-3FF88EA1B0B9}"/>
    <dgm:cxn modelId="{D9B9D63B-A3E2-4AB4-93E9-25F110977336}" type="presOf" srcId="{4CBDA66D-CE88-4A23-9CBE-3FF88EA1B0B9}" destId="{4A6BB355-7CE7-492A-B2ED-21D40201E233}" srcOrd="0" destOrd="0" presId="urn:microsoft.com/office/officeart/2008/layout/VerticalCurvedList"/>
    <dgm:cxn modelId="{E867D56A-F4A9-40B0-A5BB-8370FE3EDEA9}" type="presOf" srcId="{6A16E9DD-1F1D-404C-8E8E-D2A8050C93C2}" destId="{141E421F-9AE0-4AA7-9C2F-5D7A9A030C61}" srcOrd="0" destOrd="0" presId="urn:microsoft.com/office/officeart/2008/layout/VerticalCurvedList"/>
    <dgm:cxn modelId="{11A1046C-4519-43F3-A317-03A008FDB76A}" type="presOf" srcId="{D72BE668-060E-478D-A524-CAED7839E2A3}" destId="{7B944385-7F9A-4B1C-AF0E-B9D8A6D0FE7F}" srcOrd="0" destOrd="0" presId="urn:microsoft.com/office/officeart/2008/layout/VerticalCurvedList"/>
    <dgm:cxn modelId="{DF47896F-B88B-4AB2-A7F0-A65D1273CE6A}" srcId="{6BD11F13-FDC3-4BB2-94C5-8805893CBFAA}" destId="{D72BE668-060E-478D-A524-CAED7839E2A3}" srcOrd="4" destOrd="0" parTransId="{FB084769-CA5E-4400-B997-44FFE8ED033A}" sibTransId="{70F781CB-AA57-4C7C-91C3-3E7A0F9185BB}"/>
    <dgm:cxn modelId="{E2AC8081-F967-45C0-8F01-251250A95016}" type="presOf" srcId="{A529A54D-E229-4A17-A994-20C15E6119F7}" destId="{502C71B7-D8D9-4743-950C-BA8D6E2A19B3}" srcOrd="0" destOrd="0" presId="urn:microsoft.com/office/officeart/2008/layout/VerticalCurvedList"/>
    <dgm:cxn modelId="{D5D7799E-7126-4A2F-90B4-BBD20C134782}" type="presOf" srcId="{74DA00A4-D7E6-4AEF-A82D-B71A9AF6619D}" destId="{442299B5-21C3-4C3D-9F13-AB286D03008E}" srcOrd="0" destOrd="0" presId="urn:microsoft.com/office/officeart/2008/layout/VerticalCurvedList"/>
    <dgm:cxn modelId="{F046989F-4C1C-4F4A-B6DD-865E0DA35FB4}" srcId="{6BD11F13-FDC3-4BB2-94C5-8805893CBFAA}" destId="{A529A54D-E229-4A17-A994-20C15E6119F7}" srcOrd="1" destOrd="0" parTransId="{1B6CBC0B-CD87-4AE9-ADE3-F1EE8D8EB0A1}" sibTransId="{E643E029-EC55-452B-8789-EE369C03D763}"/>
    <dgm:cxn modelId="{DE2F4BAF-FB99-42C8-9BAB-51B9BC8640A7}" srcId="{6BD11F13-FDC3-4BB2-94C5-8805893CBFAA}" destId="{A87B396F-653C-4507-8D03-98A695D0075A}" srcOrd="3" destOrd="0" parTransId="{DA5A5F68-1CBE-4D57-9EDD-49EAE42264FC}" sibTransId="{C4534CA8-6655-4E80-92C0-A2FE0FAE503A}"/>
    <dgm:cxn modelId="{ED3CCCB4-6962-45F5-B3E7-569427F34649}" type="presOf" srcId="{6BD11F13-FDC3-4BB2-94C5-8805893CBFAA}" destId="{ED010000-8100-4495-A431-542DE9AA94B5}" srcOrd="0" destOrd="0" presId="urn:microsoft.com/office/officeart/2008/layout/VerticalCurvedList"/>
    <dgm:cxn modelId="{1575303F-36E1-4A0B-A7A7-B801A3A5DE79}" type="presParOf" srcId="{ED010000-8100-4495-A431-542DE9AA94B5}" destId="{D4F351FA-0A85-4256-AFB3-A67197A73F18}" srcOrd="0" destOrd="0" presId="urn:microsoft.com/office/officeart/2008/layout/VerticalCurvedList"/>
    <dgm:cxn modelId="{4024BECB-2661-425E-B242-4C85FBCC9E47}" type="presParOf" srcId="{D4F351FA-0A85-4256-AFB3-A67197A73F18}" destId="{8AF69364-AE38-4734-82CD-28CD11039445}" srcOrd="0" destOrd="0" presId="urn:microsoft.com/office/officeart/2008/layout/VerticalCurvedList"/>
    <dgm:cxn modelId="{2AB6BE64-733D-4E4F-BDE4-D59A6F453E42}" type="presParOf" srcId="{8AF69364-AE38-4734-82CD-28CD11039445}" destId="{2BD7FED2-8D5C-4B52-914C-311DDF193189}" srcOrd="0" destOrd="0" presId="urn:microsoft.com/office/officeart/2008/layout/VerticalCurvedList"/>
    <dgm:cxn modelId="{322A8B7C-620C-4E78-A331-F2FB231E5914}" type="presParOf" srcId="{8AF69364-AE38-4734-82CD-28CD11039445}" destId="{4A6BB355-7CE7-492A-B2ED-21D40201E233}" srcOrd="1" destOrd="0" presId="urn:microsoft.com/office/officeart/2008/layout/VerticalCurvedList"/>
    <dgm:cxn modelId="{19635FF8-9DD8-4B0B-AFF4-356262C9079B}" type="presParOf" srcId="{8AF69364-AE38-4734-82CD-28CD11039445}" destId="{B8B4461E-91F7-4A53-81ED-08466886696B}" srcOrd="2" destOrd="0" presId="urn:microsoft.com/office/officeart/2008/layout/VerticalCurvedList"/>
    <dgm:cxn modelId="{A2F2A4A3-8DBC-4171-8A9B-A74A80170C6E}" type="presParOf" srcId="{8AF69364-AE38-4734-82CD-28CD11039445}" destId="{E4146807-80F7-4AB0-B43A-80CBFDB431C1}" srcOrd="3" destOrd="0" presId="urn:microsoft.com/office/officeart/2008/layout/VerticalCurvedList"/>
    <dgm:cxn modelId="{5DE96CE5-831F-4255-9AA3-60D34EE9078B}" type="presParOf" srcId="{D4F351FA-0A85-4256-AFB3-A67197A73F18}" destId="{442299B5-21C3-4C3D-9F13-AB286D03008E}" srcOrd="1" destOrd="0" presId="urn:microsoft.com/office/officeart/2008/layout/VerticalCurvedList"/>
    <dgm:cxn modelId="{6F801BEC-3B16-4F1C-AAC6-A98469F12A89}" type="presParOf" srcId="{D4F351FA-0A85-4256-AFB3-A67197A73F18}" destId="{673B43E3-4415-48B0-8746-9C30EB4F0E86}" srcOrd="2" destOrd="0" presId="urn:microsoft.com/office/officeart/2008/layout/VerticalCurvedList"/>
    <dgm:cxn modelId="{42E7B536-C914-4143-81A4-AA61A8D5FA8C}" type="presParOf" srcId="{673B43E3-4415-48B0-8746-9C30EB4F0E86}" destId="{DB95F590-305E-4550-9479-25D7267858EC}" srcOrd="0" destOrd="0" presId="urn:microsoft.com/office/officeart/2008/layout/VerticalCurvedList"/>
    <dgm:cxn modelId="{EF735983-428A-44B9-8783-0E9A7BCEA554}" type="presParOf" srcId="{D4F351FA-0A85-4256-AFB3-A67197A73F18}" destId="{502C71B7-D8D9-4743-950C-BA8D6E2A19B3}" srcOrd="3" destOrd="0" presId="urn:microsoft.com/office/officeart/2008/layout/VerticalCurvedList"/>
    <dgm:cxn modelId="{65AA3768-3EAB-4C7E-B47B-5778BCC54243}" type="presParOf" srcId="{D4F351FA-0A85-4256-AFB3-A67197A73F18}" destId="{0B103916-54BF-4A94-8D74-D68A96F67A88}" srcOrd="4" destOrd="0" presId="urn:microsoft.com/office/officeart/2008/layout/VerticalCurvedList"/>
    <dgm:cxn modelId="{82C6FFA4-3F89-47B7-8F36-18E2C146A242}" type="presParOf" srcId="{0B103916-54BF-4A94-8D74-D68A96F67A88}" destId="{2BA308E4-694A-4EE4-9CA2-B983FCB81FE9}" srcOrd="0" destOrd="0" presId="urn:microsoft.com/office/officeart/2008/layout/VerticalCurvedList"/>
    <dgm:cxn modelId="{19B4C99B-9ABD-4DF2-A593-94BDEE6006E9}" type="presParOf" srcId="{D4F351FA-0A85-4256-AFB3-A67197A73F18}" destId="{141E421F-9AE0-4AA7-9C2F-5D7A9A030C61}" srcOrd="5" destOrd="0" presId="urn:microsoft.com/office/officeart/2008/layout/VerticalCurvedList"/>
    <dgm:cxn modelId="{99597E58-24B0-42F3-966B-DC7CC512C826}" type="presParOf" srcId="{D4F351FA-0A85-4256-AFB3-A67197A73F18}" destId="{F5FF8C5A-37FE-4363-AECC-01057739AD2D}" srcOrd="6" destOrd="0" presId="urn:microsoft.com/office/officeart/2008/layout/VerticalCurvedList"/>
    <dgm:cxn modelId="{C965EE59-D71D-421E-806A-2AC870E591FB}" type="presParOf" srcId="{F5FF8C5A-37FE-4363-AECC-01057739AD2D}" destId="{90F91F46-9B06-4507-BA85-BE1CBF7267D6}" srcOrd="0" destOrd="0" presId="urn:microsoft.com/office/officeart/2008/layout/VerticalCurvedList"/>
    <dgm:cxn modelId="{F97BC3E7-B2F3-4686-8491-5B3EEDB478DC}" type="presParOf" srcId="{D4F351FA-0A85-4256-AFB3-A67197A73F18}" destId="{D3328D27-201C-4D7F-A96D-EDE466C6B181}" srcOrd="7" destOrd="0" presId="urn:microsoft.com/office/officeart/2008/layout/VerticalCurvedList"/>
    <dgm:cxn modelId="{870B51EE-99CF-4B49-9C9A-DA3D50776B69}" type="presParOf" srcId="{D4F351FA-0A85-4256-AFB3-A67197A73F18}" destId="{B0240733-E7F4-4EC9-A7FB-D6912413C5FF}" srcOrd="8" destOrd="0" presId="urn:microsoft.com/office/officeart/2008/layout/VerticalCurvedList"/>
    <dgm:cxn modelId="{AEE01B8A-908D-4BC4-A5A9-3D895C8027F9}" type="presParOf" srcId="{B0240733-E7F4-4EC9-A7FB-D6912413C5FF}" destId="{E66BC641-C431-4376-871B-6449E491E528}" srcOrd="0" destOrd="0" presId="urn:microsoft.com/office/officeart/2008/layout/VerticalCurvedList"/>
    <dgm:cxn modelId="{AF9E166C-3BA9-4764-B842-8FBC214550AE}" type="presParOf" srcId="{D4F351FA-0A85-4256-AFB3-A67197A73F18}" destId="{7B944385-7F9A-4B1C-AF0E-B9D8A6D0FE7F}" srcOrd="9" destOrd="0" presId="urn:microsoft.com/office/officeart/2008/layout/VerticalCurvedList"/>
    <dgm:cxn modelId="{D0C69190-F0E0-40F7-B365-EF34B930A2E3}" type="presParOf" srcId="{D4F351FA-0A85-4256-AFB3-A67197A73F18}" destId="{ED6DB878-CFF8-44C5-9B49-5310F9BDF6F6}" srcOrd="10" destOrd="0" presId="urn:microsoft.com/office/officeart/2008/layout/VerticalCurvedList"/>
    <dgm:cxn modelId="{510E9A1F-2E4F-4A97-A4BB-9D2F961BC963}" type="presParOf" srcId="{ED6DB878-CFF8-44C5-9B49-5310F9BDF6F6}" destId="{C08FE0C0-B764-4017-9ECB-380B11E2B6F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66B09F-4BC1-4EB5-9B69-A9C2A48171B1}">
      <dsp:nvSpPr>
        <dsp:cNvPr id="0" name=""/>
        <dsp:cNvSpPr/>
      </dsp:nvSpPr>
      <dsp:spPr>
        <a:xfrm>
          <a:off x="3297" y="195938"/>
          <a:ext cx="4017156" cy="160686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latin typeface="Aptos" panose="020B0004020202020204" pitchFamily="34" charset="0"/>
              <a:cs typeface="Segoe UI Semibold" panose="020B0702040204020203" pitchFamily="34" charset="0"/>
            </a:rPr>
            <a:t>Symptoms: Present at GP/ screening</a:t>
          </a:r>
        </a:p>
      </dsp:txBody>
      <dsp:txXfrm>
        <a:off x="806728" y="195938"/>
        <a:ext cx="2410294" cy="1606862"/>
      </dsp:txXfrm>
    </dsp:sp>
    <dsp:sp modelId="{E59880E9-63BF-4262-A15D-438A46CC20B9}">
      <dsp:nvSpPr>
        <dsp:cNvPr id="0" name=""/>
        <dsp:cNvSpPr/>
      </dsp:nvSpPr>
      <dsp:spPr>
        <a:xfrm>
          <a:off x="3618738" y="195938"/>
          <a:ext cx="4017156" cy="160686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latin typeface="Aptos" panose="020B0004020202020204" pitchFamily="34" charset="0"/>
              <a:cs typeface="Segoe UI Semibold" panose="020B0702040204020203" pitchFamily="34" charset="0"/>
            </a:rPr>
            <a:t>Referrals, tests &amp; investigations</a:t>
          </a:r>
        </a:p>
      </dsp:txBody>
      <dsp:txXfrm>
        <a:off x="4422169" y="195938"/>
        <a:ext cx="2410294" cy="1606862"/>
      </dsp:txXfrm>
    </dsp:sp>
    <dsp:sp modelId="{99ACBCC6-1E31-4E51-BB8E-78D587589793}">
      <dsp:nvSpPr>
        <dsp:cNvPr id="0" name=""/>
        <dsp:cNvSpPr/>
      </dsp:nvSpPr>
      <dsp:spPr>
        <a:xfrm>
          <a:off x="7234179" y="195938"/>
          <a:ext cx="4017156" cy="160686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13" tIns="34671" rIns="34671" bIns="34671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>
              <a:latin typeface="Aptos" panose="020B0004020202020204" pitchFamily="34" charset="0"/>
              <a:cs typeface="Segoe UI Semibold" panose="020B0702040204020203" pitchFamily="34" charset="0"/>
            </a:rPr>
            <a:t>Diagnosis leads to treatment &amp;/ or management</a:t>
          </a:r>
        </a:p>
      </dsp:txBody>
      <dsp:txXfrm>
        <a:off x="8037610" y="195938"/>
        <a:ext cx="2410294" cy="16068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1BA43D-EF89-43EC-B81B-D7AAE503E922}">
      <dsp:nvSpPr>
        <dsp:cNvPr id="0" name=""/>
        <dsp:cNvSpPr/>
      </dsp:nvSpPr>
      <dsp:spPr>
        <a:xfrm>
          <a:off x="0" y="0"/>
          <a:ext cx="11209860" cy="974631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Aptos" panose="020B0004020202020204" pitchFamily="34" charset="0"/>
              <a:cs typeface="Segoe UI Semibold" panose="020B0702040204020203" pitchFamily="34" charset="0"/>
            </a:rPr>
            <a:t>Patient experience: A clear pathway driven by HCP/MDT</a:t>
          </a:r>
        </a:p>
      </dsp:txBody>
      <dsp:txXfrm>
        <a:off x="487316" y="0"/>
        <a:ext cx="10235229" cy="9746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60B83C-F1F0-4013-B014-610880535133}">
      <dsp:nvSpPr>
        <dsp:cNvPr id="0" name=""/>
        <dsp:cNvSpPr/>
      </dsp:nvSpPr>
      <dsp:spPr>
        <a:xfrm>
          <a:off x="1242631" y="747"/>
          <a:ext cx="4484689" cy="2181286"/>
        </a:xfrm>
        <a:prstGeom prst="round2Diag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5400" kern="1200">
              <a:latin typeface="Aptos" panose="020B0004020202020204" pitchFamily="34" charset="0"/>
            </a:rPr>
            <a:t>Validation</a:t>
          </a:r>
          <a:endParaRPr lang="en-GB" sz="3600" kern="1200">
            <a:latin typeface="Aptos" panose="020B0004020202020204" pitchFamily="34" charset="0"/>
          </a:endParaRPr>
        </a:p>
      </dsp:txBody>
      <dsp:txXfrm>
        <a:off x="1349113" y="107229"/>
        <a:ext cx="4271725" cy="1968322"/>
      </dsp:txXfrm>
    </dsp:sp>
    <dsp:sp modelId="{946FCA43-4CBF-4F8D-9ED6-5AC8C44CD661}">
      <dsp:nvSpPr>
        <dsp:cNvPr id="0" name=""/>
        <dsp:cNvSpPr/>
      </dsp:nvSpPr>
      <dsp:spPr>
        <a:xfrm>
          <a:off x="6090868" y="747"/>
          <a:ext cx="4484689" cy="2181286"/>
        </a:xfrm>
        <a:prstGeom prst="round2DiagRect">
          <a:avLst/>
        </a:prstGeom>
        <a:solidFill>
          <a:schemeClr val="accent5">
            <a:hueOff val="3038109"/>
            <a:satOff val="-1368"/>
            <a:lumOff val="-169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4800" kern="1200">
              <a:latin typeface="Aptos" panose="020B0004020202020204" pitchFamily="34" charset="0"/>
            </a:rPr>
            <a:t>Access support </a:t>
          </a:r>
        </a:p>
      </dsp:txBody>
      <dsp:txXfrm>
        <a:off x="6197350" y="107229"/>
        <a:ext cx="4271725" cy="1968322"/>
      </dsp:txXfrm>
    </dsp:sp>
    <dsp:sp modelId="{B23AEC06-BD57-4EBC-8877-8909B6FE1EDF}">
      <dsp:nvSpPr>
        <dsp:cNvPr id="0" name=""/>
        <dsp:cNvSpPr/>
      </dsp:nvSpPr>
      <dsp:spPr>
        <a:xfrm>
          <a:off x="1242631" y="2545582"/>
          <a:ext cx="4484689" cy="2181286"/>
        </a:xfrm>
        <a:prstGeom prst="round2DiagRect">
          <a:avLst/>
        </a:prstGeom>
        <a:solidFill>
          <a:schemeClr val="accent5">
            <a:hueOff val="6076219"/>
            <a:satOff val="-2736"/>
            <a:lumOff val="-33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4400" kern="1200">
              <a:latin typeface="Aptos" panose="020B0004020202020204" pitchFamily="34" charset="0"/>
            </a:rPr>
            <a:t>Access NHS specialist/ treatment </a:t>
          </a:r>
        </a:p>
      </dsp:txBody>
      <dsp:txXfrm>
        <a:off x="1349113" y="2652064"/>
        <a:ext cx="4271725" cy="1968322"/>
      </dsp:txXfrm>
    </dsp:sp>
    <dsp:sp modelId="{E17BF4B6-B3FF-48CB-81EE-740534F26459}">
      <dsp:nvSpPr>
        <dsp:cNvPr id="0" name=""/>
        <dsp:cNvSpPr/>
      </dsp:nvSpPr>
      <dsp:spPr>
        <a:xfrm>
          <a:off x="6090868" y="2545582"/>
          <a:ext cx="4484689" cy="2181286"/>
        </a:xfrm>
        <a:prstGeom prst="round2DiagRect">
          <a:avLst/>
        </a:prstGeom>
        <a:solidFill>
          <a:schemeClr val="accent5">
            <a:hueOff val="9114327"/>
            <a:satOff val="-4104"/>
            <a:lumOff val="-50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4400" kern="1200">
              <a:latin typeface="Aptos" panose="020B0004020202020204" pitchFamily="34" charset="0"/>
            </a:rPr>
            <a:t>Help diagnose family members</a:t>
          </a:r>
        </a:p>
      </dsp:txBody>
      <dsp:txXfrm>
        <a:off x="6197350" y="2652064"/>
        <a:ext cx="4271725" cy="19683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774E5F-A70A-4FC1-8A6E-CC7E993B2E0F}">
      <dsp:nvSpPr>
        <dsp:cNvPr id="0" name=""/>
        <dsp:cNvSpPr/>
      </dsp:nvSpPr>
      <dsp:spPr>
        <a:xfrm>
          <a:off x="1377969" y="-160351"/>
          <a:ext cx="6680799" cy="4919877"/>
        </a:xfrm>
        <a:prstGeom prst="circularArrow">
          <a:avLst>
            <a:gd name="adj1" fmla="val 5274"/>
            <a:gd name="adj2" fmla="val 312630"/>
            <a:gd name="adj3" fmla="val 12359494"/>
            <a:gd name="adj4" fmla="val 18334575"/>
            <a:gd name="adj5" fmla="val 5477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6873AF-4432-4043-95AA-D2F8D0E47A73}">
      <dsp:nvSpPr>
        <dsp:cNvPr id="0" name=""/>
        <dsp:cNvSpPr/>
      </dsp:nvSpPr>
      <dsp:spPr>
        <a:xfrm>
          <a:off x="2915953" y="2728"/>
          <a:ext cx="3559271" cy="94347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0" kern="1200">
              <a:effectLst/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Advocate for self at every step</a:t>
          </a:r>
          <a:endParaRPr lang="en-GB" sz="2800" kern="1200">
            <a:latin typeface="Aptos" panose="020B000402020202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2962010" y="48785"/>
        <a:ext cx="3467157" cy="851359"/>
      </dsp:txXfrm>
    </dsp:sp>
    <dsp:sp modelId="{FB93C156-6F24-40C7-BD0C-0293DF18BEC1}">
      <dsp:nvSpPr>
        <dsp:cNvPr id="0" name=""/>
        <dsp:cNvSpPr/>
      </dsp:nvSpPr>
      <dsp:spPr>
        <a:xfrm>
          <a:off x="5731391" y="1202694"/>
          <a:ext cx="3559271" cy="943473"/>
        </a:xfrm>
        <a:prstGeom prst="roundRect">
          <a:avLst/>
        </a:prstGeom>
        <a:solidFill>
          <a:schemeClr val="accent5">
            <a:hueOff val="1822866"/>
            <a:satOff val="-821"/>
            <a:lumOff val="-10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0" kern="1200">
              <a:effectLst/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Research condition &amp; specialist</a:t>
          </a:r>
          <a:endParaRPr lang="en-GB" sz="2800" kern="1200">
            <a:latin typeface="Aptos" panose="020B000402020202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5777448" y="1248751"/>
        <a:ext cx="3467157" cy="851359"/>
      </dsp:txXfrm>
    </dsp:sp>
    <dsp:sp modelId="{185BA45B-12E8-4A12-AE0D-8A3FA723B647}">
      <dsp:nvSpPr>
        <dsp:cNvPr id="0" name=""/>
        <dsp:cNvSpPr/>
      </dsp:nvSpPr>
      <dsp:spPr>
        <a:xfrm>
          <a:off x="5731375" y="2642801"/>
          <a:ext cx="3559271" cy="943473"/>
        </a:xfrm>
        <a:prstGeom prst="roundRect">
          <a:avLst/>
        </a:prstGeom>
        <a:solidFill>
          <a:schemeClr val="accent5">
            <a:hueOff val="3645731"/>
            <a:satOff val="-1642"/>
            <a:lumOff val="-2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0" kern="1200">
              <a:effectLst/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Coordinate a</a:t>
          </a:r>
          <a:r>
            <a:rPr lang="en-GB" sz="2800" kern="1200"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cross specialities</a:t>
          </a:r>
        </a:p>
      </dsp:txBody>
      <dsp:txXfrm>
        <a:off x="5777432" y="2688858"/>
        <a:ext cx="3467157" cy="851359"/>
      </dsp:txXfrm>
    </dsp:sp>
    <dsp:sp modelId="{70E046C2-3033-4A56-86A8-EF50848B914D}">
      <dsp:nvSpPr>
        <dsp:cNvPr id="0" name=""/>
        <dsp:cNvSpPr/>
      </dsp:nvSpPr>
      <dsp:spPr>
        <a:xfrm>
          <a:off x="2915953" y="3951304"/>
          <a:ext cx="3559271" cy="943473"/>
        </a:xfrm>
        <a:prstGeom prst="roundRect">
          <a:avLst/>
        </a:prstGeom>
        <a:solidFill>
          <a:schemeClr val="accent5">
            <a:hueOff val="5468597"/>
            <a:satOff val="-2462"/>
            <a:lumOff val="-3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If private, negotiate vs  NHS</a:t>
          </a:r>
          <a:endParaRPr lang="en-GB" sz="2800" b="0" kern="1200">
            <a:effectLst/>
            <a:latin typeface="Aptos" panose="020B000402020202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2962010" y="3997361"/>
        <a:ext cx="3467157" cy="851359"/>
      </dsp:txXfrm>
    </dsp:sp>
    <dsp:sp modelId="{A6FD4E2A-09E9-4FC6-BE65-C95EAFB85117}">
      <dsp:nvSpPr>
        <dsp:cNvPr id="0" name=""/>
        <dsp:cNvSpPr/>
      </dsp:nvSpPr>
      <dsp:spPr>
        <a:xfrm>
          <a:off x="152402" y="2642821"/>
          <a:ext cx="3559271" cy="943473"/>
        </a:xfrm>
        <a:prstGeom prst="roundRect">
          <a:avLst/>
        </a:prstGeom>
        <a:solidFill>
          <a:schemeClr val="accent5">
            <a:hueOff val="7291462"/>
            <a:satOff val="-3283"/>
            <a:lumOff val="-407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Re-explain situation / symptoms</a:t>
          </a:r>
          <a:endParaRPr lang="en-GB" sz="2800" b="0" kern="1200">
            <a:effectLst/>
            <a:latin typeface="Aptos" panose="020B000402020202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198459" y="2688878"/>
        <a:ext cx="3467157" cy="851359"/>
      </dsp:txXfrm>
    </dsp:sp>
    <dsp:sp modelId="{7A2B81B3-4EFE-43D9-9876-B13DBD4F061B}">
      <dsp:nvSpPr>
        <dsp:cNvPr id="0" name=""/>
        <dsp:cNvSpPr/>
      </dsp:nvSpPr>
      <dsp:spPr>
        <a:xfrm>
          <a:off x="152400" y="1183070"/>
          <a:ext cx="3559290" cy="943473"/>
        </a:xfrm>
        <a:prstGeom prst="roundRect">
          <a:avLst/>
        </a:prstGeom>
        <a:solidFill>
          <a:schemeClr val="accent5">
            <a:hueOff val="9114327"/>
            <a:satOff val="-4104"/>
            <a:lumOff val="-50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Aptos" panose="020B000402020202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Carry on as ‘normal’ (job/family) </a:t>
          </a:r>
          <a:endParaRPr lang="en-GB" sz="2800" b="0" kern="1200">
            <a:effectLst/>
            <a:latin typeface="Aptos" panose="020B000402020202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198457" y="1229127"/>
        <a:ext cx="3467176" cy="8513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6BB355-7CE7-492A-B2ED-21D40201E233}">
      <dsp:nvSpPr>
        <dsp:cNvPr id="0" name=""/>
        <dsp:cNvSpPr/>
      </dsp:nvSpPr>
      <dsp:spPr>
        <a:xfrm>
          <a:off x="-6091896" y="-932076"/>
          <a:ext cx="7251809" cy="7251809"/>
        </a:xfrm>
        <a:prstGeom prst="blockArc">
          <a:avLst>
            <a:gd name="adj1" fmla="val 18900000"/>
            <a:gd name="adj2" fmla="val 2700000"/>
            <a:gd name="adj3" fmla="val 298"/>
          </a:avLst>
        </a:prstGeom>
        <a:blipFill rotWithShape="1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2299B5-21C3-4C3D-9F13-AB286D03008E}">
      <dsp:nvSpPr>
        <dsp:cNvPr id="0" name=""/>
        <dsp:cNvSpPr/>
      </dsp:nvSpPr>
      <dsp:spPr>
        <a:xfrm>
          <a:off x="506852" y="336620"/>
          <a:ext cx="9932655" cy="6736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728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accent6"/>
            </a:buClr>
            <a:buSzPct val="150000"/>
            <a:buFont typeface="Wingdings" panose="05000000000000000000" pitchFamily="2" charset="2"/>
            <a:buNone/>
          </a:pPr>
          <a:r>
            <a:rPr lang="en-GB" sz="3500" kern="1200"/>
            <a:t>Being open/willing to work in partnership</a:t>
          </a:r>
        </a:p>
      </dsp:txBody>
      <dsp:txXfrm>
        <a:off x="506852" y="336620"/>
        <a:ext cx="9932655" cy="673672"/>
      </dsp:txXfrm>
    </dsp:sp>
    <dsp:sp modelId="{DB95F590-305E-4550-9479-25D7267858EC}">
      <dsp:nvSpPr>
        <dsp:cNvPr id="0" name=""/>
        <dsp:cNvSpPr/>
      </dsp:nvSpPr>
      <dsp:spPr>
        <a:xfrm>
          <a:off x="85806" y="252411"/>
          <a:ext cx="842090" cy="842090"/>
        </a:xfrm>
        <a:prstGeom prst="ellipse">
          <a:avLst/>
        </a:prstGeom>
        <a:blipFill rotWithShape="0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2C71B7-D8D9-4743-950C-BA8D6E2A19B3}">
      <dsp:nvSpPr>
        <dsp:cNvPr id="0" name=""/>
        <dsp:cNvSpPr/>
      </dsp:nvSpPr>
      <dsp:spPr>
        <a:xfrm>
          <a:off x="989586" y="1346806"/>
          <a:ext cx="9449921" cy="673672"/>
        </a:xfrm>
        <a:prstGeom prst="rect">
          <a:avLst/>
        </a:prstGeom>
        <a:solidFill>
          <a:schemeClr val="accent5">
            <a:hueOff val="2278582"/>
            <a:satOff val="-1026"/>
            <a:lumOff val="-12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728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Listen &amp; believe</a:t>
          </a:r>
        </a:p>
      </dsp:txBody>
      <dsp:txXfrm>
        <a:off x="989586" y="1346806"/>
        <a:ext cx="9449921" cy="673672"/>
      </dsp:txXfrm>
    </dsp:sp>
    <dsp:sp modelId="{2BA308E4-694A-4EE4-9CA2-B983FCB81FE9}">
      <dsp:nvSpPr>
        <dsp:cNvPr id="0" name=""/>
        <dsp:cNvSpPr/>
      </dsp:nvSpPr>
      <dsp:spPr>
        <a:xfrm>
          <a:off x="568540" y="1262597"/>
          <a:ext cx="842090" cy="842090"/>
        </a:xfrm>
        <a:prstGeom prst="ellipse">
          <a:avLst/>
        </a:prstGeom>
        <a:blipFill rotWithShape="0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5">
              <a:hueOff val="2278582"/>
              <a:satOff val="-1026"/>
              <a:lumOff val="-127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1E421F-9AE0-4AA7-9C2F-5D7A9A030C61}">
      <dsp:nvSpPr>
        <dsp:cNvPr id="0" name=""/>
        <dsp:cNvSpPr/>
      </dsp:nvSpPr>
      <dsp:spPr>
        <a:xfrm>
          <a:off x="1137746" y="2356991"/>
          <a:ext cx="9301761" cy="673672"/>
        </a:xfrm>
        <a:prstGeom prst="rect">
          <a:avLst/>
        </a:prstGeom>
        <a:solidFill>
          <a:schemeClr val="accent5">
            <a:hueOff val="4557164"/>
            <a:satOff val="-2052"/>
            <a:lumOff val="-254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728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3500" kern="1200"/>
            <a:t>Embrace doubt </a:t>
          </a:r>
        </a:p>
      </dsp:txBody>
      <dsp:txXfrm>
        <a:off x="1137746" y="2356991"/>
        <a:ext cx="9301761" cy="673672"/>
      </dsp:txXfrm>
    </dsp:sp>
    <dsp:sp modelId="{90F91F46-9B06-4507-BA85-BE1CBF7267D6}">
      <dsp:nvSpPr>
        <dsp:cNvPr id="0" name=""/>
        <dsp:cNvSpPr/>
      </dsp:nvSpPr>
      <dsp:spPr>
        <a:xfrm>
          <a:off x="716701" y="2272782"/>
          <a:ext cx="842090" cy="842090"/>
        </a:xfrm>
        <a:prstGeom prst="ellipse">
          <a:avLst/>
        </a:prstGeom>
        <a:blipFill rotWithShape="0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5">
              <a:hueOff val="4557164"/>
              <a:satOff val="-2052"/>
              <a:lumOff val="-25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28D27-201C-4D7F-A96D-EDE466C6B181}">
      <dsp:nvSpPr>
        <dsp:cNvPr id="0" name=""/>
        <dsp:cNvSpPr/>
      </dsp:nvSpPr>
      <dsp:spPr>
        <a:xfrm>
          <a:off x="989586" y="3367177"/>
          <a:ext cx="9449921" cy="673672"/>
        </a:xfrm>
        <a:prstGeom prst="rect">
          <a:avLst/>
        </a:prstGeom>
        <a:solidFill>
          <a:schemeClr val="accent5">
            <a:hueOff val="6835746"/>
            <a:satOff val="-3078"/>
            <a:lumOff val="-3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728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Learn from other specialities</a:t>
          </a:r>
        </a:p>
      </dsp:txBody>
      <dsp:txXfrm>
        <a:off x="989586" y="3367177"/>
        <a:ext cx="9449921" cy="673672"/>
      </dsp:txXfrm>
    </dsp:sp>
    <dsp:sp modelId="{E66BC641-C431-4376-871B-6449E491E528}">
      <dsp:nvSpPr>
        <dsp:cNvPr id="0" name=""/>
        <dsp:cNvSpPr/>
      </dsp:nvSpPr>
      <dsp:spPr>
        <a:xfrm>
          <a:off x="568540" y="3282968"/>
          <a:ext cx="842090" cy="842090"/>
        </a:xfrm>
        <a:prstGeom prst="ellipse">
          <a:avLst/>
        </a:prstGeom>
        <a:blipFill rotWithShape="0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5">
              <a:hueOff val="6835746"/>
              <a:satOff val="-3078"/>
              <a:lumOff val="-38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944385-7F9A-4B1C-AF0E-B9D8A6D0FE7F}">
      <dsp:nvSpPr>
        <dsp:cNvPr id="0" name=""/>
        <dsp:cNvSpPr/>
      </dsp:nvSpPr>
      <dsp:spPr>
        <a:xfrm>
          <a:off x="506852" y="4377362"/>
          <a:ext cx="9932655" cy="673672"/>
        </a:xfrm>
        <a:prstGeom prst="rect">
          <a:avLst/>
        </a:prstGeom>
        <a:solidFill>
          <a:schemeClr val="accent5">
            <a:hueOff val="9114327"/>
            <a:satOff val="-4104"/>
            <a:lumOff val="-509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4728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y-GB" sz="3500" kern="1200"/>
            <a:t>“Sometimes, think zebras, not just horses”</a:t>
          </a:r>
        </a:p>
      </dsp:txBody>
      <dsp:txXfrm>
        <a:off x="506852" y="4377362"/>
        <a:ext cx="9932655" cy="673672"/>
      </dsp:txXfrm>
    </dsp:sp>
    <dsp:sp modelId="{C08FE0C0-B764-4017-9ECB-380B11E2B6FE}">
      <dsp:nvSpPr>
        <dsp:cNvPr id="0" name=""/>
        <dsp:cNvSpPr/>
      </dsp:nvSpPr>
      <dsp:spPr>
        <a:xfrm>
          <a:off x="85806" y="4293153"/>
          <a:ext cx="842090" cy="842090"/>
        </a:xfrm>
        <a:prstGeom prst="ellipse">
          <a:avLst/>
        </a:prstGeom>
        <a:blipFill rotWithShape="0"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5">
              <a:hueOff val="9114327"/>
              <a:satOff val="-4104"/>
              <a:lumOff val="-50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DDFD7-E7B3-4137-9638-23C4C5E64A0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F598B-F6DE-4916-8FA0-9E3F98058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93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6DFB6-4A57-4577-9597-5796529C3EA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036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6DFB6-4A57-4577-9597-5796529C3EA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617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392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cy-GB"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6DFB6-4A57-4577-9597-5796529C3EA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505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9272"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6DFB6-4A57-4577-9597-5796529C3EA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434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927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cy-GB" sz="1200"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6DFB6-4A57-4577-9597-5796529C3EA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846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4873752"/>
            <a:ext cx="4206240" cy="138074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65760" y="6338703"/>
            <a:ext cx="27584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203704" y="6338703"/>
            <a:ext cx="1392578" cy="365125"/>
          </a:xfrm>
        </p:spPr>
        <p:txBody>
          <a:bodyPr/>
          <a:lstStyle/>
          <a:p>
            <a:fld id="{BAE57423-0748-47C1-8E47-ED714A2C27C2}" type="datetime1">
              <a:rPr lang="en-US" smtClean="0"/>
              <a:t>6/23/2026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596282" y="6342301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99176" y="0"/>
            <a:ext cx="659282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4407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709862"/>
            <a:ext cx="10963656" cy="4513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0287D-B680-4441-B88A-8931EA5A031B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7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8950" y="284481"/>
            <a:ext cx="4458249" cy="432031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8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28950" y="4870174"/>
            <a:ext cx="3856735" cy="1033669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19567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28950" y="6343955"/>
            <a:ext cx="2100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18883" y="6343955"/>
            <a:ext cx="14751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FDB15F8-ECE6-4AB7-B9F7-1E8A7AD06BA3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06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888410" cy="284556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888410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7424272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343955"/>
            <a:ext cx="2100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00" y="6343955"/>
            <a:ext cx="126081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601777FC-6488-4755-9099-7DE758D12A66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06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44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5201704"/>
            <a:ext cx="11213593" cy="78638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971760"/>
            <a:ext cx="11213593" cy="3651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149364" y="6343955"/>
            <a:ext cx="2202644" cy="365125"/>
          </a:xfrm>
        </p:spPr>
        <p:txBody>
          <a:bodyPr/>
          <a:lstStyle/>
          <a:p>
            <a:fld id="{5A2ED4EC-6CDE-4317-A225-F90341FD42E7}" type="datetime1">
              <a:rPr lang="en-US" smtClean="0"/>
              <a:t>6/23/2026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02531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38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548640"/>
            <a:ext cx="9750554" cy="36393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8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4800600"/>
            <a:ext cx="7083554" cy="109330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BEE0D-4A6F-4F7F-8AD3-6F4F7DE889AD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469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1143000"/>
            <a:ext cx="8683753" cy="309514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4498848"/>
            <a:ext cx="6881457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6343955"/>
            <a:ext cx="2875064" cy="365125"/>
          </a:xfrm>
        </p:spPr>
        <p:txBody>
          <a:bodyPr/>
          <a:lstStyle/>
          <a:p>
            <a:fld id="{381A537B-A501-43EE-8BBB-029C58CC669F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91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48640"/>
            <a:ext cx="9899809" cy="409956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4800600"/>
            <a:ext cx="7083554" cy="1093304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00DC-0A7D-4582-B62F-C1E8C458E479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04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2600" y="1447800"/>
            <a:ext cx="8686800" cy="2491655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8"/>
            <a:ext cx="7588155" cy="102931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B190-FE58-4CAC-A4C5-5300E7F445DB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17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C53C90-8C33-0C80-CBD4-B3BEE604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" y="1869103"/>
            <a:ext cx="9337042" cy="4906929"/>
          </a:xfrm>
        </p:spPr>
        <p:txBody>
          <a:bodyPr>
            <a:normAutofit/>
          </a:bodyPr>
          <a:lstStyle>
            <a:lvl1pPr>
              <a:defRPr sz="7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/>
          <a:lstStyle/>
          <a:p>
            <a:fld id="{40AF3A47-30BD-48ED-B24C-72550184F18C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0181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67512"/>
            <a:ext cx="8467344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77440"/>
            <a:ext cx="8467558" cy="3657600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01CDB-E382-4EF7-B22D-9B8EF43F5F55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03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0" y="987552"/>
            <a:ext cx="5916168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565591" cy="68580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8000" y="2726267"/>
            <a:ext cx="5916507" cy="343678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8000" y="6343955"/>
            <a:ext cx="298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/>
          <a:lstStyle/>
          <a:p>
            <a:fld id="{08B50793-4B7F-4166-BD64-A8A61041EA56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42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0911" y="2133600"/>
            <a:ext cx="6623436" cy="1070776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68786" y="3335364"/>
            <a:ext cx="4659735" cy="1645198"/>
          </a:xfrm>
        </p:spPr>
        <p:txBody>
          <a:bodyPr/>
          <a:lstStyle>
            <a:lvl1pPr marL="0" indent="0" algn="ctr">
              <a:buNone/>
              <a:defRPr/>
            </a:lvl1pPr>
            <a:lvl2pPr marL="228600" indent="0" algn="ctr">
              <a:buNone/>
              <a:defRPr/>
            </a:lvl2pPr>
            <a:lvl3pPr marL="457200" indent="0" algn="ctr">
              <a:buNone/>
              <a:defRPr/>
            </a:lvl3pPr>
            <a:lvl4pPr marL="685800" indent="0" algn="ctr">
              <a:buNone/>
              <a:defRPr/>
            </a:lvl4pPr>
            <a:lvl5pPr marL="9144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A5CE-9746-419E-BF5E-E870A2669E47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846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537" y="1731332"/>
            <a:ext cx="3493858" cy="345689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727014"/>
            <a:ext cx="4956175" cy="3461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2365-F937-4D21-8B64-8C03EF9F294E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34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388700"/>
            <a:ext cx="3923455" cy="408358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1" y="1389134"/>
            <a:ext cx="6045390" cy="4083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EDFBA-7753-4E48-AD20-F8E5B4AA5DA2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47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1050111"/>
            <a:ext cx="3496147" cy="494066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00600" y="1050111"/>
            <a:ext cx="6775703" cy="49406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04F54-6A58-42E8-9EE4-B3534BE78EE8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791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3119F-3F76-4C2D-9DC6-B3EF1D458F7E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73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011" y="612648"/>
            <a:ext cx="6426389" cy="1143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368" y="1978488"/>
            <a:ext cx="6418935" cy="42855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010" y="6343955"/>
            <a:ext cx="336490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</p:spPr>
        <p:txBody>
          <a:bodyPr/>
          <a:lstStyle/>
          <a:p>
            <a:fld id="{776D7966-C015-4B65-9ED4-8139C42C131A}" type="datetime1">
              <a:rPr lang="en-US" smtClean="0"/>
              <a:t>6/23/2026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5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09600"/>
            <a:ext cx="6339541" cy="1143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975104"/>
            <a:ext cx="6339414" cy="42289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774" y="6346865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886895" y="6346865"/>
            <a:ext cx="1607270" cy="365125"/>
          </a:xfrm>
        </p:spPr>
        <p:txBody>
          <a:bodyPr/>
          <a:lstStyle/>
          <a:p>
            <a:fld id="{FB8C8CAA-A4DC-46F1-90CA-8825CED8C56A}" type="datetime1">
              <a:rPr lang="en-US" smtClean="0"/>
              <a:t>6/23/2026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530932" y="634686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24831" y="0"/>
            <a:ext cx="456716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5643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8" y="474177"/>
            <a:ext cx="6950232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1627632"/>
            <a:ext cx="6950232" cy="46862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8" y="6343955"/>
            <a:ext cx="342290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/>
          <a:lstStyle/>
          <a:p>
            <a:fld id="{DFBF8F79-428D-4A4D-96E6-A91C0C901317}" type="datetime1">
              <a:rPr lang="en-US" smtClean="0"/>
              <a:t>6/23/2026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535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475488"/>
            <a:ext cx="6858000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627632"/>
            <a:ext cx="6858000" cy="4535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</p:spPr>
        <p:txBody>
          <a:bodyPr/>
          <a:lstStyle/>
          <a:p>
            <a:fld id="{BF87047A-65FC-4E1F-9D8D-D5F7B64EB954}" type="datetime1">
              <a:rPr lang="en-US" smtClean="0"/>
              <a:t>6/23/2026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97260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53" y="423332"/>
            <a:ext cx="4477512" cy="132893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649224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4889" y="1975104"/>
            <a:ext cx="4477512" cy="42825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4889" y="6343955"/>
            <a:ext cx="21050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75067" y="6343955"/>
            <a:ext cx="17720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3715475-DC04-433C-803A-D02A2D9515C6}" type="datetime1">
              <a:rPr lang="en-US" smtClean="0"/>
              <a:t>6/23/2026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385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0623"/>
            <a:ext cx="4494189" cy="13258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1975104"/>
            <a:ext cx="4494063" cy="41569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776" y="6343955"/>
            <a:ext cx="2098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3651" y="6343955"/>
            <a:ext cx="1573037" cy="365125"/>
          </a:xfrm>
        </p:spPr>
        <p:txBody>
          <a:bodyPr/>
          <a:lstStyle/>
          <a:p>
            <a:fld id="{5056FB5C-D458-4AE9-BD80-9F9384885852}" type="datetime1">
              <a:rPr lang="en-US" smtClean="0"/>
              <a:t>6/23/2026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6658" y="6343955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71521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7848" y="425503"/>
            <a:ext cx="3657600" cy="16672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729602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27848" y="2315569"/>
            <a:ext cx="3657600" cy="38546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918704" y="6343955"/>
            <a:ext cx="230005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224724" y="6343955"/>
            <a:ext cx="922372" cy="365125"/>
          </a:xfrm>
        </p:spPr>
        <p:txBody>
          <a:bodyPr/>
          <a:lstStyle/>
          <a:p>
            <a:fld id="{73CDC043-8B5F-47F9-ADDF-8E3FA56DB3F5}" type="datetime1">
              <a:rPr lang="en-US" smtClean="0"/>
              <a:t>6/23/2026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90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429768"/>
            <a:ext cx="3657600" cy="16672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823" y="2315569"/>
            <a:ext cx="3657600" cy="3814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7" y="6343955"/>
            <a:ext cx="1637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03447" y="6343955"/>
            <a:ext cx="949766" cy="365125"/>
          </a:xfrm>
        </p:spPr>
        <p:txBody>
          <a:bodyPr/>
          <a:lstStyle/>
          <a:p>
            <a:fld id="{F688DA14-784D-4E3B-B3E6-7D688C332C2D}" type="datetime1">
              <a:rPr lang="en-US" smtClean="0"/>
              <a:t>6/23/2026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53213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95088" y="0"/>
            <a:ext cx="729691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11082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1" y="929554"/>
            <a:ext cx="2699254" cy="185894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693346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343955"/>
            <a:ext cx="14044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3BB3559-7954-4599-BF03-89DBB4C242F6}" type="datetime1">
              <a:rPr lang="en-US" smtClean="0"/>
              <a:t>6/23/2026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115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929554"/>
            <a:ext cx="2699254" cy="185894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691" y="3011335"/>
            <a:ext cx="2693346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697" y="6343955"/>
            <a:ext cx="14044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57399" y="6343955"/>
            <a:ext cx="114634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C1B6018-B057-444F-8940-7C4141B99AF7}" type="datetime1">
              <a:rPr lang="en-US" smtClean="0"/>
              <a:t>6/23/2026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03743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65677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65092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5012268"/>
            <a:ext cx="4019522" cy="112727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6009" y="5012267"/>
            <a:ext cx="6426391" cy="124157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884D3-8F6B-40B1-8565-B103A5B5943A}" type="datetime1">
              <a:rPr lang="en-US" smtClean="0"/>
              <a:t>6/23/2026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28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162318"/>
            <a:ext cx="3044954" cy="1892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4162318"/>
            <a:ext cx="7460029" cy="20915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0BFA2-11BB-4434-84BA-3E39A635FA43}" type="datetime1">
              <a:rPr lang="en-US" smtClean="0"/>
              <a:t>6/23/2026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0735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3712508"/>
            <a:ext cx="3014218" cy="20197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1064" y="1"/>
            <a:ext cx="10734656" cy="3260034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3680652"/>
            <a:ext cx="7460029" cy="255878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45949-EAED-4DAA-A18C-726A0186E38A}" type="datetime1">
              <a:rPr lang="en-US" smtClean="0"/>
              <a:t>6/23/2026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471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7477"/>
            <a:ext cx="3021873" cy="177354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707476"/>
            <a:ext cx="7460029" cy="233045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3135210"/>
            <a:ext cx="279102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65894" y="3135210"/>
            <a:ext cx="1559379" cy="365125"/>
          </a:xfrm>
        </p:spPr>
        <p:txBody>
          <a:bodyPr/>
          <a:lstStyle/>
          <a:p>
            <a:fld id="{B422FEFE-720E-4025-8555-6A39111555E0}" type="datetime1">
              <a:rPr lang="en-US" smtClean="0"/>
              <a:t>6/23/2026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5151" y="3135210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DB92F6E-55FC-C88B-734D-26D3B9923E6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636524"/>
            <a:ext cx="12192000" cy="3221477"/>
          </a:xfrm>
          <a:custGeom>
            <a:avLst/>
            <a:gdLst>
              <a:gd name="connsiteX0" fmla="*/ 0 w 12192000"/>
              <a:gd name="connsiteY0" fmla="*/ 0 h 3221477"/>
              <a:gd name="connsiteX1" fmla="*/ 12192000 w 12192000"/>
              <a:gd name="connsiteY1" fmla="*/ 0 h 3221477"/>
              <a:gd name="connsiteX2" fmla="*/ 12192000 w 12192000"/>
              <a:gd name="connsiteY2" fmla="*/ 3221477 h 3221477"/>
              <a:gd name="connsiteX3" fmla="*/ 0 w 12192000"/>
              <a:gd name="connsiteY3" fmla="*/ 3221477 h 322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221477">
                <a:moveTo>
                  <a:pt x="0" y="0"/>
                </a:moveTo>
                <a:lnTo>
                  <a:pt x="12192000" y="0"/>
                </a:lnTo>
                <a:lnTo>
                  <a:pt x="12192000" y="3221477"/>
                </a:lnTo>
                <a:lnTo>
                  <a:pt x="0" y="3221477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04753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9341"/>
            <a:ext cx="10969753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1712912"/>
            <a:ext cx="4485564" cy="4613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05552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232969" y="6343955"/>
            <a:ext cx="1449697" cy="365125"/>
          </a:xfrm>
        </p:spPr>
        <p:txBody>
          <a:bodyPr/>
          <a:lstStyle/>
          <a:p>
            <a:fld id="{461E7FA1-D3D3-45D3-A822-0737BAD8B3CA}" type="datetime1">
              <a:rPr lang="en-US" smtClean="0"/>
              <a:t>6/23/2026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682667" y="6343955"/>
            <a:ext cx="443060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1EBBFE7-73C3-3FA5-7EE3-B7845CF7CAE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659438" y="1712913"/>
            <a:ext cx="6532562" cy="5145087"/>
          </a:xfrm>
          <a:blipFill dpi="0" rotWithShape="1">
            <a:blip r:embed="rId3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88388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9341"/>
            <a:ext cx="10969753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12398"/>
            <a:ext cx="4637269" cy="4207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8422D5-19BC-1CA0-FD0B-D86260BAA3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37221" y="1912938"/>
            <a:ext cx="5741992" cy="422433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/>
          <a:lstStyle/>
          <a:p>
            <a:fld id="{799397A0-9AE0-44FE-9383-9D0B376C2D93}" type="datetime1">
              <a:rPr lang="en-US" smtClean="0"/>
              <a:t>6/23/2026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238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7784"/>
            <a:ext cx="10969753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A37C0C1-9469-8309-7EC0-2377516265C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1712913"/>
            <a:ext cx="6532563" cy="514508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3255" y="1712911"/>
            <a:ext cx="4479145" cy="4617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103254" y="6343955"/>
            <a:ext cx="21441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98655" y="6343955"/>
            <a:ext cx="1449697" cy="365125"/>
          </a:xfrm>
        </p:spPr>
        <p:txBody>
          <a:bodyPr/>
          <a:lstStyle/>
          <a:p>
            <a:fld id="{7346FE6F-3FD2-4A0D-8B5D-54E0F2FA90D1}" type="datetime1">
              <a:rPr lang="en-US" smtClean="0"/>
              <a:t>6/23/2026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25200" y="6343955"/>
            <a:ext cx="443060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6297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2694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468" y="2173850"/>
            <a:ext cx="4564763" cy="396368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607B2-F390-4DA6-9860-93DE63061783}" type="datetime1">
              <a:rPr lang="en-US" smtClean="0"/>
              <a:t>6/23/2026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111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709098"/>
            <a:ext cx="3696859" cy="131634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1" y="2295145"/>
            <a:ext cx="3540760" cy="385375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3150" y="709098"/>
            <a:ext cx="6644488" cy="5439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3161E-6047-447A-9C3E-7426A3571F77}" type="datetime1">
              <a:rPr lang="en-US" smtClean="0"/>
              <a:t>6/23/2026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591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484094"/>
            <a:ext cx="10543032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8B2B4E3-9EFE-41E7-9988-3DCF488BCDAE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539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953000"/>
            <a:ext cx="9762068" cy="1236133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787400"/>
            <a:ext cx="10543032" cy="4682067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335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A53873B-5739-4A55-8B72-A5A0C75619A1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186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484094"/>
            <a:ext cx="10543032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1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A1B2C-D5E6-41A9-B10B-3821E09E7857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2112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4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269323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8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716282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8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A559-01C6-4FF5-B6B1-3AEC070A886D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48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64" y="42335"/>
            <a:ext cx="11517039" cy="617220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/>
            </a:lvl1pPr>
            <a:lvl2pPr marL="228600" indent="0">
              <a:lnSpc>
                <a:spcPct val="90000"/>
              </a:lnSpc>
              <a:buNone/>
              <a:defRPr sz="72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5400" b="1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3671B-4960-4AAA-8CC1-341A4E8D26B8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51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65" y="42335"/>
            <a:ext cx="11517038" cy="617220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/>
            </a:lvl1pPr>
            <a:lvl2pPr marL="228600" indent="0">
              <a:lnSpc>
                <a:spcPct val="90000"/>
              </a:lnSpc>
              <a:buNone/>
              <a:defRPr sz="72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5400" b="1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E3A72-7536-4317-B41C-E445FE02EEFF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3032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160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160"/>
            <a:ext cx="2202644" cy="365125"/>
          </a:xfrm>
        </p:spPr>
        <p:txBody>
          <a:bodyPr/>
          <a:lstStyle/>
          <a:p>
            <a:fld id="{5D98CAAD-8C05-4BE4-A290-8720CFA8D2AB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160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725" y="755374"/>
            <a:ext cx="10872216" cy="6019229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7200" b="1"/>
            </a:lvl1pPr>
            <a:lvl2pPr marL="228600" indent="0">
              <a:lnSpc>
                <a:spcPct val="90000"/>
              </a:lnSpc>
              <a:buNone/>
              <a:defRPr sz="66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5400" b="1"/>
            </a:lvl4pPr>
            <a:lvl5pPr marL="914400" indent="0">
              <a:lnSpc>
                <a:spcPct val="90000"/>
              </a:lnSpc>
              <a:buNone/>
              <a:defRPr sz="4800" b="1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63725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8" y="45720"/>
            <a:ext cx="10872216" cy="6172200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90000"/>
              </a:lnSpc>
              <a:buNone/>
              <a:defRPr lang="en-US" sz="7200" b="1" dirty="0"/>
            </a:lvl1pPr>
            <a:lvl2pPr marL="228600" indent="0">
              <a:lnSpc>
                <a:spcPct val="90000"/>
              </a:lnSpc>
              <a:buNone/>
              <a:defRPr lang="en-US" sz="6600" b="1" dirty="0"/>
            </a:lvl2pPr>
            <a:lvl3pPr marL="457200" indent="0">
              <a:lnSpc>
                <a:spcPct val="90000"/>
              </a:lnSpc>
              <a:buNone/>
              <a:defRPr lang="en-US" sz="6000" b="1" dirty="0"/>
            </a:lvl3pPr>
            <a:lvl4pPr marL="685800" indent="0">
              <a:lnSpc>
                <a:spcPct val="90000"/>
              </a:lnSpc>
              <a:buNone/>
              <a:defRPr lang="en-US" sz="5400" b="1" dirty="0"/>
            </a:lvl4pPr>
            <a:lvl5pPr marL="914400" indent="0">
              <a:lnSpc>
                <a:spcPct val="90000"/>
              </a:lnSpc>
              <a:buNone/>
              <a:defRPr lang="en-US" sz="4800" b="1" dirty="0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BFA9D-A35D-44DE-846B-004B51E5F7CB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732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9200"/>
            <a:ext cx="9198864" cy="64008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3324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496A-3529-48F9-BC88-F562BBB7D20C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796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9" y="4955722"/>
            <a:ext cx="8863084" cy="669472"/>
          </a:xfrm>
        </p:spPr>
        <p:txBody>
          <a:bodyPr anchor="ctr">
            <a:normAutofit/>
          </a:bodyPr>
          <a:lstStyle>
            <a:lvl1pPr algn="r" rtl="0">
              <a:lnSpc>
                <a:spcPct val="120000"/>
              </a:lnSpc>
              <a:defRPr sz="2000" spc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D5A517B9-8575-2710-B645-B4087611DC0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677007" y="1344168"/>
            <a:ext cx="8860536" cy="329184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E6CE971-D015-B560-F85A-E81C2D01E31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CB5CECC-D3ED-809F-AAE7-0FEF839E5E8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75B8498-8C56-40DC-A723-E47CC71A46CD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rtl="0">
              <a:defRPr/>
            </a:lvl1pPr>
          </a:lstStyle>
          <a:p>
            <a:pPr algn="r" rtl="0"/>
            <a:fld id="{0B3A8078-5A32-4B09-ABA5-7ABEFD22E08A}" type="slidenum">
              <a:rPr lang="en-US" smtClean="0"/>
              <a:pPr algn="r"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710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7468" y="4893733"/>
            <a:ext cx="5638800" cy="788610"/>
          </a:xfrm>
        </p:spPr>
        <p:txBody>
          <a:bodyPr anchor="ctr">
            <a:normAutofit/>
          </a:bodyPr>
          <a:lstStyle>
            <a:lvl1pPr algn="r" rtl="0">
              <a:lnSpc>
                <a:spcPct val="120000"/>
              </a:lnSpc>
              <a:defRPr sz="2000" b="1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1712D21-58D6-EFB8-0267-D33F06AFD37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860635" y="1385644"/>
            <a:ext cx="8485632" cy="3374136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400"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04DE6F3-B646-D2A0-21DC-EB265FD53B7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B8E8F60-5105-1D33-1AB6-455A837108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A8DCEB5-6924-4269-BD9F-906E3F104808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rtl="0">
              <a:defRPr/>
            </a:lvl1pPr>
          </a:lstStyle>
          <a:p>
            <a:pPr algn="r" rtl="0"/>
            <a:fld id="{0B3A8078-5A32-4B09-ABA5-7ABEFD22E08A}" type="slidenum">
              <a:rPr lang="en-US" smtClean="0"/>
              <a:pPr algn="r" rt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728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741152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825625"/>
            <a:ext cx="507492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8563" y="1825625"/>
            <a:ext cx="507523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11D3-6060-42C4-99E2-6A425CC677FA}" type="datetime1">
              <a:rPr lang="en-US" smtClean="0"/>
              <a:t>6/23/2026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734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745788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387600"/>
            <a:ext cx="5075238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468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832" y="2387600"/>
            <a:ext cx="5075556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F2965-B380-4028-832A-D9B4D46E420F}" type="datetime1">
              <a:rPr lang="en-US" smtClean="0"/>
              <a:t>6/23/2026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479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963656" cy="96926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317A2-074B-49A5-9D8A-B13235BF93F1}" type="datetime1">
              <a:rPr lang="en-US" smtClean="0"/>
              <a:t>6/23/2026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04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2F9A0-CECA-448E-B28E-96D3A80263F3}" type="datetime1">
              <a:rPr lang="en-US" smtClean="0"/>
              <a:t>6/23/2026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257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13232"/>
            <a:ext cx="3595634" cy="162532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590800"/>
            <a:ext cx="3595634" cy="3713584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713232"/>
            <a:ext cx="6440258" cy="55911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152B-3DBF-4039-AA15-012E712FF24B}" type="datetime1">
              <a:rPr lang="en-US" smtClean="0"/>
              <a:t>6/23/2026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5781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13232"/>
            <a:ext cx="3595634" cy="176208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585586" cy="3346063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340483" y="713232"/>
            <a:ext cx="6139637" cy="545896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9203B-A396-4F06-9968-FCBA45CB12F0}" type="datetime1">
              <a:rPr lang="en-US" smtClean="0"/>
              <a:t>6/23/2026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8688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914400"/>
            <a:ext cx="10890504" cy="2066544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118757"/>
            <a:ext cx="10963528" cy="2620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DC730-31DA-42CA-871C-70FDD7288EAE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48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60800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32FC-F2E0-4B0D-91B3-423F9475E6C1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571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49"/>
            <a:ext cx="10963655" cy="972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09862"/>
            <a:ext cx="10963656" cy="4513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>
                <a:solidFill>
                  <a:schemeClr val="tx1"/>
                </a:solidFill>
              </a:defRPr>
            </a:lvl1pPr>
          </a:lstStyle>
          <a:p>
            <a:fld id="{A0A50223-4EA7-49FF-B6AE-4C66B189A25B}" type="datetime1">
              <a:rPr lang="en-US" smtClean="0"/>
              <a:t>6/23/2026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>
                <a:solidFill>
                  <a:schemeClr val="tx1"/>
                </a:solidFill>
              </a:defRPr>
            </a:lvl1pPr>
          </a:lstStyle>
          <a:p>
            <a:fld id="{0B3A8078-5A32-4B09-ABA5-7ABEFD22E0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01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716" r:id="rId55"/>
  </p:sldLayoutIdLst>
  <p:hf sldNum="0"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7296">
          <p15:clr>
            <a:srgbClr val="F26B43"/>
          </p15:clr>
        </p15:guide>
        <p15:guide id="1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ks.nice.org.uk/topics/breast-cancer-recognition-referral/reference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8B740-F0B4-0659-B65C-19689F895B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</p:spPr>
        <p:txBody>
          <a:bodyPr/>
          <a:lstStyle/>
          <a:p>
            <a:r>
              <a:rPr lang="en-US" err="1"/>
              <a:t>Where</a:t>
            </a:r>
            <a:r>
              <a:rPr lang="en-US"/>
              <a:t> does the Patient Journey go wrong?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E81CDD-41B4-D4BA-6CA0-D5F03F339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4160" y="2703869"/>
            <a:ext cx="4656183" cy="318776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800"/>
              <a:t>The experiences of a patient with both a common cancer and a rarely diagnosed condition.</a:t>
            </a:r>
          </a:p>
          <a:p>
            <a:r>
              <a:rPr lang="en-US" sz="2400"/>
              <a:t>Christianne Forrest</a:t>
            </a:r>
          </a:p>
        </p:txBody>
      </p:sp>
      <p:pic>
        <p:nvPicPr>
          <p:cNvPr id="16" name="Picture Placeholder 15" descr="Photograph showing an abstract arrangement of blurred colorful lights with dominant hues of orange, red, and blue. The soft focus creates a bokeh effect, emphasizing circular light shapes without distinct objects or details.">
            <a:extLst>
              <a:ext uri="{FF2B5EF4-FFF2-40B4-BE49-F238E27FC236}">
                <a16:creationId xmlns:a16="http://schemas.microsoft.com/office/drawing/2014/main" id="{C9402095-A631-5D7F-396E-D68CF7B228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5" r="12185"/>
          <a:stretch/>
        </p:blipFill>
        <p:spPr>
          <a:xfrm>
            <a:off x="5599176" y="0"/>
            <a:ext cx="659282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2589239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07B1E2FD-5EA8-4237-D0AA-8195A439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>
                <a:solidFill>
                  <a:srgbClr val="0E0E0E"/>
                </a:solidFill>
                <a:latin typeface="Roboto"/>
                <a:ea typeface="Roboto"/>
                <a:cs typeface="Roboto"/>
              </a:rPr>
              <a:t>The Breast Cancer Diagnostic </a:t>
            </a:r>
            <a:r>
              <a:rPr lang="en-US" sz="4000" err="1">
                <a:solidFill>
                  <a:srgbClr val="0E0E0E"/>
                </a:solidFill>
                <a:latin typeface="Roboto"/>
                <a:ea typeface="Roboto"/>
                <a:cs typeface="Roboto"/>
              </a:rPr>
              <a:t>Journey.</a:t>
            </a:r>
            <a:endParaRPr lang="en-US" sz="4000" kern="1200" err="1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543D853B-E62F-CEF6-822B-DEA4DCCE7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41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830125BF-C47F-C754-000C-5D2F3F33CC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45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F4C59725-5EDE-5137-9E95-DF67A01096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049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35EB2447-AAD8-6209-04A4-980999BC38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65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64CAB6CA-0138-652F-1A56-AB25261394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655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9AA5C53A-2185-C9B2-C68D-AC29CA0D9A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69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9">
            <a:extLst>
              <a:ext uri="{FF2B5EF4-FFF2-40B4-BE49-F238E27FC236}">
                <a16:creationId xmlns:a16="http://schemas.microsoft.com/office/drawing/2014/main" id="{C3D7E3C9-CEDE-3230-B185-95542B9841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73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3114C87B-D5DA-844D-0B1F-103A304BD3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176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2E9AE7DA-A97D-E990-F6EB-3DD74F17362A}"/>
              </a:ext>
            </a:extLst>
          </p:cNvPr>
          <p:cNvGraphicFramePr>
            <a:graphicFrameLocks noGrp="1"/>
          </p:cNvGraphicFramePr>
          <p:nvPr/>
        </p:nvGraphicFramePr>
        <p:xfrm>
          <a:off x="605992" y="2222285"/>
          <a:ext cx="11254634" cy="1998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FCC91FC-6C76-EBB9-7EB1-438A86E0A849}"/>
              </a:ext>
            </a:extLst>
          </p:cNvPr>
          <p:cNvGraphicFramePr>
            <a:graphicFrameLocks noGrp="1"/>
          </p:cNvGraphicFramePr>
          <p:nvPr/>
        </p:nvGraphicFramePr>
        <p:xfrm>
          <a:off x="373085" y="4845877"/>
          <a:ext cx="11220818" cy="974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076455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1DD0C-3A08-99E8-7E70-28D10675B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49"/>
            <a:ext cx="10963655" cy="66757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/>
              <a:t>Symptoms Suggestive of Breast </a:t>
            </a:r>
            <a:r>
              <a:rPr lang="en-GB" err="1"/>
              <a:t>Canc</a:t>
            </a:r>
            <a:r>
              <a:rPr lang="en-GB"/>
              <a:t>er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7BF8FCA-3995-7D7D-A55C-C65956B7B2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8015338"/>
              </p:ext>
            </p:extLst>
          </p:nvPr>
        </p:nvGraphicFramePr>
        <p:xfrm>
          <a:off x="471714" y="1524000"/>
          <a:ext cx="11099990" cy="497384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646466">
                  <a:extLst>
                    <a:ext uri="{9D8B030D-6E8A-4147-A177-3AD203B41FA5}">
                      <a16:colId xmlns:a16="http://schemas.microsoft.com/office/drawing/2014/main" val="2547876331"/>
                    </a:ext>
                  </a:extLst>
                </a:gridCol>
                <a:gridCol w="2524261">
                  <a:extLst>
                    <a:ext uri="{9D8B030D-6E8A-4147-A177-3AD203B41FA5}">
                      <a16:colId xmlns:a16="http://schemas.microsoft.com/office/drawing/2014/main" val="3890112270"/>
                    </a:ext>
                  </a:extLst>
                </a:gridCol>
                <a:gridCol w="3929263">
                  <a:extLst>
                    <a:ext uri="{9D8B030D-6E8A-4147-A177-3AD203B41FA5}">
                      <a16:colId xmlns:a16="http://schemas.microsoft.com/office/drawing/2014/main" val="630304046"/>
                    </a:ext>
                  </a:extLst>
                </a:gridCol>
              </a:tblGrid>
              <a:tr h="2566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Symptom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058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058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Possible cancer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F058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90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Recommendation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E090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8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486539"/>
                  </a:ext>
                </a:extLst>
              </a:tr>
              <a:tr h="5133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Axillary lump (unexplained), age 30 years and over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07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07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Breast cancer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07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8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Consider a suspected cancer pathway referral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8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7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0940974"/>
                  </a:ext>
                </a:extLst>
              </a:tr>
              <a:tr h="5133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Breast lump (unexplained) with or without pain, age 30 years and over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83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83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Breast cancer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83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7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Refer people using a suspected cancer pathway referral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7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126590"/>
                  </a:ext>
                </a:extLst>
              </a:tr>
              <a:tr h="5133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Breast lump (unexplained) with or without pain, under age 30 years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88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8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Breast cancer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7088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8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Consider non-urgent referral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8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7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725572"/>
                  </a:ext>
                </a:extLst>
              </a:tr>
              <a:tr h="77882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Nipple changes of concern (in one nipple only) including discharge and retraction, age 50 years and over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3087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87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Breast cancer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3087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Refer people using a suspected cancer pathway referral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E08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74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361298"/>
                  </a:ext>
                </a:extLst>
              </a:tr>
              <a:tr h="5133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Skin changes that suggest breast cancer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81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81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Breast cancer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81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7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Consider a suspected cancer pathway referral 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7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7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137259"/>
                  </a:ext>
                </a:extLst>
              </a:tr>
              <a:tr h="1628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Deep vein thrombosis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83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83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Several, including urogenital, breast, colorectal, or lung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83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77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Carry out an assessment for additional symptoms, signs, or findings that may help to clarify which cancer is most likely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 panose="02000000000000000000" pitchFamily="2" charset="0"/>
                        </a:rPr>
                        <a:t>Consider urgent investigation or a suspected cancer pathway referral</a:t>
                      </a:r>
                      <a:endParaRPr lang="en-GB" sz="12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E077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851159"/>
                  </a:ext>
                </a:extLst>
              </a:tr>
              <a:tr h="256657"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/>
                        </a:rPr>
                        <a:t>Data from: [</a:t>
                      </a:r>
                      <a:r>
                        <a:rPr lang="en-GB" sz="1600">
                          <a:solidFill>
                            <a:srgbClr val="4C2C92"/>
                          </a:solidFill>
                          <a:effectLst/>
                          <a:latin typeface="Times New Roman"/>
                          <a:hlinkClick r:id="rId2"/>
                        </a:rPr>
                        <a:t>NICE, 2025</a:t>
                      </a:r>
                      <a:r>
                        <a:rPr lang="en-GB" sz="1600">
                          <a:solidFill>
                            <a:srgbClr val="0E0E0E"/>
                          </a:solidFill>
                          <a:effectLst/>
                          <a:latin typeface="Roboto"/>
                        </a:rPr>
                        <a:t>]</a:t>
                      </a:r>
                      <a:endParaRPr lang="en-GB" sz="1200">
                        <a:effectLst/>
                        <a:latin typeface="Roboto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E081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81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FA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858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246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07B1E2FD-5EA8-4237-D0AA-8195A439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085" y="287281"/>
            <a:ext cx="8669494" cy="10409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Experience of a patient with </a:t>
            </a:r>
            <a:r>
              <a:rPr lang="en-US" sz="4000" kern="120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hEDS</a:t>
            </a:r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543D853B-E62F-CEF6-822B-DEA4DCCE7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41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830125BF-C47F-C754-000C-5D2F3F33CC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45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F4C59725-5EDE-5137-9E95-DF67A01096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049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35EB2447-AAD8-6209-04A4-980999BC38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65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64CAB6CA-0138-652F-1A56-AB25261394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655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9AA5C53A-2185-C9B2-C68D-AC29CA0D9A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69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9">
            <a:extLst>
              <a:ext uri="{FF2B5EF4-FFF2-40B4-BE49-F238E27FC236}">
                <a16:creationId xmlns:a16="http://schemas.microsoft.com/office/drawing/2014/main" id="{C3D7E3C9-CEDE-3230-B185-95542B9841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73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3114C87B-D5DA-844D-0B1F-103A304BD3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176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4" name="Content Placeholder 13" descr="Maze with solid fill">
            <a:extLst>
              <a:ext uri="{FF2B5EF4-FFF2-40B4-BE49-F238E27FC236}">
                <a16:creationId xmlns:a16="http://schemas.microsoft.com/office/drawing/2014/main" id="{A6DEEA1F-AE59-4D93-C589-65B48168B8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8157" y="284949"/>
            <a:ext cx="9548586" cy="7646682"/>
          </a:xfr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AB25702-B200-7246-2729-66329A0BD49E}"/>
              </a:ext>
            </a:extLst>
          </p:cNvPr>
          <p:cNvSpPr txBox="1"/>
          <p:nvPr/>
        </p:nvSpPr>
        <p:spPr>
          <a:xfrm>
            <a:off x="4321789" y="3724295"/>
            <a:ext cx="3699720" cy="76944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solidFill>
                  <a:schemeClr val="bg1"/>
                </a:solidFill>
                <a:latin typeface="Aptos" panose="020B0004020202020204" pitchFamily="34" charset="0"/>
              </a:rPr>
              <a:t>NO pathway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820140D-CA8D-06F8-EF42-D2605D54A3D7}"/>
              </a:ext>
            </a:extLst>
          </p:cNvPr>
          <p:cNvSpPr txBox="1"/>
          <p:nvPr/>
        </p:nvSpPr>
        <p:spPr>
          <a:xfrm rot="698417">
            <a:off x="6060673" y="2135623"/>
            <a:ext cx="6342494" cy="76944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solidFill>
                  <a:schemeClr val="bg1"/>
                </a:solidFill>
                <a:latin typeface="Aptos" panose="020B0004020202020204" pitchFamily="34" charset="0"/>
              </a:rPr>
              <a:t>Patchy understanding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A783A5-CAB6-F62F-A807-73C0AE2C5846}"/>
              </a:ext>
            </a:extLst>
          </p:cNvPr>
          <p:cNvSpPr txBox="1"/>
          <p:nvPr/>
        </p:nvSpPr>
        <p:spPr>
          <a:xfrm rot="20556367">
            <a:off x="-345262" y="2334980"/>
            <a:ext cx="5679347" cy="76944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solidFill>
                  <a:schemeClr val="bg1"/>
                </a:solidFill>
                <a:latin typeface="Aptos" panose="020B0004020202020204" pitchFamily="34" charset="0"/>
              </a:rPr>
              <a:t>NO definitive test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DFBD6E-A837-30BE-FD1A-A7072E018F1D}"/>
              </a:ext>
            </a:extLst>
          </p:cNvPr>
          <p:cNvSpPr txBox="1"/>
          <p:nvPr/>
        </p:nvSpPr>
        <p:spPr>
          <a:xfrm rot="997882">
            <a:off x="-187477" y="5379640"/>
            <a:ext cx="5679347" cy="76944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solidFill>
                  <a:schemeClr val="bg1"/>
                </a:solidFill>
                <a:latin typeface="Aptos" panose="020B0004020202020204" pitchFamily="34" charset="0"/>
              </a:rPr>
              <a:t>EDS not considered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F68C40-A758-B581-298D-32A333C0AA11}"/>
              </a:ext>
            </a:extLst>
          </p:cNvPr>
          <p:cNvSpPr txBox="1"/>
          <p:nvPr/>
        </p:nvSpPr>
        <p:spPr>
          <a:xfrm rot="20384831">
            <a:off x="6564694" y="5068293"/>
            <a:ext cx="5679347" cy="76944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>
                <a:solidFill>
                  <a:schemeClr val="bg1"/>
                </a:solidFill>
                <a:latin typeface="Aptos" panose="020B0004020202020204" pitchFamily="34" charset="0"/>
              </a:rPr>
              <a:t>HCP/location lottery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791B81-101A-FACA-A07F-D60910300030}"/>
              </a:ext>
            </a:extLst>
          </p:cNvPr>
          <p:cNvSpPr txBox="1"/>
          <p:nvPr/>
        </p:nvSpPr>
        <p:spPr>
          <a:xfrm>
            <a:off x="1103086" y="315686"/>
            <a:ext cx="9390741" cy="12311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 b="1" baseline="0">
                <a:latin typeface="Times New Roman"/>
              </a:rPr>
              <a:t>Experience of a patient with Ehlers Danlos</a:t>
            </a:r>
            <a:r>
              <a:rPr lang="en-GB" sz="2800" b="1">
                <a:latin typeface="Times New Roman"/>
              </a:rPr>
              <a:t> </a:t>
            </a:r>
            <a:r>
              <a:rPr lang="en-GB" sz="2800" b="1" baseline="0">
                <a:latin typeface="Times New Roman"/>
              </a:rPr>
              <a:t>Syndrome or Enduring Symptoms</a:t>
            </a:r>
            <a:endParaRPr lang="en-GB" sz="2800"/>
          </a:p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159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4A58C-A76E-7A1C-9ACD-FE615FB2A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76" y="362249"/>
            <a:ext cx="10818513" cy="856259"/>
          </a:xfrm>
          <a:solidFill>
            <a:schemeClr val="accent5">
              <a:lumMod val="20000"/>
              <a:lumOff val="80000"/>
            </a:schemeClr>
          </a:solidFill>
        </p:spPr>
        <p:txBody>
          <a:bodyPr vert="horz" lIns="189266" tIns="45720" rIns="91440" bIns="118000" rtlCol="0" anchor="ctr">
            <a:normAutofit/>
          </a:bodyPr>
          <a:lstStyle/>
          <a:p>
            <a:r>
              <a:rPr lang="en-GB" sz="2000">
                <a:solidFill>
                  <a:srgbClr val="212B32"/>
                </a:solidFill>
                <a:latin typeface="Arial"/>
                <a:cs typeface="Arial"/>
              </a:rPr>
              <a:t>Examples of medically unexplained symptoms (from NHS Health A-Z, Medically </a:t>
            </a:r>
            <a:br>
              <a:rPr lang="en-GB" sz="2000" dirty="0">
                <a:latin typeface="Arial"/>
                <a:cs typeface="Arial"/>
              </a:rPr>
            </a:br>
            <a:r>
              <a:rPr lang="en-GB" sz="2000">
                <a:solidFill>
                  <a:srgbClr val="212B32"/>
                </a:solidFill>
                <a:latin typeface="Arial"/>
                <a:cs typeface="Arial"/>
              </a:rPr>
              <a:t>Unexplained Symptoms)</a:t>
            </a:r>
            <a:endParaRPr lang="en-GB" sz="2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E8C88-B5D0-9B42-B8B9-10C7C9CBF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057" y="1436457"/>
            <a:ext cx="10820400" cy="560000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0" tIns="45720" rIns="91440" bIns="0" rtlCol="0" anchor="ctr">
            <a:normAutofit/>
          </a:bodyPr>
          <a:lstStyle/>
          <a:p>
            <a:pPr>
              <a:buNone/>
            </a:pPr>
            <a:r>
              <a:rPr lang="en-GB" sz="1600" dirty="0">
                <a:solidFill>
                  <a:srgbClr val="2C3932"/>
                </a:solidFill>
                <a:latin typeface="Arial"/>
                <a:cs typeface="Arial"/>
              </a:rPr>
              <a:t>   </a:t>
            </a:r>
            <a:r>
              <a:rPr lang="en-GB" sz="1800" b="1">
                <a:solidFill>
                  <a:srgbClr val="2C3932"/>
                </a:solidFill>
                <a:latin typeface="Arial"/>
                <a:cs typeface="Arial"/>
              </a:rPr>
              <a:t>Symptoms frequently lacking a clear medical cause include the following:</a:t>
            </a:r>
            <a:endParaRPr lang="en-GB" sz="1800" b="1"/>
          </a:p>
        </p:txBody>
      </p:sp>
      <p:sp>
        <p:nvSpPr>
          <p:cNvPr id="100" name="Card 1"/>
          <p:cNvSpPr/>
          <p:nvPr/>
        </p:nvSpPr>
        <p:spPr>
          <a:xfrm>
            <a:off x="685800" y="2250000"/>
            <a:ext cx="2525100" cy="1904000"/>
          </a:xfrm>
          <a:prstGeom prst="roundRect">
            <a:avLst>
              <a:gd name="adj" fmla="val 7000"/>
            </a:avLst>
          </a:prstGeom>
          <a:solidFill>
            <a:srgbClr val="BCE0DF"/>
          </a:solidFill>
          <a:ln>
            <a:noFill/>
          </a:ln>
        </p:spPr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01</a:t>
            </a:r>
            <a:endParaRPr lang="en-US" sz="2000">
              <a:solidFill>
                <a:srgbClr val="000000"/>
              </a:solidFill>
              <a:latin typeface="Neue Haas Grotesk Text Pro"/>
              <a:cs typeface="Arial"/>
            </a:endParaRPr>
          </a:p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Pain in the</a:t>
            </a:r>
            <a:endParaRPr lang="en-US" sz="2000"/>
          </a:p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 muscles or joints</a:t>
            </a:r>
            <a:endParaRPr lang="en-GB" sz="2000"/>
          </a:p>
        </p:txBody>
      </p:sp>
      <p:sp>
        <p:nvSpPr>
          <p:cNvPr id="101" name="Card 2"/>
          <p:cNvSpPr/>
          <p:nvPr/>
        </p:nvSpPr>
        <p:spPr>
          <a:xfrm>
            <a:off x="3385586" y="2250000"/>
            <a:ext cx="2525100" cy="1904000"/>
          </a:xfrm>
          <a:prstGeom prst="roundRect">
            <a:avLst>
              <a:gd name="adj" fmla="val 7000"/>
            </a:avLst>
          </a:prstGeom>
          <a:solidFill>
            <a:srgbClr val="FBDDB8"/>
          </a:solidFill>
          <a:ln>
            <a:noFill/>
          </a:ln>
        </p:spPr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02</a:t>
            </a:r>
          </a:p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Persistent back </a:t>
            </a:r>
          </a:p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pain</a:t>
            </a:r>
            <a:endParaRPr lang="en-GB" sz="2000"/>
          </a:p>
        </p:txBody>
      </p:sp>
      <p:sp>
        <p:nvSpPr>
          <p:cNvPr id="102" name="Card 3"/>
          <p:cNvSpPr/>
          <p:nvPr/>
        </p:nvSpPr>
        <p:spPr>
          <a:xfrm>
            <a:off x="6216000" y="2250000"/>
            <a:ext cx="2525100" cy="1904000"/>
          </a:xfrm>
          <a:prstGeom prst="roundRect">
            <a:avLst>
              <a:gd name="adj" fmla="val 7000"/>
            </a:avLst>
          </a:prstGeom>
          <a:solidFill>
            <a:srgbClr val="F4C7BC"/>
          </a:solidFill>
          <a:ln>
            <a:noFill/>
          </a:ln>
        </p:spPr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03</a:t>
            </a:r>
          </a:p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Recurring </a:t>
            </a:r>
          </a:p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headaches</a:t>
            </a:r>
            <a:endParaRPr lang="en-GB" sz="2000"/>
          </a:p>
        </p:txBody>
      </p:sp>
      <p:sp>
        <p:nvSpPr>
          <p:cNvPr id="103" name="Card 4"/>
          <p:cNvSpPr/>
          <p:nvPr/>
        </p:nvSpPr>
        <p:spPr>
          <a:xfrm>
            <a:off x="8981100" y="2250000"/>
            <a:ext cx="2525100" cy="1904000"/>
          </a:xfrm>
          <a:prstGeom prst="roundRect">
            <a:avLst>
              <a:gd name="adj" fmla="val 7000"/>
            </a:avLst>
          </a:prstGeom>
          <a:solidFill>
            <a:srgbClr val="C3DDD0"/>
          </a:solidFill>
          <a:ln>
            <a:noFill/>
          </a:ln>
        </p:spPr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04</a:t>
            </a:r>
          </a:p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Ongoing fatigue</a:t>
            </a:r>
          </a:p>
        </p:txBody>
      </p:sp>
      <p:sp>
        <p:nvSpPr>
          <p:cNvPr id="104" name="Card 5"/>
          <p:cNvSpPr/>
          <p:nvPr/>
        </p:nvSpPr>
        <p:spPr>
          <a:xfrm>
            <a:off x="685800" y="4454000"/>
            <a:ext cx="2525100" cy="1904000"/>
          </a:xfrm>
          <a:prstGeom prst="roundRect">
            <a:avLst>
              <a:gd name="adj" fmla="val 7000"/>
            </a:avLst>
          </a:prstGeom>
          <a:solidFill>
            <a:srgbClr val="E2C5C0"/>
          </a:solidFill>
          <a:ln>
            <a:noFill/>
          </a:ln>
        </p:spPr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05</a:t>
            </a:r>
          </a:p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Feeling faint</a:t>
            </a:r>
            <a:endParaRPr lang="en-GB" sz="2000"/>
          </a:p>
        </p:txBody>
      </p:sp>
      <p:sp>
        <p:nvSpPr>
          <p:cNvPr id="105" name="Card 6"/>
          <p:cNvSpPr/>
          <p:nvPr/>
        </p:nvSpPr>
        <p:spPr>
          <a:xfrm>
            <a:off x="3450900" y="4454000"/>
            <a:ext cx="2525100" cy="1904000"/>
          </a:xfrm>
          <a:prstGeom prst="roundRect">
            <a:avLst>
              <a:gd name="adj" fmla="val 7000"/>
            </a:avLst>
          </a:prstGeom>
          <a:solidFill>
            <a:srgbClr val="F6D7CB"/>
          </a:solidFill>
          <a:ln>
            <a:noFill/>
          </a:ln>
        </p:spPr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06</a:t>
            </a:r>
          </a:p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Chest pain</a:t>
            </a:r>
          </a:p>
        </p:txBody>
      </p:sp>
      <p:sp>
        <p:nvSpPr>
          <p:cNvPr id="106" name="Card 7"/>
          <p:cNvSpPr/>
          <p:nvPr/>
        </p:nvSpPr>
        <p:spPr>
          <a:xfrm>
            <a:off x="6216000" y="4454000"/>
            <a:ext cx="2525100" cy="1904000"/>
          </a:xfrm>
          <a:prstGeom prst="roundRect">
            <a:avLst>
              <a:gd name="adj" fmla="val 7000"/>
            </a:avLst>
          </a:prstGeom>
          <a:solidFill>
            <a:srgbClr val="BCE0DF"/>
          </a:solidFill>
          <a:ln>
            <a:noFill/>
          </a:ln>
        </p:spPr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07</a:t>
            </a:r>
          </a:p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Palpitations of</a:t>
            </a:r>
          </a:p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 the heart</a:t>
            </a:r>
            <a:endParaRPr lang="en-GB" sz="2000"/>
          </a:p>
        </p:txBody>
      </p:sp>
      <p:sp>
        <p:nvSpPr>
          <p:cNvPr id="107" name="Card 8"/>
          <p:cNvSpPr/>
          <p:nvPr/>
        </p:nvSpPr>
        <p:spPr>
          <a:xfrm>
            <a:off x="8981100" y="4454000"/>
            <a:ext cx="2525100" cy="1904000"/>
          </a:xfrm>
          <a:prstGeom prst="roundRect">
            <a:avLst>
              <a:gd name="adj" fmla="val 7000"/>
            </a:avLst>
          </a:prstGeom>
          <a:solidFill>
            <a:srgbClr val="FBDDB8"/>
          </a:solidFill>
          <a:ln>
            <a:noFill/>
          </a:ln>
        </p:spPr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08</a:t>
            </a:r>
          </a:p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Digestive or </a:t>
            </a:r>
          </a:p>
          <a:p>
            <a:pPr algn="ctr"/>
            <a:r>
              <a:rPr lang="en-GB" sz="2000" b="1">
                <a:solidFill>
                  <a:srgbClr val="1A1A1A"/>
                </a:solidFill>
                <a:latin typeface="Arial"/>
                <a:cs typeface="Arial"/>
              </a:rPr>
              <a:t>stomach issues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1060870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15D6F-EF0F-20C0-5571-CEAA79047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17" y="2950510"/>
            <a:ext cx="3340790" cy="3151894"/>
          </a:xfrm>
        </p:spPr>
        <p:txBody>
          <a:bodyPr anchor="t">
            <a:normAutofit/>
          </a:bodyPr>
          <a:lstStyle/>
          <a:p>
            <a:r>
              <a:rPr lang="en-GB" sz="3200"/>
              <a:t>THE </a:t>
            </a:r>
            <a:br>
              <a:rPr lang="en-GB" sz="3200"/>
            </a:br>
            <a:r>
              <a:rPr lang="en-GB" sz="3200"/>
              <a:t>SPECIALIST SILO ISSUE </a:t>
            </a:r>
            <a:br>
              <a:rPr lang="en-GB" sz="3200"/>
            </a:br>
            <a:r>
              <a:rPr lang="en-GB" sz="3200"/>
              <a:t>IN THE NHS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986E9F3C-4EDC-4E31-D7D2-C395B39187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4036" y="464459"/>
            <a:ext cx="11278941" cy="1068378"/>
          </a:xfrm>
        </p:spPr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4C805-B095-6682-1431-7FC44C38BA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21628" y="2345338"/>
            <a:ext cx="7960771" cy="433678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1800"/>
              <a:t>C</a:t>
            </a:r>
            <a:r>
              <a:rPr lang="en-GB" sz="2000"/>
              <a:t>ardiac Clinic  ──► Treats Palpitations/Dizziness (</a:t>
            </a:r>
            <a:r>
              <a:rPr lang="en-GB" sz="2000" err="1"/>
              <a:t>PoTS</a:t>
            </a:r>
            <a:r>
              <a:rPr lang="en-GB" sz="2000"/>
              <a:t>)  </a:t>
            </a:r>
          </a:p>
          <a:p>
            <a:r>
              <a:rPr lang="en-GB" sz="2000"/>
              <a:t> GI Clinic  ──► Treats Reflux/Dysmotility (IBS) </a:t>
            </a:r>
          </a:p>
          <a:p>
            <a:r>
              <a:rPr lang="en-GB" sz="2000"/>
              <a:t>Orthopaedics  ──► Treats Chronic Joint Pain                            </a:t>
            </a:r>
          </a:p>
          <a:p>
            <a:pPr marL="0" indent="0">
              <a:buNone/>
            </a:pPr>
            <a:r>
              <a:rPr lang="en-GB" sz="2000"/>
              <a:t>= Symptoms seen as </a:t>
            </a:r>
            <a:r>
              <a:rPr lang="en-GB" sz="2000" b="1"/>
              <a:t>isolated</a:t>
            </a:r>
            <a:r>
              <a:rPr lang="en-GB" sz="2000"/>
              <a:t> or labelled </a:t>
            </a:r>
            <a:r>
              <a:rPr lang="en-GB" sz="2000" b="1"/>
              <a:t>MUS/Anxiety</a:t>
            </a:r>
          </a:p>
          <a:p>
            <a:pPr marL="0" indent="0">
              <a:buNone/>
            </a:pPr>
            <a:r>
              <a:rPr lang="en-GB" sz="2000"/>
              <a:t> </a:t>
            </a:r>
            <a:r>
              <a:rPr lang="en-GB" sz="2000" b="1"/>
              <a:t>   However</a:t>
            </a:r>
            <a:r>
              <a:rPr lang="en-GB" sz="2000"/>
              <a:t>, seen through a </a:t>
            </a:r>
            <a:r>
              <a:rPr lang="en-GB" sz="2000" i="1"/>
              <a:t>HOLISTIC/CONNECTIVE TISSUE LENS:</a:t>
            </a:r>
          </a:p>
          <a:p>
            <a:pPr marL="0" indent="0">
              <a:buNone/>
            </a:pPr>
            <a:r>
              <a:rPr lang="en-GB" sz="2000"/>
              <a:t>                               DIAGNOSIS: </a:t>
            </a:r>
            <a:r>
              <a:rPr lang="en-GB" sz="2000" b="1"/>
              <a:t>Hypermobile EDS</a:t>
            </a:r>
          </a:p>
        </p:txBody>
      </p:sp>
    </p:spTree>
    <p:extLst>
      <p:ext uri="{BB962C8B-B14F-4D97-AF65-F5344CB8AC3E}">
        <p14:creationId xmlns:p14="http://schemas.microsoft.com/office/powerpoint/2010/main" val="2835948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E5FB77F-D132-F154-8DA4-0DA7C3AE1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990" y="195798"/>
            <a:ext cx="8373002" cy="1293223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latin typeface="Helvetica Neue"/>
              </a:rPr>
              <a:t>Patient Inequalities in Diagnosis</a:t>
            </a:r>
            <a:endParaRPr lang="en-US" sz="360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5335E81-D1BD-2E6D-5F29-DEA103E40A3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06989" y="1717041"/>
            <a:ext cx="8373216" cy="4949370"/>
          </a:xfr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Helvetica Neue"/>
              </a:rPr>
              <a:t>             </a:t>
            </a:r>
            <a:r>
              <a:rPr lang="en-US" b="1">
                <a:latin typeface="Helvetica Neue"/>
              </a:rPr>
              <a:t>The Core Barriers</a:t>
            </a:r>
            <a:endParaRPr lang="en-US"/>
          </a:p>
          <a:p>
            <a:pPr marL="0" indent="0">
              <a:buNone/>
            </a:pPr>
            <a:r>
              <a:rPr lang="en-US" sz="700" dirty="0">
                <a:latin typeface="Times New Roman"/>
                <a:cs typeface="Times New Roman"/>
              </a:rPr>
              <a:t>  </a:t>
            </a:r>
            <a:r>
              <a:rPr lang="en-US" sz="700" i="1" dirty="0">
                <a:latin typeface="Times New Roman"/>
                <a:cs typeface="Times New Roman"/>
              </a:rPr>
              <a:t>    </a:t>
            </a:r>
            <a:r>
              <a:rPr lang="en-US" b="1" i="1">
                <a:latin typeface="Helvetica Neue"/>
              </a:rPr>
              <a:t>Medical Misogyny</a:t>
            </a:r>
            <a:r>
              <a:rPr lang="en-US">
                <a:latin typeface="Helvetica Neue"/>
              </a:rPr>
              <a:t>: Symptoms dismissed as emotional.</a:t>
            </a:r>
            <a:endParaRPr lang="en-US"/>
          </a:p>
          <a:p>
            <a:pPr marL="0" indent="0">
              <a:buNone/>
            </a:pPr>
            <a:r>
              <a:rPr lang="en-US" sz="700" dirty="0">
                <a:latin typeface="Times New Roman"/>
                <a:cs typeface="Times New Roman"/>
              </a:rPr>
              <a:t> </a:t>
            </a:r>
            <a:r>
              <a:rPr lang="en-US" sz="700" i="1" dirty="0">
                <a:latin typeface="Times New Roman"/>
                <a:cs typeface="Times New Roman"/>
              </a:rPr>
              <a:t>    </a:t>
            </a:r>
            <a:r>
              <a:rPr lang="en-US" b="1" i="1">
                <a:latin typeface="Helvetica Neue"/>
              </a:rPr>
              <a:t>Clinical Gaslighting</a:t>
            </a:r>
            <a:r>
              <a:rPr lang="en-US">
                <a:latin typeface="Helvetica Neue"/>
              </a:rPr>
              <a:t>: Legitimate physical suffering labelled psychological.</a:t>
            </a:r>
            <a:endParaRPr lang="en-US"/>
          </a:p>
          <a:p>
            <a:pPr marL="0" indent="0">
              <a:buNone/>
            </a:pPr>
            <a:r>
              <a:rPr lang="en-US" b="1" dirty="0">
                <a:latin typeface="Helvetica Neue"/>
              </a:rPr>
              <a:t>    </a:t>
            </a:r>
            <a:r>
              <a:rPr lang="en-US" b="1" i="1" dirty="0">
                <a:latin typeface="Helvetica Neue"/>
              </a:rPr>
              <a:t>Diagnostic Intersectionality</a:t>
            </a:r>
            <a:r>
              <a:rPr lang="en-US" dirty="0">
                <a:latin typeface="Helvetica Neue"/>
              </a:rPr>
              <a:t>: Vulnerabilities multiply for </a:t>
            </a:r>
            <a:r>
              <a:rPr lang="en-US" dirty="0" err="1">
                <a:latin typeface="Helvetica Neue"/>
              </a:rPr>
              <a:t>marginalised</a:t>
            </a:r>
            <a:r>
              <a:rPr lang="en-US" dirty="0">
                <a:latin typeface="Helvetica Neue"/>
              </a:rPr>
              <a:t> groups</a:t>
            </a:r>
          </a:p>
          <a:p>
            <a:pPr>
              <a:buNone/>
            </a:pPr>
            <a:r>
              <a:rPr lang="en-US" b="1" dirty="0">
                <a:latin typeface="Helvetica Neue"/>
              </a:rPr>
              <a:t>             </a:t>
            </a:r>
            <a:r>
              <a:rPr lang="en-US" b="1">
                <a:latin typeface="Helvetica Neue"/>
              </a:rPr>
              <a:t>Vulnerable Patient Demographics</a:t>
            </a:r>
            <a:endParaRPr lang="en-US"/>
          </a:p>
          <a:p>
            <a:pPr>
              <a:buNone/>
            </a:pPr>
            <a:r>
              <a:rPr lang="en-US" sz="700" dirty="0">
                <a:latin typeface="Times New Roman"/>
                <a:cs typeface="Times New Roman"/>
              </a:rPr>
              <a:t>  </a:t>
            </a:r>
            <a:r>
              <a:rPr lang="en-US" sz="700" i="1" dirty="0">
                <a:latin typeface="Times New Roman"/>
                <a:cs typeface="Times New Roman"/>
              </a:rPr>
              <a:t>  </a:t>
            </a:r>
            <a:r>
              <a:rPr lang="en-US" b="1" i="1">
                <a:latin typeface="Helvetica Neue"/>
              </a:rPr>
              <a:t>Financial Hardship</a:t>
            </a:r>
            <a:r>
              <a:rPr lang="en-US" i="1">
                <a:latin typeface="Helvetica Neue"/>
              </a:rPr>
              <a:t>:</a:t>
            </a:r>
            <a:r>
              <a:rPr lang="en-US">
                <a:latin typeface="Helvetica Neue"/>
              </a:rPr>
              <a:t> Lost income from leaving work due to chronic illness.</a:t>
            </a:r>
            <a:endParaRPr lang="en-US"/>
          </a:p>
          <a:p>
            <a:pPr>
              <a:buNone/>
            </a:pPr>
            <a:r>
              <a:rPr lang="en-US" sz="700" dirty="0">
                <a:latin typeface="Times New Roman"/>
                <a:cs typeface="Times New Roman"/>
              </a:rPr>
              <a:t>   </a:t>
            </a:r>
            <a:r>
              <a:rPr lang="en-US" sz="700" i="1" dirty="0">
                <a:latin typeface="Times New Roman"/>
                <a:cs typeface="Times New Roman"/>
              </a:rPr>
              <a:t> </a:t>
            </a:r>
            <a:r>
              <a:rPr lang="en-US" b="1" i="1">
                <a:latin typeface="Helvetica Neue"/>
              </a:rPr>
              <a:t>Communication Gap</a:t>
            </a:r>
            <a:r>
              <a:rPr lang="en-US" b="1">
                <a:latin typeface="Helvetica Neue"/>
              </a:rPr>
              <a:t>s</a:t>
            </a:r>
            <a:r>
              <a:rPr lang="en-US">
                <a:latin typeface="Helvetica Neue"/>
              </a:rPr>
              <a:t>: Barriers in language and health literacy.</a:t>
            </a:r>
            <a:endParaRPr lang="en-US"/>
          </a:p>
          <a:p>
            <a:pPr>
              <a:buNone/>
            </a:pPr>
            <a:r>
              <a:rPr lang="en-US" sz="700" dirty="0">
                <a:latin typeface="Times New Roman"/>
                <a:cs typeface="Times New Roman"/>
              </a:rPr>
              <a:t>  </a:t>
            </a:r>
            <a:r>
              <a:rPr lang="en-US" sz="700" i="1" dirty="0">
                <a:latin typeface="Times New Roman"/>
                <a:cs typeface="Times New Roman"/>
              </a:rPr>
              <a:t>  </a:t>
            </a:r>
            <a:r>
              <a:rPr lang="en-US" b="1" i="1">
                <a:latin typeface="Helvetica Neue"/>
              </a:rPr>
              <a:t>Severe Illness</a:t>
            </a:r>
            <a:r>
              <a:rPr lang="en-US" i="1">
                <a:latin typeface="Helvetica Neue"/>
              </a:rPr>
              <a:t>:</a:t>
            </a:r>
            <a:r>
              <a:rPr lang="en-US">
                <a:latin typeface="Helvetica Neue"/>
              </a:rPr>
              <a:t> Multi-comorbid patients too weak to self-advocate.</a:t>
            </a:r>
            <a:endParaRPr lang="en-US"/>
          </a:p>
          <a:p>
            <a:pPr>
              <a:buNone/>
            </a:pPr>
            <a:r>
              <a:rPr lang="en-US" b="1" dirty="0">
                <a:latin typeface="Helvetica Neue"/>
              </a:rPr>
              <a:t>            </a:t>
            </a:r>
            <a:r>
              <a:rPr lang="en-US" b="1">
                <a:latin typeface="Helvetica Neue"/>
              </a:rPr>
              <a:t>The Systemic Impact</a:t>
            </a:r>
          </a:p>
          <a:p>
            <a:pPr>
              <a:buNone/>
            </a:pPr>
            <a:r>
              <a:rPr lang="en-US" b="1" i="1" dirty="0">
                <a:latin typeface="Helvetica Neue"/>
              </a:rPr>
              <a:t>  Compounded Inequity: </a:t>
            </a:r>
            <a:r>
              <a:rPr lang="en-US" dirty="0" err="1">
                <a:latin typeface="Helvetica Neue"/>
              </a:rPr>
              <a:t>Marginalised</a:t>
            </a:r>
            <a:r>
              <a:rPr lang="en-US" dirty="0">
                <a:latin typeface="Helvetica Neue"/>
              </a:rPr>
              <a:t> status worsens existing barriers.</a:t>
            </a:r>
          </a:p>
          <a:p>
            <a:pPr>
              <a:buNone/>
            </a:pPr>
            <a:r>
              <a:rPr lang="en-US" b="1" i="1" dirty="0">
                <a:latin typeface="Helvetica Neue"/>
              </a:rPr>
              <a:t>  Patchy Services:</a:t>
            </a:r>
            <a:r>
              <a:rPr lang="en-US" dirty="0">
                <a:latin typeface="Helvetica Neue"/>
              </a:rPr>
              <a:t> </a:t>
            </a:r>
            <a:r>
              <a:rPr lang="en-US" dirty="0" err="1">
                <a:latin typeface="Helvetica Neue"/>
              </a:rPr>
              <a:t>Localised</a:t>
            </a:r>
            <a:r>
              <a:rPr lang="en-US" dirty="0">
                <a:latin typeface="Helvetica Neue"/>
              </a:rPr>
              <a:t> healthcare gaps become completely inaccessible.</a:t>
            </a:r>
          </a:p>
          <a:p>
            <a:pPr>
              <a:buNone/>
            </a:pPr>
            <a:r>
              <a:rPr lang="en-US" b="1" i="1">
                <a:latin typeface="Helvetica Neue"/>
              </a:rPr>
              <a:t>  Delayed Care:</a:t>
            </a:r>
            <a:r>
              <a:rPr lang="en-US">
                <a:latin typeface="Helvetica Neue"/>
              </a:rPr>
              <a:t> Systemic bias directly causes misdiagnosis and harm.</a:t>
            </a:r>
          </a:p>
          <a:p>
            <a:pPr>
              <a:buNone/>
            </a:pPr>
            <a:endParaRPr lang="en-US" b="1">
              <a:latin typeface="Helvetica Neue"/>
            </a:endParaRPr>
          </a:p>
          <a:p>
            <a:pPr>
              <a:buNone/>
            </a:pPr>
            <a:endParaRPr lang="en-US" b="1">
              <a:latin typeface="Helvetica Neue"/>
            </a:endParaRPr>
          </a:p>
          <a:p>
            <a:pPr marL="0" indent="0">
              <a:buNone/>
            </a:pPr>
            <a:endParaRPr lang="en-US"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49218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07B1E2FD-5EA8-4237-D0AA-8195A439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203" y="457201"/>
            <a:ext cx="10969244" cy="1041269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600"/>
              <a:t>Why does getting the right diagnosis matter?</a:t>
            </a:r>
            <a:endParaRPr lang="en-US" sz="3600" kern="1200">
              <a:latin typeface="+mj-lt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543D853B-E62F-CEF6-822B-DEA4DCCE7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2800" y="0"/>
            <a:ext cx="337858" cy="32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830125BF-C47F-C754-000C-5D2F3F33CC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3175" y="0"/>
            <a:ext cx="337858" cy="32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F4C59725-5EDE-5137-9E95-DF67A01096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63550" y="0"/>
            <a:ext cx="337858" cy="32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35EB2447-AAD8-6209-04A4-980999BC38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3925" y="0"/>
            <a:ext cx="337858" cy="32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64CAB6CA-0138-652F-1A56-AB25261394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95200" y="152400"/>
            <a:ext cx="337858" cy="32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9AA5C53A-2185-C9B2-C68D-AC29CA0D9A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5575" y="152400"/>
            <a:ext cx="337858" cy="32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9">
            <a:extLst>
              <a:ext uri="{FF2B5EF4-FFF2-40B4-BE49-F238E27FC236}">
                <a16:creationId xmlns:a16="http://schemas.microsoft.com/office/drawing/2014/main" id="{C3D7E3C9-CEDE-3230-B185-95542B9841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5950" y="152400"/>
            <a:ext cx="337858" cy="32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3114C87B-D5DA-844D-0B1F-103A304BD3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6325" y="152400"/>
            <a:ext cx="337858" cy="32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F44C7185-425E-EE11-C4BF-1C10124DD8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1504516"/>
              </p:ext>
            </p:extLst>
          </p:nvPr>
        </p:nvGraphicFramePr>
        <p:xfrm>
          <a:off x="143362" y="1963746"/>
          <a:ext cx="11818189" cy="4727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7241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07B1E2FD-5EA8-4237-D0AA-8195A439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885" y="323567"/>
            <a:ext cx="10984522" cy="1164297"/>
          </a:xfr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MUS Patient's Experience of Diagnosis</a:t>
            </a:r>
            <a:endParaRPr lang="en-US" sz="32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E061FF35-8077-7D5E-C76B-30D40954F1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463065"/>
              </p:ext>
            </p:extLst>
          </p:nvPr>
        </p:nvGraphicFramePr>
        <p:xfrm>
          <a:off x="184151" y="1717088"/>
          <a:ext cx="9391170" cy="4940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AutoShape 2">
            <a:extLst>
              <a:ext uri="{FF2B5EF4-FFF2-40B4-BE49-F238E27FC236}">
                <a16:creationId xmlns:a16="http://schemas.microsoft.com/office/drawing/2014/main" id="{543D853B-E62F-CEF6-822B-DEA4DCCE7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41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830125BF-C47F-C754-000C-5D2F3F33CC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45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F4C59725-5EDE-5137-9E95-DF67A01096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049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35EB2447-AAD8-6209-04A4-980999BC38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65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19D570-0556-FFFD-66D3-EC38F5F81154}"/>
              </a:ext>
            </a:extLst>
          </p:cNvPr>
          <p:cNvSpPr txBox="1"/>
          <p:nvPr/>
        </p:nvSpPr>
        <p:spPr>
          <a:xfrm>
            <a:off x="9638001" y="2299976"/>
            <a:ext cx="2491319" cy="3855479"/>
          </a:xfrm>
          <a:prstGeom prst="homePlate">
            <a:avLst>
              <a:gd name="adj" fmla="val 17452"/>
            </a:avLst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en-GB" sz="2800" b="1">
                <a:solidFill>
                  <a:schemeClr val="bg1"/>
                </a:solidFill>
                <a:effectLst/>
                <a:latin typeface="Aptos" panose="020B0004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Repeat:</a:t>
            </a:r>
          </a:p>
          <a:p>
            <a:pPr lvl="0">
              <a:lnSpc>
                <a:spcPct val="110000"/>
              </a:lnSpc>
              <a:spcAft>
                <a:spcPts val="1000"/>
              </a:spcAft>
            </a:pPr>
            <a:r>
              <a:rPr lang="en-GB" sz="2400">
                <a:solidFill>
                  <a:schemeClr val="bg1"/>
                </a:solidFill>
                <a:effectLst/>
                <a:latin typeface="Aptos" panose="020B0004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For each new symptom</a:t>
            </a:r>
          </a:p>
          <a:p>
            <a:pPr lvl="0">
              <a:lnSpc>
                <a:spcPct val="110000"/>
              </a:lnSpc>
              <a:spcAft>
                <a:spcPts val="1000"/>
              </a:spcAft>
            </a:pPr>
            <a:r>
              <a:rPr lang="en-GB" sz="240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At different life stages</a:t>
            </a:r>
          </a:p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en-GB" sz="240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For dependants (if inherited)</a:t>
            </a:r>
          </a:p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en-GB" sz="2400">
                <a:solidFill>
                  <a:schemeClr val="bg1"/>
                </a:solidFill>
                <a:effectLst/>
                <a:latin typeface="Aptos" panose="020B0004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For new HCP</a:t>
            </a:r>
          </a:p>
        </p:txBody>
      </p:sp>
    </p:spTree>
    <p:extLst>
      <p:ext uri="{BB962C8B-B14F-4D97-AF65-F5344CB8AC3E}">
        <p14:creationId xmlns:p14="http://schemas.microsoft.com/office/powerpoint/2010/main" val="2869575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07B1E2FD-5EA8-4237-D0AA-8195A439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US" sz="4000"/>
              <a:t>What could </a:t>
            </a:r>
            <a:r>
              <a:rPr lang="en-US" sz="4000" kern="1200">
                <a:latin typeface="+mj-lt"/>
                <a:ea typeface="+mj-ea"/>
                <a:cs typeface="+mj-cs"/>
              </a:rPr>
              <a:t>make a difference</a:t>
            </a:r>
            <a:r>
              <a:rPr lang="en-US" sz="4000"/>
              <a:t> to MUS patients</a:t>
            </a:r>
            <a:r>
              <a:rPr lang="en-US" sz="4000" kern="1200">
                <a:latin typeface="+mj-lt"/>
                <a:ea typeface="+mj-ea"/>
                <a:cs typeface="+mj-cs"/>
              </a:rPr>
              <a:t>?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C03982DE-0FB0-77FF-8F0A-B1932FEE871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462408"/>
          <a:ext cx="10515600" cy="5387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AutoShape 2">
            <a:extLst>
              <a:ext uri="{FF2B5EF4-FFF2-40B4-BE49-F238E27FC236}">
                <a16:creationId xmlns:a16="http://schemas.microsoft.com/office/drawing/2014/main" id="{543D853B-E62F-CEF6-822B-DEA4DCCE7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41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830125BF-C47F-C754-000C-5D2F3F33CC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45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F4C59725-5EDE-5137-9E95-DF67A01096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049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35EB2447-AAD8-6209-04A4-980999BC38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65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7">
            <a:extLst>
              <a:ext uri="{FF2B5EF4-FFF2-40B4-BE49-F238E27FC236}">
                <a16:creationId xmlns:a16="http://schemas.microsoft.com/office/drawing/2014/main" id="{64CAB6CA-0138-652F-1A56-AB25261394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655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9AA5C53A-2185-C9B2-C68D-AC29CA0D9A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69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9">
            <a:extLst>
              <a:ext uri="{FF2B5EF4-FFF2-40B4-BE49-F238E27FC236}">
                <a16:creationId xmlns:a16="http://schemas.microsoft.com/office/drawing/2014/main" id="{C3D7E3C9-CEDE-3230-B185-95542B9841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73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3114C87B-D5DA-844D-0B1F-103A304BD3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176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750564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_win32_v4" id="{36600640-D8E1-4357-AFEE-600C1C5161DD}" vid="{8FF2FB97-BFAE-4CE3-9E91-3EFC0FA5E1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Helena">
    <a:dk1>
      <a:sysClr val="windowText" lastClr="000000"/>
    </a:dk1>
    <a:lt1>
      <a:sysClr val="window" lastClr="FFFFFF"/>
    </a:lt1>
    <a:dk2>
      <a:srgbClr val="2C3932"/>
    </a:dk2>
    <a:lt2>
      <a:srgbClr val="FDF6EA"/>
    </a:lt2>
    <a:accent1>
      <a:srgbClr val="169C9A"/>
    </a:accent1>
    <a:accent2>
      <a:srgbClr val="FA9A42"/>
    </a:accent2>
    <a:accent3>
      <a:srgbClr val="E15C3D"/>
    </a:accent3>
    <a:accent4>
      <a:srgbClr val="E78A67"/>
    </a:accent4>
    <a:accent5>
      <a:srgbClr val="A74B40"/>
    </a:accent5>
    <a:accent6>
      <a:srgbClr val="3D9072"/>
    </a:accent6>
    <a:hlink>
      <a:srgbClr val="169C9A"/>
    </a:hlink>
    <a:folHlink>
      <a:srgbClr val="E15C3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2" ma:contentTypeDescription="Create a new document." ma:contentTypeScope="" ma:versionID="0635a23c60cc3de58ab4c1efc88efc6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b2ec4e1d644ed04c8d3fd0ef60d056a4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  <xsd:element ref="ns2:HasDigitalSignature" minOccurs="0"/>
                <xsd:element ref="ns2:DigitalSignatureProvi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  <xsd:element name="HasDigitalSignature" ma:index="3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35" nillable="true" ma:displayName="Signature provider" ma:internalName="DigitalSignatureProvider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230e9df3-be65-4c73-a93b-d1236ebd677e" xsi:nil="true"/>
    <MediaServiceKeyPoints xmlns="71af3243-3dd4-4a8d-8c0d-dd76da1f02a5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ImageTagsTaxHTField xmlns="71af3243-3dd4-4a8d-8c0d-dd76da1f02a5">
      <Terms xmlns="http://schemas.microsoft.com/office/infopath/2007/PartnerControls"/>
    </ImageTagsTaxHTField>
  </documentManagement>
</p:properties>
</file>

<file path=customXml/itemProps1.xml><?xml version="1.0" encoding="utf-8"?>
<ds:datastoreItem xmlns:ds="http://schemas.openxmlformats.org/officeDocument/2006/customXml" ds:itemID="{E0D067B9-82DB-4736-955B-5990E509A282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3B79205-1ECA-438E-AAC0-B28ABB0DD1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0CEB72-9B64-43A4-9652-F0FED519FBF8}">
  <ds:schemaRefs>
    <ds:schemaRef ds:uri="16c05727-aa75-4e4a-9b5f-8a80a1165891"/>
    <ds:schemaRef ds:uri="230e9df3-be65-4c73-a93b-d1236ebd677e"/>
    <ds:schemaRef ds:uri="71af3243-3dd4-4a8d-8c0d-dd76da1f02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1a19d03a-48bc-4359-8038-5b5f6d5847c3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10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Helena</vt:lpstr>
      <vt:lpstr>Where does the Patient Journey go wrong?</vt:lpstr>
      <vt:lpstr>The Breast Cancer Diagnostic Journey.</vt:lpstr>
      <vt:lpstr>Symptoms Suggestive of Breast Cancer</vt:lpstr>
      <vt:lpstr>Experience of a patient with hEDS</vt:lpstr>
      <vt:lpstr>Examples of medically unexplained symptoms (from NHS Health A-Z, Medically  Unexplained Symptoms)</vt:lpstr>
      <vt:lpstr>THE  SPECIALIST SILO ISSUE  IN THE NHS</vt:lpstr>
      <vt:lpstr>Patient Inequalities in Diagnosis</vt:lpstr>
      <vt:lpstr>Why does getting the right diagnosis matter?</vt:lpstr>
      <vt:lpstr>The MUS Patient's Experience of Diagnosis</vt:lpstr>
      <vt:lpstr>What could make a difference to MUS patients?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61</cp:revision>
  <dcterms:created xsi:type="dcterms:W3CDTF">2026-06-22T14:07:08Z</dcterms:created>
  <dcterms:modified xsi:type="dcterms:W3CDTF">2026-06-23T08:01:22Z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