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hape 173"/>
          <p:cNvSpPr/>
          <p:nvPr>
            <p:ph type="sldImg"/>
          </p:nvPr>
        </p:nvSpPr>
        <p:spPr>
          <a:prstGeom prst="rect">
            <a:avLst/>
          </a:prstGeom>
        </p:spPr>
        <p:txBody>
          <a:bodyPr/>
          <a:lstStyle/>
          <a:p>
            <a:pPr/>
          </a:p>
        </p:txBody>
      </p:sp>
      <p:sp>
        <p:nvSpPr>
          <p:cNvPr id="174" name="Shape 174"/>
          <p:cNvSpPr/>
          <p:nvPr>
            <p:ph type="body" sz="quarter" idx="1"/>
          </p:nvPr>
        </p:nvSpPr>
        <p:spPr>
          <a:prstGeom prst="rect">
            <a:avLst/>
          </a:prstGeom>
        </p:spPr>
        <p:txBody>
          <a:bodyPr/>
          <a:lstStyle/>
          <a:p>
            <a:pPr/>
            <a:r>
              <a:t>Thank you to the organisers for their kind invitation.</a:t>
            </a:r>
          </a:p>
          <a:p>
            <a:pPr/>
          </a:p>
          <a:p>
            <a:pPr/>
            <a:r>
              <a:t>This is my second time attending this conference. The last time I was here, I left with both a wealth of insight and a renewed sense of humility after listening to the speakers and attendees, and learning about the exceptional patient-centred work being done across the country.</a:t>
            </a:r>
          </a:p>
          <a:p>
            <a:pPr/>
          </a:p>
          <a:p>
            <a:pPr/>
            <a:r>
              <a:t>It's therefore a real pleasure to be back and to have the opportunity to contribute to this year's programme.</a:t>
            </a:r>
          </a:p>
          <a:p>
            <a:pPr/>
          </a:p>
          <a:p>
            <a:pPr/>
            <a:r>
              <a:t>I have been asked to deliver a presentation on managing unexplained chest pain and enduring symptoms of possible cardiovascular origin. The more I thought about that title, the more I felt that this is not really a talk about chest pain.</a:t>
            </a:r>
          </a:p>
          <a:p>
            <a:pPr/>
          </a:p>
          <a:p>
            <a:pPr/>
            <a:r>
              <a:t>It is a talk about patients with persistent symptoms that they attribute to the heart, or fear may originate from the heart, despite the absence of an immediately obvious diagnosis.</a:t>
            </a:r>
          </a:p>
          <a:p>
            <a:pPr/>
          </a:p>
          <a:p>
            <a:pPr/>
            <a:r>
              <a:t>And I think that distinction matters, because it shifts the focus from the disease we are trying to find, to the person sitting in front of us.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178"/>
          <p:cNvSpPr/>
          <p:nvPr>
            <p:ph type="sldImg"/>
          </p:nvPr>
        </p:nvSpPr>
        <p:spPr>
          <a:prstGeom prst="rect">
            <a:avLst/>
          </a:prstGeom>
        </p:spPr>
        <p:txBody>
          <a:bodyPr/>
          <a:lstStyle/>
          <a:p>
            <a:pPr/>
          </a:p>
        </p:txBody>
      </p:sp>
      <p:sp>
        <p:nvSpPr>
          <p:cNvPr id="179" name="Shape 179"/>
          <p:cNvSpPr/>
          <p:nvPr>
            <p:ph type="body" sz="quarter" idx="1"/>
          </p:nvPr>
        </p:nvSpPr>
        <p:spPr>
          <a:prstGeom prst="rect">
            <a:avLst/>
          </a:prstGeom>
        </p:spPr>
        <p:txBody>
          <a:bodyPr/>
          <a:lstStyle/>
          <a:p>
            <a:pPr/>
            <a:r>
              <a:t>Oliver Sacks, the wonderful British neurologist repeatedly made the point that medicine is not simply the study of disease but the study of people living with disease—or living with symptoms. One of his most quoted ideas is:</a:t>
            </a:r>
          </a:p>
          <a:p>
            <a:pPr/>
          </a:p>
          <a:p>
            <a:pPr/>
            <a:r>
              <a:t>"The physician is concerned not just with disease, but with the single organism, the human subject, struggling to preserve its identity in adverse circumstances.” And therefore the study of disease in a person is incomplete without understanding the impact it has on their personhood. </a:t>
            </a:r>
          </a:p>
          <a:p>
            <a:pPr/>
          </a:p>
          <a:p>
            <a:pPr/>
            <a:r>
              <a:t>Patients don't have a clear disease label.</a:t>
            </a:r>
          </a:p>
          <a:p>
            <a:pPr/>
          </a:p>
          <a:p>
            <a:pPr/>
            <a:r>
              <a:t>Yet their lives may still change profoundly:</a:t>
            </a:r>
          </a:p>
          <a:p>
            <a:pPr/>
          </a:p>
          <a:p>
            <a:pPr/>
            <a:r>
              <a:t>They stop exercising.</a:t>
            </a:r>
          </a:p>
          <a:p>
            <a:pPr/>
            <a:r>
              <a:t>They stop travelling.</a:t>
            </a:r>
          </a:p>
          <a:p>
            <a:pPr/>
            <a:r>
              <a:t>They stop trusting their body.</a:t>
            </a:r>
          </a:p>
          <a:p>
            <a:pPr/>
            <a:r>
              <a:t>They stop seeing themselves as healthy.</a:t>
            </a:r>
          </a:p>
          <a:p>
            <a:pPr/>
            <a:r>
              <a:t>They start identifying as "someone with a heart problem."</a:t>
            </a:r>
          </a:p>
          <a:p>
            <a:pPr/>
          </a:p>
          <a:p>
            <a:pPr/>
            <a:r>
              <a:t>In some ways, the impact on identity can be greater when the diagnosis is uncertain because uncertainty itself can become an assault on identity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r>
              <a:t>This definition is centred on the patient rather than the disease. It acknowledges that symptoms are real, that uncertainty exists, and that the absence of a diagnosis does not equate to the absence of suffering. It also recognises that patients often seek medical attention not simply because of discomfort, but because of what the symptoms might represent.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p>
            <a:pPr/>
            <a:r>
              <a:t>"I don't stand here as an expert in unexplained symptoms. In many ways, unexplained symptoms are a reminder of the limits of our knowledge. But over the last two decades as a cardiologist, I have seen thousands of patients whose symptoms were frightening, disabling and often difficult to explain. The lessons from those consultations form the basis of this talk.”</a:t>
            </a:r>
          </a:p>
          <a:p>
            <a:pPr/>
          </a:p>
          <a:p>
            <a:pPr/>
            <a:r>
              <a:t>What are the common cardiac symptoms - perhaps the scariest ones are these 4. There are others which may also be debilitating such as fatigue but they are generally not as scary as these 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hape 194"/>
          <p:cNvSpPr/>
          <p:nvPr>
            <p:ph type="sldImg"/>
          </p:nvPr>
        </p:nvSpPr>
        <p:spPr>
          <a:prstGeom prst="rect">
            <a:avLst/>
          </a:prstGeom>
        </p:spPr>
        <p:txBody>
          <a:bodyPr/>
          <a:lstStyle/>
          <a:p>
            <a:pPr/>
          </a:p>
        </p:txBody>
      </p:sp>
      <p:sp>
        <p:nvSpPr>
          <p:cNvPr id="195" name="Shape 195"/>
          <p:cNvSpPr/>
          <p:nvPr>
            <p:ph type="body" sz="quarter" idx="1"/>
          </p:nvPr>
        </p:nvSpPr>
        <p:spPr>
          <a:prstGeom prst="rect">
            <a:avLst/>
          </a:prstGeom>
        </p:spPr>
        <p:txBody>
          <a:bodyPr/>
          <a:lstStyle/>
          <a:p>
            <a:pPr/>
            <a:r>
              <a:t>The scale of the problem</a:t>
            </a:r>
          </a:p>
          <a:p>
            <a:pPr/>
          </a:p>
          <a:p>
            <a:pPr/>
            <a:r>
              <a:t>Common</a:t>
            </a:r>
          </a:p>
          <a:p>
            <a:pPr/>
            <a:r>
              <a:t>Chest pain is one of the commonest reasons for seeking medical attention.</a:t>
            </a:r>
          </a:p>
          <a:p>
            <a:pPr/>
            <a:r>
              <a:t>More than 50% of patients presenting with chest pain ultimately do not have a cardiac cause.</a:t>
            </a:r>
          </a:p>
          <a:p>
            <a:pPr/>
            <a:r>
              <a:t>Symptoms persist</a:t>
            </a:r>
          </a:p>
          <a:p>
            <a:pPr/>
            <a:r>
              <a:t>Follow-up studies show that 34-70% of patients with non-cardiac chest pain continue to experience chest pain years later.</a:t>
            </a:r>
          </a:p>
          <a:p>
            <a:pPr/>
            <a:r>
              <a:t>In one large study, 70% still reported chest discomfort after a median follow-up of 6.3 years.</a:t>
            </a:r>
          </a:p>
          <a:p>
            <a:pPr/>
            <a:r>
              <a:t>Healthcare utilisation remains high</a:t>
            </a:r>
          </a:p>
          <a:p>
            <a:pPr/>
            <a:r>
              <a:t>Persistent symptoms lead to repeated consultations and ongoing use of healthcare services.</a:t>
            </a:r>
          </a:p>
          <a:p>
            <a:pPr/>
            <a:r>
              <a:t>One follow-up study found 79% continued to use medical services despite normal coronary arteries.</a:t>
            </a:r>
          </a:p>
          <a:p>
            <a:pPr/>
            <a:r>
              <a:t>Impact on lives</a:t>
            </a:r>
          </a:p>
          <a:p>
            <a:pPr/>
            <a:r>
              <a:t>Studies reported functional impairment, disability and job-related difficulties despite favourable prognosis.</a:t>
            </a:r>
          </a:p>
          <a:p>
            <a:pPr/>
            <a:r>
              <a:t>One study found 51% were unable to work normally at follow-up.</a:t>
            </a:r>
          </a:p>
          <a:p>
            <a:pPr/>
          </a:p>
          <a:p>
            <a:pPr/>
            <a:r>
              <a:t>Then finish the slide with one sentence in large font:</a:t>
            </a:r>
          </a:p>
          <a:p>
            <a:pPr/>
          </a:p>
          <a:p>
            <a:pPr/>
            <a:r>
              <a:t>Low risk does not mean low burden.</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3"/>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1079500"/>
            <a:ext cx="21971000" cy="1434951"/>
          </a:xfrm>
          <a:prstGeom prst="rect">
            <a:avLst/>
          </a:prstGeom>
        </p:spPr>
        <p:txBody>
          <a:bodyPr/>
          <a:lstStyle/>
          <a:p>
            <a:pPr/>
            <a:r>
              <a:t>Slide Title</a:t>
            </a:r>
          </a:p>
        </p:txBody>
      </p:sp>
      <p:sp>
        <p:nvSpPr>
          <p:cNvPr id="100" name="Body Level One…"/>
          <p:cNvSpPr txBox="1"/>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109" name="Body Level One…"/>
          <p:cNvSpPr txBox="1"/>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110" name="Body Level One…"/>
          <p:cNvSpPr txBox="1"/>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b="1" spc="-250" sz="25000"/>
            </a:lvl1pPr>
            <a:lvl2pPr marL="0" indent="0" algn="ctr">
              <a:lnSpc>
                <a:spcPct val="80000"/>
              </a:lnSpc>
              <a:spcBef>
                <a:spcPts val="0"/>
              </a:spcBef>
              <a:buSzTx/>
              <a:buNone/>
              <a:defRPr b="1" spc="-250" sz="25000"/>
            </a:lvl2pPr>
            <a:lvl3pPr marL="0" indent="0" algn="ctr">
              <a:lnSpc>
                <a:spcPct val="80000"/>
              </a:lnSpc>
              <a:spcBef>
                <a:spcPts val="0"/>
              </a:spcBef>
              <a:buSzTx/>
              <a:buNone/>
              <a:defRPr b="1" spc="-250" sz="25000"/>
            </a:lvl3pPr>
            <a:lvl4pPr marL="0" indent="0" algn="ctr">
              <a:lnSpc>
                <a:spcPct val="80000"/>
              </a:lnSpc>
              <a:spcBef>
                <a:spcPts val="0"/>
              </a:spcBef>
              <a:buSzTx/>
              <a:buNone/>
              <a:defRPr b="1" spc="-250" sz="25000"/>
            </a:lvl4pPr>
            <a:lvl5pPr marL="0" indent="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Fact information"/>
          <p:cNvSpPr txBox="1"/>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stStyle>
          <a:p>
            <a:pPr/>
            <a:r>
              <a:t>Fact information</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Body Level One…"/>
          <p:cNvSpPr txBox="1"/>
          <p:nvPr>
            <p:ph type="body" sz="quarter" idx="1" hasCustomPrompt="1"/>
          </p:nvPr>
        </p:nvSpPr>
        <p:spPr>
          <a:xfrm>
            <a:off x="2430023" y="10675453"/>
            <a:ext cx="20200055"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36" name="Body Level One…"/>
          <p:cNvSpPr txBox="1"/>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pc="-200" sz="8500">
                <a:latin typeface="Helvetica Neue Medium"/>
                <a:ea typeface="Helvetica Neue Medium"/>
                <a:cs typeface="Helvetica Neue Medium"/>
                <a:sym typeface="Helvetica Neue Medium"/>
              </a:defRPr>
            </a:lvl1pPr>
          </a:lstStyle>
          <a:p>
            <a:pPr/>
            <a:r>
              <a:t>“Notable Quote”</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Bowl of salad with fried rice, boiled eggs and chopsticks"/>
          <p:cNvSpPr/>
          <p:nvPr>
            <p:ph type="pic" sz="quarter" idx="21"/>
          </p:nvPr>
        </p:nvSpPr>
        <p:spPr>
          <a:xfrm>
            <a:off x="15760700" y="1016000"/>
            <a:ext cx="7439099" cy="5949678"/>
          </a:xfrm>
          <a:prstGeom prst="rect">
            <a:avLst/>
          </a:prstGeom>
        </p:spPr>
        <p:txBody>
          <a:bodyPr lIns="91439" tIns="45719" rIns="91439" bIns="45719" numCol="1" spcCol="38100">
            <a:noAutofit/>
          </a:bodyPr>
          <a:lstStyle/>
          <a:p>
            <a:pPr/>
          </a:p>
        </p:txBody>
      </p:sp>
      <p:sp>
        <p:nvSpPr>
          <p:cNvPr id="145" name="Bowl with salmon cakes, salad and houmous "/>
          <p:cNvSpPr/>
          <p:nvPr>
            <p:ph type="pic" sz="half" idx="22"/>
          </p:nvPr>
        </p:nvSpPr>
        <p:spPr>
          <a:xfrm>
            <a:off x="13500100" y="3978275"/>
            <a:ext cx="10439400" cy="12150181"/>
          </a:xfrm>
          <a:prstGeom prst="rect">
            <a:avLst/>
          </a:prstGeom>
        </p:spPr>
        <p:txBody>
          <a:bodyPr lIns="91439" tIns="45719" rIns="91439" bIns="45719" numCol="1" spcCol="38100">
            <a:noAutofit/>
          </a:bodyPr>
          <a:lstStyle/>
          <a:p>
            <a:pPr/>
          </a:p>
        </p:txBody>
      </p:sp>
      <p:sp>
        <p:nvSpPr>
          <p:cNvPr id="146" name="Bowl of pappardelle pasta with parsley butter, roasted hazelnuts and shaved parmesan cheese"/>
          <p:cNvSpPr/>
          <p:nvPr>
            <p:ph type="pic" idx="23"/>
          </p:nvPr>
        </p:nvSpPr>
        <p:spPr>
          <a:xfrm>
            <a:off x="-139700" y="495300"/>
            <a:ext cx="16611600" cy="12458700"/>
          </a:xfrm>
          <a:prstGeom prst="rect">
            <a:avLst/>
          </a:prstGeom>
        </p:spPr>
        <p:txBody>
          <a:bodyPr lIns="91439" tIns="45719" rIns="91439" bIns="45719" numCol="1" spcCol="38100">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bowl of salad with fried rice, boiled eggs and chopsticks"/>
          <p:cNvSpPr/>
          <p:nvPr>
            <p:ph type="pic" idx="21"/>
          </p:nvPr>
        </p:nvSpPr>
        <p:spPr>
          <a:xfrm>
            <a:off x="-1333500" y="-5524500"/>
            <a:ext cx="27051000" cy="21640800"/>
          </a:xfrm>
          <a:prstGeom prst="rect">
            <a:avLst/>
          </a:prstGeom>
        </p:spPr>
        <p:txBody>
          <a:bodyPr lIns="91439" tIns="45719" rIns="91439" bIns="45719" numCol="1" spcCol="38100">
            <a:noAutofit/>
          </a:bodyPr>
          <a:lstStyle/>
          <a:p>
            <a:pPr/>
          </a:p>
        </p:txBody>
      </p:sp>
      <p:sp>
        <p:nvSpPr>
          <p:cNvPr id="15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Avocados and limes"/>
          <p:cNvSpPr/>
          <p:nvPr>
            <p:ph type="pic" idx="21"/>
          </p:nvPr>
        </p:nvSpPr>
        <p:spPr>
          <a:xfrm>
            <a:off x="-1155700" y="-1295400"/>
            <a:ext cx="26746200" cy="16018933"/>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16954"/>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Bowl with salmon cakes, salad and houmous"/>
          <p:cNvSpPr/>
          <p:nvPr>
            <p:ph type="pic" idx="21"/>
          </p:nvPr>
        </p:nvSpPr>
        <p:spPr>
          <a:xfrm>
            <a:off x="10972800" y="-203200"/>
            <a:ext cx="12144837" cy="14135100"/>
          </a:xfrm>
          <a:prstGeom prst="rect">
            <a:avLst/>
          </a:prstGeom>
        </p:spPr>
        <p:txBody>
          <a:bodyPr lIns="91439" tIns="45719" rIns="91439" bIns="45719" numCol="1" spcCol="38100">
            <a:noAutofit/>
          </a:bodyPr>
          <a:lstStyle/>
          <a:p>
            <a:pPr/>
          </a:p>
        </p:txBody>
      </p:sp>
      <p:sp>
        <p:nvSpPr>
          <p:cNvPr id="33"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1079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5"/>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Body Level One…"/>
          <p:cNvSpPr txBox="1"/>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1" name="Body Level One…"/>
          <p:cNvSpPr txBox="1"/>
          <p:nvPr>
            <p:ph type="body" sz="half" idx="21" hasCustomPrompt="1"/>
          </p:nvPr>
        </p:nvSpPr>
        <p:spPr>
          <a:xfrm>
            <a:off x="1206500" y="4248503"/>
            <a:ext cx="9779000" cy="8256632"/>
          </a:xfrm>
          <a:prstGeom prst="rect">
            <a:avLst/>
          </a:prstGeom>
        </p:spPr>
        <p:txBody>
          <a:bodyPr numCol="1" spcCol="38100"/>
          <a:lstStyle/>
          <a:p>
            <a:pPr/>
            <a:r>
              <a:t>Slide bullet text</a:t>
            </a:r>
          </a:p>
        </p:txBody>
      </p:sp>
      <p:sp>
        <p:nvSpPr>
          <p:cNvPr id="62" name="Bowl of pappardelle pasta with parsley butter, roasted hazelnuts and shaved parmesan cheese"/>
          <p:cNvSpPr/>
          <p:nvPr>
            <p:ph type="pic" idx="22"/>
          </p:nvPr>
        </p:nvSpPr>
        <p:spPr>
          <a:xfrm>
            <a:off x="12192000" y="-407266"/>
            <a:ext cx="10916874" cy="14555833"/>
          </a:xfrm>
          <a:prstGeom prst="rect">
            <a:avLst/>
          </a:prstGeom>
        </p:spPr>
        <p:txBody>
          <a:bodyPr lIns="91439" tIns="45719" rIns="91439" bIns="45719" numCol="1" spcCol="38100">
            <a:noAutofit/>
          </a:bodyPr>
          <a:lstStyle/>
          <a:p>
            <a:pPr/>
          </a:p>
        </p:txBody>
      </p:sp>
      <p:sp>
        <p:nvSpPr>
          <p:cNvPr id="6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Body Level One…"/>
          <p:cNvSpPr txBox="1"/>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72" name="Body Level One…"/>
          <p:cNvSpPr txBox="1"/>
          <p:nvPr>
            <p:ph type="body" sz="half" idx="21" hasCustomPrompt="1"/>
          </p:nvPr>
        </p:nvSpPr>
        <p:spPr>
          <a:xfrm>
            <a:off x="1206500" y="4248503"/>
            <a:ext cx="9779000" cy="8256632"/>
          </a:xfrm>
          <a:prstGeom prst="rect">
            <a:avLst/>
          </a:prstGeom>
        </p:spPr>
        <p:txBody>
          <a:bodyPr numCol="1" spcCol="38100"/>
          <a:lstStyle/>
          <a:p>
            <a:pPr/>
            <a:r>
              <a:t>Slide bullet text</a:t>
            </a:r>
          </a:p>
        </p:txBody>
      </p:sp>
      <p:sp>
        <p:nvSpPr>
          <p:cNvPr id="7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Body Level One…"/>
          <p:cNvSpPr txBox="1"/>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2" name="Body Level One…"/>
          <p:cNvSpPr txBox="1"/>
          <p:nvPr>
            <p:ph type="body" sz="half" idx="21" hasCustomPrompt="1"/>
          </p:nvPr>
        </p:nvSpPr>
        <p:spPr>
          <a:xfrm>
            <a:off x="1206500" y="4248503"/>
            <a:ext cx="9779000" cy="8256632"/>
          </a:xfrm>
          <a:prstGeom prst="rect">
            <a:avLst/>
          </a:prstGeom>
        </p:spPr>
        <p:txBody>
          <a:bodyPr numCol="1" spcCol="38100"/>
          <a:lstStyle/>
          <a:p>
            <a:pPr/>
            <a:r>
              <a:t>Slide bullet text</a:t>
            </a:r>
          </a:p>
        </p:txBody>
      </p:sp>
      <p:sp>
        <p:nvSpPr>
          <p:cNvPr id="8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anjay Gupta, Cardiologist, York"/>
          <p:cNvSpPr txBox="1"/>
          <p:nvPr>
            <p:ph type="body" sz="quarter" idx="1"/>
          </p:nvPr>
        </p:nvSpPr>
        <p:spPr>
          <a:xfrm>
            <a:off x="1201341" y="11859862"/>
            <a:ext cx="21971002" cy="636981"/>
          </a:xfrm>
          <a:prstGeom prst="rect">
            <a:avLst/>
          </a:prstGeom>
        </p:spPr>
        <p:txBody>
          <a:bodyPr/>
          <a:lstStyle>
            <a:lvl1pPr algn="ctr"/>
          </a:lstStyle>
          <a:p>
            <a:pPr/>
            <a:r>
              <a:t>Sanjay Gupta, Cardiologist, York</a:t>
            </a:r>
          </a:p>
        </p:txBody>
      </p:sp>
      <p:sp>
        <p:nvSpPr>
          <p:cNvPr id="172" name="&quot;Managing unexplained chest pain and enduring symptoms of possible cardiovascular origin&quot;"/>
          <p:cNvSpPr txBox="1"/>
          <p:nvPr>
            <p:ph type="title"/>
          </p:nvPr>
        </p:nvSpPr>
        <p:spPr>
          <a:xfrm>
            <a:off x="1206494" y="2574991"/>
            <a:ext cx="21971008" cy="4648203"/>
          </a:xfrm>
          <a:prstGeom prst="rect">
            <a:avLst/>
          </a:prstGeom>
        </p:spPr>
        <p:txBody>
          <a:bodyPr/>
          <a:lstStyle>
            <a:lvl1pPr algn="ctr" defTabSz="457200">
              <a:lnSpc>
                <a:spcPct val="100000"/>
              </a:lnSpc>
              <a:defRPr b="0" spc="0" sz="6600">
                <a:latin typeface="Times Roman"/>
                <a:ea typeface="Times Roman"/>
                <a:cs typeface="Times Roman"/>
                <a:sym typeface="Times Roman"/>
              </a:defRPr>
            </a:lvl1pPr>
          </a:lstStyle>
          <a:p>
            <a:pPr/>
            <a:r>
              <a:t>"Managing unexplained chest pain and enduring symptoms of possible cardiovascular origin"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Palpitations"/>
          <p:cNvSpPr txBox="1"/>
          <p:nvPr>
            <p:ph type="title"/>
          </p:nvPr>
        </p:nvSpPr>
        <p:spPr>
          <a:xfrm>
            <a:off x="1206500" y="1079500"/>
            <a:ext cx="21971000" cy="1433164"/>
          </a:xfrm>
          <a:prstGeom prst="rect">
            <a:avLst/>
          </a:prstGeom>
        </p:spPr>
        <p:txBody>
          <a:bodyPr/>
          <a:lstStyle>
            <a:lvl1pPr>
              <a:defRPr spc="-200"/>
            </a:lvl1pPr>
          </a:lstStyle>
          <a:p>
            <a:pPr/>
            <a:r>
              <a:t>Palpitations</a:t>
            </a:r>
          </a:p>
        </p:txBody>
      </p:sp>
      <p:sp>
        <p:nvSpPr>
          <p:cNvPr id="210" name="Cardiac causes: heart rhythm disturbances - ectopics, supraventricular dysrhythmias (inc AF), ventricular dysrhythmias.…"/>
          <p:cNvSpPr txBox="1"/>
          <p:nvPr>
            <p:ph type="body" idx="1"/>
          </p:nvPr>
        </p:nvSpPr>
        <p:spPr>
          <a:xfrm>
            <a:off x="1206500" y="4248503"/>
            <a:ext cx="21971000" cy="8256015"/>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Cardiac causes: heart rhythm disturbances - ectopics, supraventricular dysrhythmias (inc AF), ventricular dysrhythmias. </a:t>
            </a:r>
          </a:p>
          <a:p>
            <a:pPr marL="609600" indent="-609600" defTabSz="2438337">
              <a:lnSpc>
                <a:spcPct val="90000"/>
              </a:lnSpc>
              <a:spcBef>
                <a:spcPts val="4500"/>
              </a:spcBef>
              <a:buSzPct val="123000"/>
              <a:buChar char="•"/>
              <a:defRPr b="0" sz="4800"/>
            </a:pPr>
            <a:r>
              <a:t>Non-cardiac causes: anaemia, thyroid dysfunction, electrolyte imbalances (Mg), deconditioning, phaeochromcytomas, autonomic dysfunction</a:t>
            </a:r>
          </a:p>
          <a:p>
            <a:pPr marL="609600" indent="-609600" defTabSz="2438337">
              <a:lnSpc>
                <a:spcPct val="90000"/>
              </a:lnSpc>
              <a:spcBef>
                <a:spcPts val="4500"/>
              </a:spcBef>
              <a:buSzPct val="123000"/>
              <a:buChar char="•"/>
              <a:defRPr b="0" sz="4800"/>
            </a:pPr>
            <a:r>
              <a:t>Dysrhythmias are usually of sudden onset/offset</a:t>
            </a:r>
          </a:p>
          <a:p>
            <a:pPr marL="609600" indent="-609600" defTabSz="2438337">
              <a:lnSpc>
                <a:spcPct val="90000"/>
              </a:lnSpc>
              <a:spcBef>
                <a:spcPts val="4500"/>
              </a:spcBef>
              <a:buSzPct val="123000"/>
              <a:buChar char="•"/>
              <a:defRPr b="0" sz="4800"/>
            </a:pPr>
            <a:r>
              <a:t>Continuous ECG monitoring of a duration sufficient to capture symptoms. </a:t>
            </a:r>
          </a:p>
          <a:p>
            <a:pPr marL="609600" indent="-609600" defTabSz="2438337">
              <a:lnSpc>
                <a:spcPct val="90000"/>
              </a:lnSpc>
              <a:spcBef>
                <a:spcPts val="4500"/>
              </a:spcBef>
              <a:buSzPct val="123000"/>
              <a:buChar char="•"/>
              <a:defRPr b="0" sz="4800"/>
            </a:pPr>
            <a:r>
              <a:t>Even if found, the presence of a structurally normal heart points to a a very good long-term prognosis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Dizziness/Syncope"/>
          <p:cNvSpPr txBox="1"/>
          <p:nvPr>
            <p:ph type="title"/>
          </p:nvPr>
        </p:nvSpPr>
        <p:spPr>
          <a:xfrm>
            <a:off x="1206500" y="1079500"/>
            <a:ext cx="21971000" cy="1433164"/>
          </a:xfrm>
          <a:prstGeom prst="rect">
            <a:avLst/>
          </a:prstGeom>
        </p:spPr>
        <p:txBody>
          <a:bodyPr/>
          <a:lstStyle>
            <a:lvl1pPr>
              <a:defRPr spc="-200"/>
            </a:lvl1pPr>
          </a:lstStyle>
          <a:p>
            <a:pPr/>
            <a:r>
              <a:t>Dizziness/Syncope</a:t>
            </a:r>
          </a:p>
        </p:txBody>
      </p:sp>
      <p:sp>
        <p:nvSpPr>
          <p:cNvPr id="213" name="Cardiac causes: heart rhythm disturbances -valvular heart disease, heart rhythm disorders…"/>
          <p:cNvSpPr txBox="1"/>
          <p:nvPr>
            <p:ph type="body" idx="1"/>
          </p:nvPr>
        </p:nvSpPr>
        <p:spPr>
          <a:xfrm>
            <a:off x="1206500" y="4248503"/>
            <a:ext cx="21971000" cy="8256015"/>
          </a:xfrm>
          <a:prstGeom prst="rect">
            <a:avLst/>
          </a:prstGeom>
        </p:spPr>
        <p:txBody>
          <a:bodyPr lIns="50800" tIns="50800" rIns="50800" bIns="50800"/>
          <a:lstStyle/>
          <a:p>
            <a:pPr marL="603504" indent="-603504" defTabSz="2413954">
              <a:lnSpc>
                <a:spcPct val="90000"/>
              </a:lnSpc>
              <a:spcBef>
                <a:spcPts val="4400"/>
              </a:spcBef>
              <a:buSzPct val="123000"/>
              <a:buChar char="•"/>
              <a:defRPr b="0" sz="4700"/>
            </a:pPr>
            <a:r>
              <a:t>Cardiac causes: heart rhythm disturbances -valvular heart disease, heart rhythm disorders</a:t>
            </a:r>
          </a:p>
          <a:p>
            <a:pPr marL="603504" indent="-603504" defTabSz="2413954">
              <a:lnSpc>
                <a:spcPct val="90000"/>
              </a:lnSpc>
              <a:spcBef>
                <a:spcPts val="4400"/>
              </a:spcBef>
              <a:buSzPct val="123000"/>
              <a:buChar char="•"/>
              <a:defRPr b="0" sz="4700"/>
            </a:pPr>
            <a:r>
              <a:t>Non-cardiac causes: Postural hypotension, PE, medication-related, autonomic dysfunction, anaemia, deconditioning</a:t>
            </a:r>
          </a:p>
          <a:p>
            <a:pPr marL="603504" indent="-603504" defTabSz="2413954">
              <a:lnSpc>
                <a:spcPct val="90000"/>
              </a:lnSpc>
              <a:spcBef>
                <a:spcPts val="4400"/>
              </a:spcBef>
              <a:buSzPct val="123000"/>
              <a:buChar char="•"/>
              <a:defRPr b="0" sz="4700"/>
            </a:pPr>
            <a:r>
              <a:t>Continuous ECG monitoring of a duration sufficient to capture symptoms or REVEAL device.</a:t>
            </a:r>
          </a:p>
          <a:p>
            <a:pPr marL="603504" indent="-603504" defTabSz="2413954">
              <a:lnSpc>
                <a:spcPct val="90000"/>
              </a:lnSpc>
              <a:spcBef>
                <a:spcPts val="4400"/>
              </a:spcBef>
              <a:buSzPct val="123000"/>
              <a:buChar char="•"/>
              <a:defRPr b="0" sz="4700"/>
            </a:pPr>
            <a:r>
              <a:t>Syncope causing injury is usually cardiac. </a:t>
            </a:r>
          </a:p>
          <a:p>
            <a:pPr marL="603504" indent="-603504" defTabSz="2413954">
              <a:lnSpc>
                <a:spcPct val="90000"/>
              </a:lnSpc>
              <a:spcBef>
                <a:spcPts val="4400"/>
              </a:spcBef>
              <a:buSzPct val="123000"/>
              <a:buChar char="•"/>
              <a:defRPr b="0" sz="4700"/>
            </a:pPr>
            <a:r>
              <a:t>The presence of a structurally normal heart generally points to a a very good long-term prognosis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When tests are normal…."/>
          <p:cNvSpPr txBox="1"/>
          <p:nvPr>
            <p:ph type="title"/>
          </p:nvPr>
        </p:nvSpPr>
        <p:spPr>
          <a:xfrm>
            <a:off x="1206500" y="1079500"/>
            <a:ext cx="21971000" cy="1433164"/>
          </a:xfrm>
          <a:prstGeom prst="rect">
            <a:avLst/>
          </a:prstGeom>
        </p:spPr>
        <p:txBody>
          <a:bodyPr/>
          <a:lstStyle>
            <a:lvl1pPr defTabSz="457200">
              <a:lnSpc>
                <a:spcPct val="100000"/>
              </a:lnSpc>
              <a:defRPr b="0" spc="0" sz="7200">
                <a:latin typeface="Times Roman"/>
                <a:ea typeface="Times Roman"/>
                <a:cs typeface="Times Roman"/>
                <a:sym typeface="Times Roman"/>
              </a:defRPr>
            </a:lvl1pPr>
          </a:lstStyle>
          <a:p>
            <a:pPr/>
            <a:r>
              <a:t>When tests are normal….</a:t>
            </a:r>
          </a:p>
        </p:txBody>
      </p:sp>
      <p:sp>
        <p:nvSpPr>
          <p:cNvPr id="216" name="Once dangerous disease has been excluded, the focus should shift from diagnosis to explanation, prognosis and symptom management.…"/>
          <p:cNvSpPr txBox="1"/>
          <p:nvPr>
            <p:ph type="body" idx="1"/>
          </p:nvPr>
        </p:nvSpPr>
        <p:spPr>
          <a:xfrm>
            <a:off x="1206500" y="4248503"/>
            <a:ext cx="21971000" cy="8256015"/>
          </a:xfrm>
          <a:prstGeom prst="rect">
            <a:avLst/>
          </a:prstGeom>
        </p:spPr>
        <p:txBody>
          <a:bodyPr lIns="50800" tIns="50800" rIns="50800" bIns="50800"/>
          <a:lstStyle/>
          <a:p>
            <a:pPr defTabSz="457200">
              <a:spcBef>
                <a:spcPts val="1200"/>
              </a:spcBef>
              <a:defRPr b="0" sz="4900">
                <a:latin typeface="Times Roman"/>
                <a:ea typeface="Times Roman"/>
                <a:cs typeface="Times Roman"/>
                <a:sym typeface="Times Roman"/>
              </a:defRPr>
            </a:pPr>
          </a:p>
          <a:p>
            <a:pPr defTabSz="457200">
              <a:spcBef>
                <a:spcPts val="1200"/>
              </a:spcBef>
              <a:defRPr b="0" sz="4900">
                <a:latin typeface="Times Roman"/>
                <a:ea typeface="Times Roman"/>
                <a:cs typeface="Times Roman"/>
                <a:sym typeface="Times Roman"/>
              </a:defRPr>
            </a:pPr>
            <a:r>
              <a:t>Once dangerous disease has been excluded, the focus should shift from diagnosis to explanation, prognosis and symptom management.</a:t>
            </a:r>
          </a:p>
          <a:p>
            <a:pPr defTabSz="457200">
              <a:spcBef>
                <a:spcPts val="1200"/>
              </a:spcBef>
              <a:defRPr b="0" sz="4900">
                <a:latin typeface="Times Roman"/>
                <a:ea typeface="Times Roman"/>
                <a:cs typeface="Times Roman"/>
                <a:sym typeface="Times Roman"/>
              </a:defRPr>
            </a:pPr>
          </a:p>
          <a:p>
            <a:pPr defTabSz="457200">
              <a:spcBef>
                <a:spcPts val="1200"/>
              </a:spcBef>
              <a:defRPr b="0" sz="1200">
                <a:latin typeface="Times Roman"/>
                <a:ea typeface="Times Roman"/>
                <a:cs typeface="Times Roman"/>
                <a:sym typeface="Times Roman"/>
              </a:defRPr>
            </a:pPr>
          </a:p>
          <a:p>
            <a:pPr marL="457198" indent="-317499" defTabSz="457200">
              <a:buSzPct val="100000"/>
              <a:buAutoNum type="arabicPeriod" startAt="1"/>
              <a:defRPr b="0" sz="4800">
                <a:latin typeface="Times Roman"/>
                <a:ea typeface="Times Roman"/>
                <a:cs typeface="Times Roman"/>
                <a:sym typeface="Times Roman"/>
              </a:defRPr>
            </a:pPr>
            <a:r>
              <a:t>What is the patient's understanding of their symptoms?</a:t>
            </a:r>
          </a:p>
          <a:p>
            <a:pPr marL="457198" indent="-317499" defTabSz="457200">
              <a:buSzPct val="100000"/>
              <a:buAutoNum type="arabicPeriod" startAt="1"/>
              <a:defRPr b="0" sz="4800">
                <a:latin typeface="Times Roman"/>
                <a:ea typeface="Times Roman"/>
                <a:cs typeface="Times Roman"/>
                <a:sym typeface="Times Roman"/>
              </a:defRPr>
            </a:pPr>
            <a:r>
              <a:t>What uncertainty remains?</a:t>
            </a:r>
          </a:p>
          <a:p>
            <a:pPr marL="457198" indent="-317499" defTabSz="457200">
              <a:buSzPct val="100000"/>
              <a:buAutoNum type="arabicPeriod" startAt="1"/>
              <a:defRPr b="0" sz="4800">
                <a:latin typeface="Times Roman"/>
                <a:ea typeface="Times Roman"/>
                <a:cs typeface="Times Roman"/>
                <a:sym typeface="Times Roman"/>
              </a:defRPr>
            </a:pPr>
            <a:r>
              <a:t>What burden are the symptoms causing?</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Treating discomfort after uncertainty has been addressed…."/>
          <p:cNvSpPr txBox="1"/>
          <p:nvPr>
            <p:ph type="title"/>
          </p:nvPr>
        </p:nvSpPr>
        <p:spPr>
          <a:xfrm>
            <a:off x="1206500" y="1079500"/>
            <a:ext cx="21971000" cy="1433164"/>
          </a:xfrm>
          <a:prstGeom prst="rect">
            <a:avLst/>
          </a:prstGeom>
        </p:spPr>
        <p:txBody>
          <a:bodyPr/>
          <a:lstStyle>
            <a:lvl1pPr defTabSz="452627">
              <a:lnSpc>
                <a:spcPct val="100000"/>
              </a:lnSpc>
              <a:defRPr b="0" spc="0" sz="7100">
                <a:latin typeface="Times Roman"/>
                <a:ea typeface="Times Roman"/>
                <a:cs typeface="Times Roman"/>
                <a:sym typeface="Times Roman"/>
              </a:defRPr>
            </a:lvl1pPr>
          </a:lstStyle>
          <a:p>
            <a:pPr/>
            <a:r>
              <a:t>Treating discomfort after uncertainty has been addressed….</a:t>
            </a:r>
          </a:p>
        </p:txBody>
      </p:sp>
      <p:sp>
        <p:nvSpPr>
          <p:cNvPr id="219" name="Perhaps the most powerful intervention - Explanation…"/>
          <p:cNvSpPr txBox="1"/>
          <p:nvPr>
            <p:ph type="body" idx="1"/>
          </p:nvPr>
        </p:nvSpPr>
        <p:spPr>
          <a:xfrm>
            <a:off x="1206500" y="4248503"/>
            <a:ext cx="21971000" cy="8256015"/>
          </a:xfrm>
          <a:prstGeom prst="rect">
            <a:avLst/>
          </a:prstGeom>
        </p:spPr>
        <p:txBody>
          <a:bodyPr lIns="50800" tIns="50800" rIns="50800" bIns="50800"/>
          <a:lstStyle/>
          <a:p>
            <a:pPr defTabSz="402336">
              <a:spcBef>
                <a:spcPts val="1000"/>
              </a:spcBef>
              <a:defRPr b="0" sz="4300">
                <a:latin typeface="Times Roman"/>
                <a:ea typeface="Times Roman"/>
                <a:cs typeface="Times Roman"/>
                <a:sym typeface="Times Roman"/>
              </a:defRPr>
            </a:pPr>
            <a:r>
              <a:t>Perhaps the most powerful intervention - Explanation</a:t>
            </a:r>
          </a:p>
          <a:p>
            <a:pPr marL="402336" indent="-279400" defTabSz="402336">
              <a:buSzPct val="123000"/>
              <a:buFont typeface="Times Roman"/>
              <a:buChar char="•"/>
              <a:defRPr b="0" sz="4300">
                <a:latin typeface="Times Roman"/>
                <a:ea typeface="Times Roman"/>
                <a:cs typeface="Times Roman"/>
                <a:sym typeface="Times Roman"/>
              </a:defRPr>
            </a:pPr>
            <a:r>
              <a:t>Explain what has been excluded.</a:t>
            </a:r>
          </a:p>
          <a:p>
            <a:pPr marL="402336" indent="-279400" defTabSz="402336">
              <a:buSzPct val="123000"/>
              <a:buFont typeface="Times Roman"/>
              <a:buChar char="•"/>
              <a:defRPr b="0" sz="4300">
                <a:latin typeface="Times Roman"/>
                <a:ea typeface="Times Roman"/>
                <a:cs typeface="Times Roman"/>
                <a:sym typeface="Times Roman"/>
              </a:defRPr>
            </a:pPr>
            <a:r>
              <a:t>Explain why prognosis is favourable.</a:t>
            </a:r>
          </a:p>
          <a:p>
            <a:pPr marL="402336" indent="-279400" defTabSz="402336">
              <a:buSzPct val="123000"/>
              <a:buFont typeface="Times Roman"/>
              <a:buChar char="•"/>
              <a:defRPr b="0" sz="4300">
                <a:latin typeface="Times Roman"/>
                <a:ea typeface="Times Roman"/>
                <a:cs typeface="Times Roman"/>
                <a:sym typeface="Times Roman"/>
              </a:defRPr>
            </a:pPr>
            <a:r>
              <a:t>Explain what symptoms may represent.</a:t>
            </a:r>
          </a:p>
          <a:p>
            <a:pPr marL="402336" indent="-279400" defTabSz="402336">
              <a:buSzPct val="123000"/>
              <a:buFont typeface="Times Roman"/>
              <a:buChar char="•"/>
              <a:defRPr b="0" sz="4300">
                <a:latin typeface="Times Roman"/>
                <a:ea typeface="Times Roman"/>
                <a:cs typeface="Times Roman"/>
                <a:sym typeface="Times Roman"/>
              </a:defRPr>
            </a:pPr>
          </a:p>
          <a:p>
            <a:pPr defTabSz="402336">
              <a:spcBef>
                <a:spcPts val="1000"/>
              </a:spcBef>
              <a:defRPr b="0" sz="4300">
                <a:latin typeface="Times Roman"/>
                <a:ea typeface="Times Roman"/>
                <a:cs typeface="Times Roman"/>
                <a:sym typeface="Times Roman"/>
              </a:defRPr>
            </a:pPr>
            <a:r>
              <a:t>For example:</a:t>
            </a:r>
          </a:p>
          <a:p>
            <a:pPr defTabSz="402336">
              <a:spcBef>
                <a:spcPts val="1000"/>
              </a:spcBef>
              <a:defRPr b="0" sz="4300">
                <a:latin typeface="Times Roman"/>
                <a:ea typeface="Times Roman"/>
                <a:cs typeface="Times Roman"/>
                <a:sym typeface="Times Roman"/>
              </a:defRPr>
            </a:pPr>
            <a:r>
              <a:t>"Your ectopics are annoying but not dangerous."</a:t>
            </a:r>
          </a:p>
          <a:p>
            <a:pPr defTabSz="402336">
              <a:spcBef>
                <a:spcPts val="1000"/>
              </a:spcBef>
              <a:defRPr b="0" sz="4300">
                <a:latin typeface="Times Roman"/>
                <a:ea typeface="Times Roman"/>
                <a:cs typeface="Times Roman"/>
                <a:sym typeface="Times Roman"/>
              </a:defRPr>
            </a:pPr>
            <a:r>
              <a:t>is much more useful than:</a:t>
            </a:r>
          </a:p>
          <a:p>
            <a:pPr defTabSz="402336">
              <a:spcBef>
                <a:spcPts val="1000"/>
              </a:spcBef>
              <a:defRPr b="0" sz="4300">
                <a:latin typeface="Times Roman"/>
                <a:ea typeface="Times Roman"/>
                <a:cs typeface="Times Roman"/>
                <a:sym typeface="Times Roman"/>
              </a:defRPr>
            </a:pPr>
          </a:p>
          <a:p>
            <a:pPr defTabSz="402336">
              <a:spcBef>
                <a:spcPts val="1000"/>
              </a:spcBef>
              <a:defRPr b="0" sz="4300">
                <a:latin typeface="Times Roman"/>
                <a:ea typeface="Times Roman"/>
                <a:cs typeface="Times Roman"/>
                <a:sym typeface="Times Roman"/>
              </a:defRPr>
            </a:pPr>
            <a:r>
              <a:t>"Your tests are normal</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Treating discomfort after uncertainty has been addressed…."/>
          <p:cNvSpPr txBox="1"/>
          <p:nvPr>
            <p:ph type="title"/>
          </p:nvPr>
        </p:nvSpPr>
        <p:spPr>
          <a:xfrm>
            <a:off x="1206500" y="1079500"/>
            <a:ext cx="21971000" cy="1433164"/>
          </a:xfrm>
          <a:prstGeom prst="rect">
            <a:avLst/>
          </a:prstGeom>
        </p:spPr>
        <p:txBody>
          <a:bodyPr/>
          <a:lstStyle>
            <a:lvl1pPr defTabSz="452627">
              <a:lnSpc>
                <a:spcPct val="100000"/>
              </a:lnSpc>
              <a:defRPr b="0" spc="0" sz="7100">
                <a:latin typeface="Times Roman"/>
                <a:ea typeface="Times Roman"/>
                <a:cs typeface="Times Roman"/>
                <a:sym typeface="Times Roman"/>
              </a:defRPr>
            </a:lvl1pPr>
          </a:lstStyle>
          <a:p>
            <a:pPr/>
            <a:r>
              <a:t>Treating discomfort after uncertainty has been addressed….</a:t>
            </a:r>
          </a:p>
        </p:txBody>
      </p:sp>
      <p:sp>
        <p:nvSpPr>
          <p:cNvPr id="222" name="Symptom-directed treatment…"/>
          <p:cNvSpPr txBox="1"/>
          <p:nvPr>
            <p:ph type="body" idx="1"/>
          </p:nvPr>
        </p:nvSpPr>
        <p:spPr>
          <a:xfrm>
            <a:off x="1206500" y="3281938"/>
            <a:ext cx="21971002" cy="8256015"/>
          </a:xfrm>
          <a:prstGeom prst="rect">
            <a:avLst/>
          </a:prstGeom>
        </p:spPr>
        <p:txBody>
          <a:bodyPr lIns="50800" tIns="50800" rIns="50800" bIns="50800"/>
          <a:lstStyle/>
          <a:p>
            <a:pPr defTabSz="356615">
              <a:spcBef>
                <a:spcPts val="1200"/>
              </a:spcBef>
              <a:defRPr sz="2700">
                <a:latin typeface="Times Roman"/>
                <a:ea typeface="Times Roman"/>
                <a:cs typeface="Times Roman"/>
                <a:sym typeface="Times Roman"/>
              </a:defRPr>
            </a:pPr>
            <a:r>
              <a:t>Symptom-directed treatment</a:t>
            </a:r>
          </a:p>
          <a:p>
            <a:pPr defTabSz="356615">
              <a:spcBef>
                <a:spcPts val="900"/>
              </a:spcBef>
              <a:defRPr b="0" sz="2700">
                <a:latin typeface="Times Roman"/>
                <a:ea typeface="Times Roman"/>
                <a:cs typeface="Times Roman"/>
                <a:sym typeface="Times Roman"/>
              </a:defRPr>
            </a:pPr>
            <a:r>
              <a:t>Examples:</a:t>
            </a:r>
          </a:p>
          <a:p>
            <a:pPr defTabSz="356615">
              <a:spcBef>
                <a:spcPts val="900"/>
              </a:spcBef>
              <a:defRPr sz="2700">
                <a:latin typeface="Times Roman"/>
                <a:ea typeface="Times Roman"/>
                <a:cs typeface="Times Roman"/>
                <a:sym typeface="Times Roman"/>
              </a:defRPr>
            </a:pPr>
            <a:r>
              <a:t>Ectopics</a:t>
            </a:r>
            <a:endParaRPr b="0"/>
          </a:p>
          <a:p>
            <a:pPr marL="356615" indent="-247650" defTabSz="356615">
              <a:buSzPct val="123000"/>
              <a:buFont typeface="Times Roman"/>
              <a:buChar char="•"/>
              <a:defRPr b="0" sz="2700">
                <a:latin typeface="Times Roman"/>
                <a:ea typeface="Times Roman"/>
                <a:cs typeface="Times Roman"/>
                <a:sym typeface="Times Roman"/>
              </a:defRPr>
            </a:pPr>
            <a:r>
              <a:t>Reduce stimulants if relevant</a:t>
            </a:r>
          </a:p>
          <a:p>
            <a:pPr marL="356615" indent="-247650" defTabSz="356615">
              <a:buSzPct val="123000"/>
              <a:buFont typeface="Times Roman"/>
              <a:buChar char="•"/>
              <a:defRPr b="0" sz="2700">
                <a:latin typeface="Times Roman"/>
                <a:ea typeface="Times Roman"/>
                <a:cs typeface="Times Roman"/>
                <a:sym typeface="Times Roman"/>
              </a:defRPr>
            </a:pPr>
            <a:r>
              <a:t>Beta blockers where appropriate</a:t>
            </a:r>
          </a:p>
          <a:p>
            <a:pPr marL="356615" indent="-247650" defTabSz="356615">
              <a:buSzPct val="123000"/>
              <a:buFont typeface="Times Roman"/>
              <a:buChar char="•"/>
              <a:defRPr b="0" sz="2700">
                <a:latin typeface="Times Roman"/>
                <a:ea typeface="Times Roman"/>
                <a:cs typeface="Times Roman"/>
                <a:sym typeface="Times Roman"/>
              </a:defRPr>
            </a:pPr>
            <a:r>
              <a:t>Catheter ablation in selected patients</a:t>
            </a:r>
          </a:p>
          <a:p>
            <a:pPr marL="356615" indent="-247650" defTabSz="356615">
              <a:buSzPct val="123000"/>
              <a:buFont typeface="Times Roman"/>
              <a:buChar char="•"/>
              <a:defRPr b="0" sz="2700">
                <a:latin typeface="Times Roman"/>
                <a:ea typeface="Times Roman"/>
                <a:cs typeface="Times Roman"/>
                <a:sym typeface="Times Roman"/>
              </a:defRPr>
            </a:pPr>
            <a:r>
              <a:t>Psychological interventions</a:t>
            </a:r>
          </a:p>
          <a:p>
            <a:pPr defTabSz="356615">
              <a:spcBef>
                <a:spcPts val="900"/>
              </a:spcBef>
              <a:defRPr sz="2700">
                <a:latin typeface="Times Roman"/>
                <a:ea typeface="Times Roman"/>
                <a:cs typeface="Times Roman"/>
                <a:sym typeface="Times Roman"/>
              </a:defRPr>
            </a:pPr>
            <a:r>
              <a:t>Microvascular/vasospastic angina</a:t>
            </a:r>
            <a:endParaRPr b="0"/>
          </a:p>
          <a:p>
            <a:pPr marL="356615" indent="-247650" defTabSz="356615">
              <a:buSzPct val="123000"/>
              <a:buFont typeface="Times Roman"/>
              <a:buChar char="•"/>
              <a:defRPr b="0" sz="2700">
                <a:latin typeface="Times Roman"/>
                <a:ea typeface="Times Roman"/>
                <a:cs typeface="Times Roman"/>
                <a:sym typeface="Times Roman"/>
              </a:defRPr>
            </a:pPr>
            <a:r>
              <a:t>Anti-anginal therapy</a:t>
            </a:r>
          </a:p>
          <a:p>
            <a:pPr defTabSz="356615">
              <a:spcBef>
                <a:spcPts val="900"/>
              </a:spcBef>
              <a:defRPr sz="2700">
                <a:latin typeface="Times Roman"/>
                <a:ea typeface="Times Roman"/>
                <a:cs typeface="Times Roman"/>
                <a:sym typeface="Times Roman"/>
              </a:defRPr>
            </a:pPr>
            <a:r>
              <a:t>Autonomic dysfunction</a:t>
            </a:r>
            <a:endParaRPr b="0"/>
          </a:p>
          <a:p>
            <a:pPr marL="356615" indent="-247650" defTabSz="356615">
              <a:buSzPct val="123000"/>
              <a:buFont typeface="Times Roman"/>
              <a:buChar char="•"/>
              <a:defRPr b="0" sz="2700">
                <a:latin typeface="Times Roman"/>
                <a:ea typeface="Times Roman"/>
                <a:cs typeface="Times Roman"/>
                <a:sym typeface="Times Roman"/>
              </a:defRPr>
            </a:pPr>
            <a:r>
              <a:t>Hydration</a:t>
            </a:r>
          </a:p>
          <a:p>
            <a:pPr marL="356615" indent="-247650" defTabSz="356615">
              <a:buSzPct val="123000"/>
              <a:buFont typeface="Times Roman"/>
              <a:buChar char="•"/>
              <a:defRPr b="0" sz="2700">
                <a:latin typeface="Times Roman"/>
                <a:ea typeface="Times Roman"/>
                <a:cs typeface="Times Roman"/>
                <a:sym typeface="Times Roman"/>
              </a:defRPr>
            </a:pPr>
            <a:r>
              <a:t>Salt</a:t>
            </a:r>
          </a:p>
          <a:p>
            <a:pPr marL="356615" indent="-247650" defTabSz="356615">
              <a:buSzPct val="123000"/>
              <a:buFont typeface="Times Roman"/>
              <a:buChar char="•"/>
              <a:defRPr b="0" sz="2700">
                <a:latin typeface="Times Roman"/>
                <a:ea typeface="Times Roman"/>
                <a:cs typeface="Times Roman"/>
                <a:sym typeface="Times Roman"/>
              </a:defRPr>
            </a:pPr>
            <a:r>
              <a:t>Compression garments</a:t>
            </a:r>
          </a:p>
          <a:p>
            <a:pPr marL="356615" indent="-247650" defTabSz="356615">
              <a:buSzPct val="123000"/>
              <a:buFont typeface="Times Roman"/>
              <a:buChar char="•"/>
              <a:defRPr b="0" sz="2700">
                <a:latin typeface="Times Roman"/>
                <a:ea typeface="Times Roman"/>
                <a:cs typeface="Times Roman"/>
                <a:sym typeface="Times Roman"/>
              </a:defRPr>
            </a:pPr>
            <a:r>
              <a:t>Exercise programmes</a:t>
            </a:r>
          </a:p>
          <a:p>
            <a:pPr defTabSz="356615">
              <a:spcBef>
                <a:spcPts val="900"/>
              </a:spcBef>
              <a:defRPr sz="2700">
                <a:latin typeface="Times Roman"/>
                <a:ea typeface="Times Roman"/>
                <a:cs typeface="Times Roman"/>
                <a:sym typeface="Times Roman"/>
              </a:defRPr>
            </a:pPr>
            <a:r>
              <a:t>Breathlessness syndromes</a:t>
            </a:r>
            <a:endParaRPr b="0"/>
          </a:p>
          <a:p>
            <a:pPr marL="356615" indent="-247650" defTabSz="356615">
              <a:buSzPct val="123000"/>
              <a:buFont typeface="Times Roman"/>
              <a:buChar char="•"/>
              <a:defRPr b="0" sz="2700">
                <a:latin typeface="Times Roman"/>
                <a:ea typeface="Times Roman"/>
                <a:cs typeface="Times Roman"/>
                <a:sym typeface="Times Roman"/>
              </a:defRPr>
            </a:pPr>
            <a:r>
              <a:t>Breathing retraining</a:t>
            </a:r>
          </a:p>
          <a:p>
            <a:pPr marL="356615" indent="-247650" defTabSz="356615">
              <a:buSzPct val="123000"/>
              <a:buFont typeface="Times Roman"/>
              <a:buChar char="•"/>
              <a:defRPr b="0" sz="2700">
                <a:latin typeface="Times Roman"/>
                <a:ea typeface="Times Roman"/>
                <a:cs typeface="Times Roman"/>
                <a:sym typeface="Times Roman"/>
              </a:defRPr>
            </a:pPr>
            <a:r>
              <a:t>Pulmonary rehabilitation</a:t>
            </a:r>
          </a:p>
          <a:p>
            <a:pPr marL="356615" indent="-247650" defTabSz="356615">
              <a:buSzPct val="123000"/>
              <a:buFont typeface="Times Roman"/>
              <a:buChar char="•"/>
              <a:defRPr b="0" sz="2700">
                <a:latin typeface="Times Roman"/>
                <a:ea typeface="Times Roman"/>
                <a:cs typeface="Times Roman"/>
                <a:sym typeface="Times Roman"/>
              </a:defRPr>
            </a:pPr>
            <a:r>
              <a:t>Exercise rehabilitation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Treating discomfort after uncertainty has been addressed…."/>
          <p:cNvSpPr txBox="1"/>
          <p:nvPr>
            <p:ph type="title"/>
          </p:nvPr>
        </p:nvSpPr>
        <p:spPr>
          <a:xfrm>
            <a:off x="1206500" y="1079500"/>
            <a:ext cx="21971000" cy="1433164"/>
          </a:xfrm>
          <a:prstGeom prst="rect">
            <a:avLst/>
          </a:prstGeom>
        </p:spPr>
        <p:txBody>
          <a:bodyPr/>
          <a:lstStyle>
            <a:lvl1pPr defTabSz="452627">
              <a:lnSpc>
                <a:spcPct val="100000"/>
              </a:lnSpc>
              <a:defRPr b="0" spc="0" sz="7100">
                <a:latin typeface="Times Roman"/>
                <a:ea typeface="Times Roman"/>
                <a:cs typeface="Times Roman"/>
                <a:sym typeface="Times Roman"/>
              </a:defRPr>
            </a:lvl1pPr>
          </a:lstStyle>
          <a:p>
            <a:pPr/>
            <a:r>
              <a:t>Treating discomfort after uncertainty has been addressed….</a:t>
            </a:r>
          </a:p>
        </p:txBody>
      </p:sp>
      <p:sp>
        <p:nvSpPr>
          <p:cNvPr id="225" name="Improve function…"/>
          <p:cNvSpPr txBox="1"/>
          <p:nvPr>
            <p:ph type="body" idx="1"/>
          </p:nvPr>
        </p:nvSpPr>
        <p:spPr>
          <a:xfrm>
            <a:off x="1206500" y="4248503"/>
            <a:ext cx="21971000" cy="8256015"/>
          </a:xfrm>
          <a:prstGeom prst="rect">
            <a:avLst/>
          </a:prstGeom>
        </p:spPr>
        <p:txBody>
          <a:bodyPr lIns="50800" tIns="50800" rIns="50800" bIns="50800"/>
          <a:lstStyle/>
          <a:p>
            <a:pPr defTabSz="315468">
              <a:spcBef>
                <a:spcPts val="800"/>
              </a:spcBef>
              <a:defRPr b="0" sz="3300">
                <a:latin typeface="Times Roman"/>
                <a:ea typeface="Times Roman"/>
                <a:cs typeface="Times Roman"/>
                <a:sym typeface="Times Roman"/>
              </a:defRPr>
            </a:pPr>
            <a:r>
              <a:t>Improve function</a:t>
            </a:r>
          </a:p>
          <a:p>
            <a:pPr defTabSz="315468">
              <a:spcBef>
                <a:spcPts val="800"/>
              </a:spcBef>
              <a:defRPr b="0" sz="3300">
                <a:latin typeface="Times Roman"/>
                <a:ea typeface="Times Roman"/>
                <a:cs typeface="Times Roman"/>
                <a:sym typeface="Times Roman"/>
              </a:defRPr>
            </a:pPr>
            <a:r>
              <a:t>One of the biggest traps is focusing solely on symptom elimination.</a:t>
            </a:r>
          </a:p>
          <a:p>
            <a:pPr defTabSz="315468">
              <a:spcBef>
                <a:spcPts val="800"/>
              </a:spcBef>
              <a:defRPr b="0" sz="3300">
                <a:latin typeface="Times Roman"/>
                <a:ea typeface="Times Roman"/>
                <a:cs typeface="Times Roman"/>
                <a:sym typeface="Times Roman"/>
              </a:defRPr>
            </a:pPr>
          </a:p>
          <a:p>
            <a:pPr defTabSz="315468">
              <a:spcBef>
                <a:spcPts val="800"/>
              </a:spcBef>
              <a:defRPr b="0" sz="3300">
                <a:latin typeface="Times Roman"/>
                <a:ea typeface="Times Roman"/>
                <a:cs typeface="Times Roman"/>
                <a:sym typeface="Times Roman"/>
              </a:defRPr>
            </a:pPr>
            <a:r>
              <a:t>Instead ask:</a:t>
            </a:r>
          </a:p>
          <a:p>
            <a:pPr defTabSz="315468">
              <a:spcBef>
                <a:spcPts val="800"/>
              </a:spcBef>
              <a:defRPr b="0" sz="3300">
                <a:latin typeface="Times Roman"/>
                <a:ea typeface="Times Roman"/>
                <a:cs typeface="Times Roman"/>
                <a:sym typeface="Times Roman"/>
              </a:defRPr>
            </a:pPr>
            <a:r>
              <a:t>"Can we help this patient live better despite symptoms?”</a:t>
            </a:r>
          </a:p>
          <a:p>
            <a:pPr defTabSz="315468">
              <a:spcBef>
                <a:spcPts val="800"/>
              </a:spcBef>
              <a:defRPr b="0" sz="3300">
                <a:latin typeface="Times Roman"/>
                <a:ea typeface="Times Roman"/>
                <a:cs typeface="Times Roman"/>
                <a:sym typeface="Times Roman"/>
              </a:defRPr>
            </a:pPr>
          </a:p>
          <a:p>
            <a:pPr defTabSz="315468">
              <a:spcBef>
                <a:spcPts val="800"/>
              </a:spcBef>
              <a:defRPr b="0" sz="3300">
                <a:latin typeface="Times Roman"/>
                <a:ea typeface="Times Roman"/>
                <a:cs typeface="Times Roman"/>
                <a:sym typeface="Times Roman"/>
              </a:defRPr>
            </a:pPr>
            <a:r>
              <a:t>Measure:</a:t>
            </a:r>
          </a:p>
          <a:p>
            <a:pPr defTabSz="315468">
              <a:spcBef>
                <a:spcPts val="800"/>
              </a:spcBef>
              <a:defRPr b="0" sz="3300">
                <a:latin typeface="Times Roman"/>
                <a:ea typeface="Times Roman"/>
                <a:cs typeface="Times Roman"/>
                <a:sym typeface="Times Roman"/>
              </a:defRPr>
            </a:pPr>
            <a:r>
              <a:t>Exercise tolerance</a:t>
            </a:r>
          </a:p>
          <a:p>
            <a:pPr defTabSz="315468">
              <a:spcBef>
                <a:spcPts val="800"/>
              </a:spcBef>
              <a:defRPr b="0" sz="3300">
                <a:latin typeface="Times Roman"/>
                <a:ea typeface="Times Roman"/>
                <a:cs typeface="Times Roman"/>
                <a:sym typeface="Times Roman"/>
              </a:defRPr>
            </a:pPr>
            <a:r>
              <a:t>Confidence</a:t>
            </a:r>
          </a:p>
          <a:p>
            <a:pPr defTabSz="315468">
              <a:spcBef>
                <a:spcPts val="800"/>
              </a:spcBef>
              <a:defRPr b="0" sz="3300">
                <a:latin typeface="Times Roman"/>
                <a:ea typeface="Times Roman"/>
                <a:cs typeface="Times Roman"/>
                <a:sym typeface="Times Roman"/>
              </a:defRPr>
            </a:pPr>
            <a:r>
              <a:t>Sleep</a:t>
            </a:r>
          </a:p>
          <a:p>
            <a:pPr defTabSz="315468">
              <a:spcBef>
                <a:spcPts val="800"/>
              </a:spcBef>
              <a:defRPr b="0" sz="3300">
                <a:latin typeface="Times Roman"/>
                <a:ea typeface="Times Roman"/>
                <a:cs typeface="Times Roman"/>
                <a:sym typeface="Times Roman"/>
              </a:defRPr>
            </a:pPr>
            <a:r>
              <a:t>Quality of life</a:t>
            </a:r>
          </a:p>
          <a:p>
            <a:pPr defTabSz="315468">
              <a:spcBef>
                <a:spcPts val="800"/>
              </a:spcBef>
              <a:defRPr b="0" sz="3300">
                <a:latin typeface="Times Roman"/>
                <a:ea typeface="Times Roman"/>
                <a:cs typeface="Times Roman"/>
                <a:sym typeface="Times Roman"/>
              </a:defRPr>
            </a:pPr>
            <a:r>
              <a:t>Return to work</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Treating discomfort after uncertainty has been addressed…."/>
          <p:cNvSpPr txBox="1"/>
          <p:nvPr>
            <p:ph type="title"/>
          </p:nvPr>
        </p:nvSpPr>
        <p:spPr>
          <a:xfrm>
            <a:off x="1206500" y="1079500"/>
            <a:ext cx="21971000" cy="1433164"/>
          </a:xfrm>
          <a:prstGeom prst="rect">
            <a:avLst/>
          </a:prstGeom>
        </p:spPr>
        <p:txBody>
          <a:bodyPr/>
          <a:lstStyle>
            <a:lvl1pPr defTabSz="452627">
              <a:lnSpc>
                <a:spcPct val="100000"/>
              </a:lnSpc>
              <a:defRPr b="0" spc="0" sz="7100">
                <a:latin typeface="Times Roman"/>
                <a:ea typeface="Times Roman"/>
                <a:cs typeface="Times Roman"/>
                <a:sym typeface="Times Roman"/>
              </a:defRPr>
            </a:lvl1pPr>
          </a:lstStyle>
          <a:p>
            <a:pPr/>
            <a:r>
              <a:t>Treating discomfort after uncertainty has been addressed….</a:t>
            </a:r>
          </a:p>
        </p:txBody>
      </p:sp>
      <p:sp>
        <p:nvSpPr>
          <p:cNvPr id="228" name="Avoid harm…"/>
          <p:cNvSpPr txBox="1"/>
          <p:nvPr>
            <p:ph type="body" idx="1"/>
          </p:nvPr>
        </p:nvSpPr>
        <p:spPr>
          <a:xfrm>
            <a:off x="1206500" y="3788234"/>
            <a:ext cx="21971002" cy="8256014"/>
          </a:xfrm>
          <a:prstGeom prst="rect">
            <a:avLst/>
          </a:prstGeom>
        </p:spPr>
        <p:txBody>
          <a:bodyPr lIns="50800" tIns="50800" rIns="50800" bIns="50800"/>
          <a:lstStyle/>
          <a:p>
            <a:pPr defTabSz="457200">
              <a:spcBef>
                <a:spcPts val="1200"/>
              </a:spcBef>
              <a:defRPr b="0" sz="4900">
                <a:latin typeface="Times Roman"/>
                <a:ea typeface="Times Roman"/>
                <a:cs typeface="Times Roman"/>
                <a:sym typeface="Times Roman"/>
              </a:defRPr>
            </a:pPr>
            <a:r>
              <a:t>Avoid harm</a:t>
            </a:r>
          </a:p>
          <a:p>
            <a:pPr defTabSz="457200">
              <a:spcBef>
                <a:spcPts val="1200"/>
              </a:spcBef>
              <a:defRPr b="0" sz="4900">
                <a:latin typeface="Times Roman"/>
                <a:ea typeface="Times Roman"/>
                <a:cs typeface="Times Roman"/>
                <a:sym typeface="Times Roman"/>
              </a:defRPr>
            </a:pPr>
          </a:p>
          <a:p>
            <a:pPr defTabSz="457200">
              <a:spcBef>
                <a:spcPts val="1200"/>
              </a:spcBef>
              <a:defRPr b="0" sz="4900">
                <a:latin typeface="Times Roman"/>
                <a:ea typeface="Times Roman"/>
                <a:cs typeface="Times Roman"/>
                <a:sym typeface="Times Roman"/>
              </a:defRPr>
            </a:pPr>
            <a:r>
              <a:t>Endless testing</a:t>
            </a:r>
          </a:p>
          <a:p>
            <a:pPr defTabSz="457200">
              <a:spcBef>
                <a:spcPts val="1200"/>
              </a:spcBef>
              <a:defRPr b="0" sz="4900">
                <a:latin typeface="Times Roman"/>
                <a:ea typeface="Times Roman"/>
                <a:cs typeface="Times Roman"/>
                <a:sym typeface="Times Roman"/>
              </a:defRPr>
            </a:pPr>
            <a:r>
              <a:t>Endless referrals</a:t>
            </a:r>
          </a:p>
          <a:p>
            <a:pPr defTabSz="457200">
              <a:spcBef>
                <a:spcPts val="1200"/>
              </a:spcBef>
              <a:defRPr b="0" sz="4900">
                <a:latin typeface="Times Roman"/>
                <a:ea typeface="Times Roman"/>
                <a:cs typeface="Times Roman"/>
                <a:sym typeface="Times Roman"/>
              </a:defRPr>
            </a:pPr>
            <a:r>
              <a:t>Reinforcing illness beliefs</a:t>
            </a:r>
          </a:p>
          <a:p>
            <a:pPr defTabSz="457200">
              <a:spcBef>
                <a:spcPts val="1200"/>
              </a:spcBef>
              <a:defRPr b="0" sz="4900">
                <a:latin typeface="Times Roman"/>
                <a:ea typeface="Times Roman"/>
                <a:cs typeface="Times Roman"/>
                <a:sym typeface="Times Roman"/>
              </a:defRPr>
            </a:pPr>
            <a:r>
              <a:t>Medicalising normal physiology</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Common Mistakes"/>
          <p:cNvSpPr txBox="1"/>
          <p:nvPr>
            <p:ph type="title"/>
          </p:nvPr>
        </p:nvSpPr>
        <p:spPr>
          <a:xfrm>
            <a:off x="1206500" y="1079500"/>
            <a:ext cx="21971000" cy="1433164"/>
          </a:xfrm>
          <a:prstGeom prst="rect">
            <a:avLst/>
          </a:prstGeom>
        </p:spPr>
        <p:txBody>
          <a:bodyPr/>
          <a:lstStyle>
            <a:lvl1pPr>
              <a:defRPr spc="-200"/>
            </a:lvl1pPr>
          </a:lstStyle>
          <a:p>
            <a:pPr/>
            <a:r>
              <a:t>Common Mistakes</a:t>
            </a:r>
          </a:p>
        </p:txBody>
      </p:sp>
      <p:sp>
        <p:nvSpPr>
          <p:cNvPr id="231" name="Equating benign with irrelevant.…"/>
          <p:cNvSpPr txBox="1"/>
          <p:nvPr>
            <p:ph type="body" idx="1"/>
          </p:nvPr>
        </p:nvSpPr>
        <p:spPr>
          <a:xfrm>
            <a:off x="1206500" y="3097832"/>
            <a:ext cx="21971000" cy="8256014"/>
          </a:xfrm>
          <a:prstGeom prst="rect">
            <a:avLst/>
          </a:prstGeom>
        </p:spPr>
        <p:txBody>
          <a:bodyPr lIns="50800" tIns="50800" rIns="50800" bIns="50800"/>
          <a:lstStyle/>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r>
              <a:t>Equating benign with irrelevant.</a:t>
            </a: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r>
              <a:t>Equating normal investigations with absence of symptoms.</a:t>
            </a: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r>
              <a:t>Repeating investigations when the real problem is uncertainty.</a:t>
            </a: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p>
          <a:p>
            <a:pPr defTabSz="388620">
              <a:spcBef>
                <a:spcPts val="1000"/>
              </a:spcBef>
              <a:defRPr b="0" sz="4100">
                <a:latin typeface="Times Roman"/>
                <a:ea typeface="Times Roman"/>
                <a:cs typeface="Times Roman"/>
                <a:sym typeface="Times Roman"/>
              </a:defRPr>
            </a:pPr>
            <a:r>
              <a:t>Repeating reassurance when the real problem is discomfort.</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Take home messages"/>
          <p:cNvSpPr txBox="1"/>
          <p:nvPr>
            <p:ph type="title"/>
          </p:nvPr>
        </p:nvSpPr>
        <p:spPr>
          <a:xfrm>
            <a:off x="1206500" y="1079500"/>
            <a:ext cx="21971000" cy="1433164"/>
          </a:xfrm>
          <a:prstGeom prst="rect">
            <a:avLst/>
          </a:prstGeom>
        </p:spPr>
        <p:txBody>
          <a:bodyPr/>
          <a:lstStyle>
            <a:lvl1pPr>
              <a:defRPr spc="-200"/>
            </a:lvl1pPr>
          </a:lstStyle>
          <a:p>
            <a:pPr/>
            <a:r>
              <a:t>Take home messages</a:t>
            </a:r>
          </a:p>
        </p:txBody>
      </p:sp>
      <p:sp>
        <p:nvSpPr>
          <p:cNvPr id="234" name="Symptoms are real, even when the diagnosis is unclear…"/>
          <p:cNvSpPr txBox="1"/>
          <p:nvPr>
            <p:ph type="body" idx="1"/>
          </p:nvPr>
        </p:nvSpPr>
        <p:spPr>
          <a:xfrm>
            <a:off x="1206500" y="4248503"/>
            <a:ext cx="21971002" cy="8256015"/>
          </a:xfrm>
          <a:prstGeom prst="rect">
            <a:avLst/>
          </a:prstGeom>
        </p:spPr>
        <p:txBody>
          <a:bodyPr lIns="50800" tIns="50800" rIns="50800" bIns="50800"/>
          <a:lstStyle/>
          <a:p>
            <a:pPr marL="457198" indent="-317499" defTabSz="457200">
              <a:lnSpc>
                <a:spcPct val="200000"/>
              </a:lnSpc>
              <a:buSzPct val="100000"/>
              <a:buAutoNum type="arabicPeriod" startAt="1"/>
              <a:defRPr b="0" sz="4900">
                <a:latin typeface="Times Roman"/>
                <a:ea typeface="Times Roman"/>
                <a:cs typeface="Times Roman"/>
                <a:sym typeface="Times Roman"/>
              </a:defRPr>
            </a:pPr>
            <a:r>
              <a:t>Symptoms are real, even when the diagnosis is unclear</a:t>
            </a:r>
          </a:p>
          <a:p>
            <a:pPr marL="457198" indent="-317499" defTabSz="457200">
              <a:lnSpc>
                <a:spcPct val="200000"/>
              </a:lnSpc>
              <a:buSzPct val="100000"/>
              <a:buAutoNum type="arabicPeriod" startAt="1"/>
              <a:defRPr b="0" sz="4900">
                <a:latin typeface="Times Roman"/>
                <a:ea typeface="Times Roman"/>
                <a:cs typeface="Times Roman"/>
                <a:sym typeface="Times Roman"/>
              </a:defRPr>
            </a:pPr>
            <a:r>
              <a:t>Excluding disease is not the same as treating symptoms.</a:t>
            </a:r>
          </a:p>
          <a:p>
            <a:pPr marL="457198" indent="-317499" defTabSz="457200">
              <a:lnSpc>
                <a:spcPct val="200000"/>
              </a:lnSpc>
              <a:buSzPct val="100000"/>
              <a:buAutoNum type="arabicPeriod" startAt="1"/>
              <a:defRPr b="0" sz="4900">
                <a:latin typeface="Times Roman"/>
                <a:ea typeface="Times Roman"/>
                <a:cs typeface="Times Roman"/>
                <a:sym typeface="Times Roman"/>
              </a:defRPr>
            </a:pPr>
            <a:r>
              <a:t>Distinguish uncertainty from discomfort.</a:t>
            </a:r>
          </a:p>
          <a:p>
            <a:pPr marL="457198" indent="-317499" defTabSz="457200">
              <a:lnSpc>
                <a:spcPct val="200000"/>
              </a:lnSpc>
              <a:buSzPct val="100000"/>
              <a:buAutoNum type="arabicPeriod" startAt="1"/>
              <a:defRPr b="0" sz="4900">
                <a:latin typeface="Times Roman"/>
                <a:ea typeface="Times Roman"/>
                <a:cs typeface="Times Roman"/>
                <a:sym typeface="Times Roman"/>
              </a:defRPr>
            </a:pPr>
            <a:r>
              <a:t>Patients need explanation, validation, and a plan—not just tests.</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Successful management is not the absence of symptoms; it is the restoration of confidence, function and quality of life."/>
          <p:cNvSpPr txBox="1"/>
          <p:nvPr>
            <p:ph type="title"/>
          </p:nvPr>
        </p:nvSpPr>
        <p:spPr>
          <a:xfrm>
            <a:off x="1827862" y="5912318"/>
            <a:ext cx="21971002" cy="3020283"/>
          </a:xfrm>
          <a:prstGeom prst="rect">
            <a:avLst/>
          </a:prstGeom>
        </p:spPr>
        <p:txBody>
          <a:bodyPr/>
          <a:lstStyle/>
          <a:p>
            <a:pPr algn="ctr" defTabSz="1560536">
              <a:defRPr spc="-108" sz="5400"/>
            </a:pPr>
          </a:p>
          <a:p>
            <a:pPr algn="ctr" defTabSz="1560536">
              <a:defRPr spc="-200" sz="5400"/>
            </a:pPr>
            <a:r>
              <a:t>Successful management is not the absence of symptoms; it is the restoration of confidence, function and quality of life.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quot;The physician is/should be concerned not just with disease, but with the single organism, the human subject, struggling to preserve its identity in adverse circumstances.&quot; — Oliver Sacks"/>
          <p:cNvSpPr txBox="1"/>
          <p:nvPr>
            <p:ph type="title"/>
          </p:nvPr>
        </p:nvSpPr>
        <p:spPr>
          <a:xfrm>
            <a:off x="1482655" y="6901512"/>
            <a:ext cx="21971008" cy="4648203"/>
          </a:xfrm>
          <a:prstGeom prst="rect">
            <a:avLst/>
          </a:prstGeom>
        </p:spPr>
        <p:txBody>
          <a:bodyPr/>
          <a:lstStyle>
            <a:lvl1pPr algn="ctr" defTabSz="457200">
              <a:lnSpc>
                <a:spcPct val="100000"/>
              </a:lnSpc>
              <a:defRPr b="0" spc="0" sz="6600">
                <a:latin typeface="Times Roman"/>
                <a:ea typeface="Times Roman"/>
                <a:cs typeface="Times Roman"/>
                <a:sym typeface="Times Roman"/>
              </a:defRPr>
            </a:lvl1pPr>
          </a:lstStyle>
          <a:p>
            <a:pPr/>
            <a:r>
              <a:t>"The physician is/should be concerned not just with disease, but with the single organism, the human subject, struggling to preserve its identity in adverse circumstances." — Oliver Sacks</a:t>
            </a:r>
          </a:p>
        </p:txBody>
      </p:sp>
      <p:pic>
        <p:nvPicPr>
          <p:cNvPr id="177" name="Screenshot 2026-06-22 at 05.42.11.png" descr="Screenshot 2026-06-22 at 05.42.11.png"/>
          <p:cNvPicPr>
            <a:picLocks noChangeAspect="1"/>
          </p:cNvPicPr>
          <p:nvPr/>
        </p:nvPicPr>
        <p:blipFill>
          <a:blip r:embed="rId3">
            <a:extLst/>
          </a:blip>
          <a:stretch>
            <a:fillRect/>
          </a:stretch>
        </p:blipFill>
        <p:spPr>
          <a:xfrm>
            <a:off x="10563159" y="1748247"/>
            <a:ext cx="3810003" cy="5753105"/>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Body Level One…"/>
          <p:cNvSpPr txBox="1"/>
          <p:nvPr>
            <p:ph type="body" idx="1"/>
          </p:nvPr>
        </p:nvSpPr>
        <p:spPr>
          <a:xfrm>
            <a:off x="1206500" y="1025006"/>
            <a:ext cx="21971002" cy="11870740"/>
          </a:xfrm>
          <a:prstGeom prst="rect">
            <a:avLst/>
          </a:prstGeom>
        </p:spPr>
        <p:txBody>
          <a:bodyPr lIns="50800" tIns="50800" rIns="50800" bIns="50800"/>
          <a:lstStyle/>
          <a:p>
            <a:pPr defTabSz="233172">
              <a:defRPr b="0" sz="2000">
                <a:solidFill>
                  <a:srgbClr val="222222"/>
                </a:solidFill>
                <a:latin typeface="Arial"/>
                <a:ea typeface="Arial"/>
                <a:cs typeface="Arial"/>
                <a:sym typeface="Arial"/>
              </a:defRPr>
            </a:pPr>
          </a:p>
          <a:p>
            <a:pPr defTabSz="233172">
              <a:defRPr b="0" sz="2000">
                <a:solidFill>
                  <a:srgbClr val="222222"/>
                </a:solidFill>
                <a:latin typeface="Arial"/>
                <a:ea typeface="Arial"/>
                <a:cs typeface="Arial"/>
                <a:sym typeface="Arial"/>
              </a:defRPr>
            </a:pPr>
            <a:r>
              <a:t>I am writing this letter because I would like to thank you from the bottom of my heart for everything you do for patients around the world. We may never meet, and you may not even realize how profoundly you impact people’s lives, but I am one of those people whose hope and peace of mind you have restored.</a:t>
            </a:r>
          </a:p>
          <a:p>
            <a:pPr defTabSz="233172">
              <a:defRPr b="0" sz="2000">
                <a:solidFill>
                  <a:srgbClr val="222222"/>
                </a:solidFill>
                <a:latin typeface="Arial"/>
                <a:ea typeface="Arial"/>
                <a:cs typeface="Arial"/>
                <a:sym typeface="Arial"/>
              </a:defRPr>
            </a:pPr>
            <a:r>
              <a:t>For more than thirty years, I have been living with ectopic heartbeats and episodes of supraventricular tachycardia (SVT). During those years, I underwent countless medical tests—multiple Holter monitor recordings, echocardiograms, and exercise stress tests. They documented my ectopic beats and SVT, but they never managed to capture the worst episodes, during which I feel that my heart is beating very irregularly, and at times I have the sensation that I cannot feel my pulse for several seconds. This is accompanied by darkness in front of my eyes, a rushing noise in my ears, and a feeling as if I am falling from a great height.</a:t>
            </a:r>
          </a:p>
          <a:p>
            <a:pPr defTabSz="233172">
              <a:defRPr b="0" sz="2000">
                <a:solidFill>
                  <a:srgbClr val="222222"/>
                </a:solidFill>
                <a:latin typeface="Arial"/>
                <a:ea typeface="Arial"/>
                <a:cs typeface="Arial"/>
                <a:sym typeface="Arial"/>
              </a:defRPr>
            </a:pPr>
            <a:r>
              <a:t>Every time, I was reassured that it was nothing dangerous. I was told, “they’re just ectopic beats,” “nothing is wrong,” and “don’t worry.” I understand that doctors rely on test results and medical knowledge. However, when someone experiences symptoms like these, it is impossible to simply stop being afraid—especially when the most frightening episodes have never been recorded.</a:t>
            </a:r>
          </a:p>
          <a:p>
            <a:pPr defTabSz="233172">
              <a:defRPr b="0" sz="2000">
                <a:solidFill>
                  <a:srgbClr val="222222"/>
                </a:solidFill>
                <a:latin typeface="Arial"/>
                <a:ea typeface="Arial"/>
                <a:cs typeface="Arial"/>
                <a:sym typeface="Arial"/>
              </a:defRPr>
            </a:pPr>
            <a:r>
              <a:t>The most difficult part was not the heart rhythm disturbances themselves. They were not painful. The worst part was the fear. The fear that the next time my heart would not start beating again. The fear of traveling, of flying, of going anywhere far from a hospital. The fear that something would suddenly happen and that I would not receive help in time.</a:t>
            </a:r>
          </a:p>
          <a:p>
            <a:pPr defTabSz="233172">
              <a:defRPr b="0" sz="2000">
                <a:solidFill>
                  <a:srgbClr val="222222"/>
                </a:solidFill>
                <a:latin typeface="Arial"/>
                <a:ea typeface="Arial"/>
                <a:cs typeface="Arial"/>
                <a:sym typeface="Arial"/>
              </a:defRPr>
            </a:pPr>
            <a:r>
              <a:t>Over the years, my life began to revolve around that fear. It took away my joy, my spontaneity, and my sense of security. I smiled at people, but inside I was deeply unhappy. I felt as though the years of my life were slipping through my fingers.</a:t>
            </a:r>
          </a:p>
          <a:p>
            <a:pPr defTabSz="233172">
              <a:defRPr b="0" sz="2000">
                <a:solidFill>
                  <a:srgbClr val="222222"/>
                </a:solidFill>
                <a:latin typeface="Arial"/>
                <a:ea typeface="Arial"/>
                <a:cs typeface="Arial"/>
                <a:sym typeface="Arial"/>
              </a:defRPr>
            </a:pPr>
            <a:r>
              <a:t>Everything changed the day I came across your YouTube channel by chance.</a:t>
            </a:r>
          </a:p>
          <a:p>
            <a:pPr defTabSz="233172">
              <a:defRPr b="0" sz="2000">
                <a:solidFill>
                  <a:srgbClr val="222222"/>
                </a:solidFill>
                <a:latin typeface="Arial"/>
                <a:ea typeface="Arial"/>
                <a:cs typeface="Arial"/>
                <a:sym typeface="Arial"/>
              </a:defRPr>
            </a:pPr>
            <a:r>
              <a:t>My English is not very good, so I watched every video very carefully, often pausing to translate almost every sentence. It was worth every minute.</a:t>
            </a:r>
          </a:p>
          <a:p>
            <a:pPr defTabSz="233172">
              <a:defRPr b="0" sz="2000">
                <a:solidFill>
                  <a:srgbClr val="222222"/>
                </a:solidFill>
                <a:latin typeface="Arial"/>
                <a:ea typeface="Arial"/>
                <a:cs typeface="Arial"/>
                <a:sym typeface="Arial"/>
              </a:defRPr>
            </a:pPr>
            <a:r>
              <a:t>For the first time, someone did not simply tell me, “it’s nothing.” For the first time, someone carefully explained what was happening in my heart, why it was happening, and why I did not have to live in constant fear. I do not know whether you realize what an incredible gift you give to people. These are not just educational medical videos. They are knowledge shared with extraordinary empathy, patience, and understanding. They make patients feel that someone truly understands what they are going through.</a:t>
            </a:r>
          </a:p>
          <a:p>
            <a:pPr defTabSz="233172">
              <a:defRPr b="0" sz="2000">
                <a:solidFill>
                  <a:srgbClr val="222222"/>
                </a:solidFill>
                <a:latin typeface="Arial"/>
                <a:ea typeface="Arial"/>
                <a:cs typeface="Arial"/>
                <a:sym typeface="Arial"/>
              </a:defRPr>
            </a:pPr>
            <a:r>
              <a:t>Thanks to you, my symptoms have not disappeared. I still experience ectopic heartbeats and difficult episodes. The difference is that I have regained my peace of mind. When an episode happens now, it is still unpleasant, but I no longer spend the following days convinced that the next one will be my last. I have stopped constantly expecting the worst. I simply return to living my life.</a:t>
            </a:r>
          </a:p>
          <a:p>
            <a:pPr defTabSz="233172">
              <a:defRPr b="0" sz="2000">
                <a:solidFill>
                  <a:srgbClr val="222222"/>
                </a:solidFill>
                <a:latin typeface="Arial"/>
                <a:ea typeface="Arial"/>
                <a:cs typeface="Arial"/>
                <a:sym typeface="Arial"/>
              </a:defRPr>
            </a:pPr>
            <a:r>
              <a:t>There is one sentence that expresses what I most want to tell you: you did not cure me of my arrhythmia. You cured me of my fear of my arrhythmia.</a:t>
            </a:r>
          </a:p>
          <a:p>
            <a:pPr defTabSz="233172">
              <a:defRPr b="0" sz="2000">
                <a:solidFill>
                  <a:srgbClr val="222222"/>
                </a:solidFill>
                <a:latin typeface="Arial"/>
                <a:ea typeface="Arial"/>
                <a:cs typeface="Arial"/>
                <a:sym typeface="Arial"/>
              </a:defRPr>
            </a:pPr>
            <a:r>
              <a:t>That may sound like a small thing, but to me it means everything. I regained something I had been unable to recover for more than thirty years—peace, joy, and the ability to truly live again.</a:t>
            </a:r>
          </a:p>
          <a:p>
            <a:pPr defTabSz="233172">
              <a:defRPr b="0" sz="2000">
                <a:solidFill>
                  <a:srgbClr val="222222"/>
                </a:solidFill>
                <a:latin typeface="Arial"/>
                <a:ea typeface="Arial"/>
                <a:cs typeface="Arial"/>
                <a:sym typeface="Arial"/>
              </a:defRPr>
            </a:pPr>
            <a:r>
              <a:t>I would also like to thank you for your video about breathing exercises and slowing down the breath. I followed your advice and was genuinely amazed to discover that it really works. It is another example of how practical and valuable the knowledge you share with your patients truly is.</a:t>
            </a:r>
          </a:p>
          <a:p>
            <a:pPr defTabSz="233172">
              <a:defRPr b="0" sz="2000">
                <a:solidFill>
                  <a:srgbClr val="222222"/>
                </a:solidFill>
                <a:latin typeface="Arial"/>
                <a:ea typeface="Arial"/>
                <a:cs typeface="Arial"/>
                <a:sym typeface="Arial"/>
              </a:defRPr>
            </a:pPr>
            <a:r>
              <a:t>I know you are an outstanding cardiologist. But to me, what is equally important is that you are a person of extraordinary compassion. You give your own time so generously, expecting nothing in return, simply to help people understand their conditions and find peace again.</a:t>
            </a:r>
          </a:p>
          <a:p>
            <a:pPr defTabSz="233172">
              <a:defRPr b="0" sz="2000">
                <a:solidFill>
                  <a:srgbClr val="222222"/>
                </a:solidFill>
                <a:latin typeface="Arial"/>
                <a:ea typeface="Arial"/>
                <a:cs typeface="Arial"/>
                <a:sym typeface="Arial"/>
              </a:defRPr>
            </a:pPr>
            <a:r>
              <a:t>It would not be an exaggeration to say that you did not only help me understand my heart—you helped me reclaim the life that fear had taken from me for so many years.</a:t>
            </a:r>
          </a:p>
          <a:p>
            <a:pPr defTabSz="233172">
              <a:defRPr b="0" sz="2000">
                <a:solidFill>
                  <a:srgbClr val="222222"/>
                </a:solidFill>
                <a:latin typeface="Arial"/>
                <a:ea typeface="Arial"/>
                <a:cs typeface="Arial"/>
                <a:sym typeface="Arial"/>
              </a:defRPr>
            </a:pPr>
            <a:r>
              <a:t>Thank you, from the bottom of my heart, for everything you do.</a:t>
            </a:r>
          </a:p>
          <a:p>
            <a:pPr defTabSz="233172">
              <a:defRPr b="0" sz="2000">
                <a:solidFill>
                  <a:srgbClr val="222222"/>
                </a:solidFill>
                <a:latin typeface="Arial"/>
                <a:ea typeface="Arial"/>
                <a:cs typeface="Arial"/>
                <a:sym typeface="Arial"/>
              </a:defRPr>
            </a:pPr>
            <a:r>
              <a:t>I wish you good health, endless strength, and great fulfillment in your work. I hope you will continue helping people for many years to come, because I am certain there are thousands of people whose lives you have changed, just as you changed mine.</a:t>
            </a:r>
          </a:p>
          <a:p>
            <a:pPr defTabSz="233172">
              <a:defRPr b="0" sz="2000">
                <a:solidFill>
                  <a:srgbClr val="222222"/>
                </a:solidFill>
                <a:latin typeface="Arial"/>
                <a:ea typeface="Arial"/>
                <a:cs typeface="Arial"/>
                <a:sym typeface="Arial"/>
              </a:defRPr>
            </a:pPr>
            <a:r>
              <a:t>If you ever have a moment when you wonder whether it is worth spending your own time creating another video or explaining things that may seem obvious to a doctor, please remember that somewhere in the world there is a woman who, after more than thirty years of fear, found joy in life again because of you. And I am certain there are many more stories like mine.</a:t>
            </a:r>
          </a:p>
          <a:p>
            <a:pPr defTabSz="233172">
              <a:defRPr b="0" sz="2000">
                <a:solidFill>
                  <a:srgbClr val="222222"/>
                </a:solidFill>
                <a:latin typeface="Arial"/>
                <a:ea typeface="Arial"/>
                <a:cs typeface="Arial"/>
                <a:sym typeface="Arial"/>
              </a:defRPr>
            </a:pPr>
          </a:p>
          <a:p>
            <a:pPr defTabSz="233172">
              <a:defRPr b="0" sz="2000">
                <a:solidFill>
                  <a:srgbClr val="222222"/>
                </a:solidFill>
                <a:latin typeface="Arial"/>
                <a:ea typeface="Arial"/>
                <a:cs typeface="Arial"/>
                <a:sym typeface="Arial"/>
              </a:defRPr>
            </a:pPr>
            <a:r>
              <a:t>With my deepest respect and heartfelt gratitude,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Managing persistent symptoms that patients attribute to the heart, or fear originate from the heart, despite the absence of an immediately obvious diagnosis&quot;"/>
          <p:cNvSpPr txBox="1"/>
          <p:nvPr>
            <p:ph type="title"/>
          </p:nvPr>
        </p:nvSpPr>
        <p:spPr>
          <a:xfrm>
            <a:off x="1206494" y="2574991"/>
            <a:ext cx="21971008" cy="4648203"/>
          </a:xfrm>
          <a:prstGeom prst="rect">
            <a:avLst/>
          </a:prstGeom>
        </p:spPr>
        <p:txBody>
          <a:bodyPr/>
          <a:lstStyle>
            <a:lvl1pPr algn="ctr" defTabSz="457200">
              <a:lnSpc>
                <a:spcPct val="100000"/>
              </a:lnSpc>
              <a:defRPr b="0" spc="0" sz="6600">
                <a:latin typeface="Times Roman"/>
                <a:ea typeface="Times Roman"/>
                <a:cs typeface="Times Roman"/>
                <a:sym typeface="Times Roman"/>
              </a:defRPr>
            </a:lvl1pPr>
          </a:lstStyle>
          <a:p>
            <a:pPr/>
            <a:r>
              <a:t>“Managing persistent symptoms that patients attribute to the heart, or fear originate from the heart, despite the absence of an immediately obvious diagnosis"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Common Cardiac symptoms"/>
          <p:cNvSpPr txBox="1"/>
          <p:nvPr>
            <p:ph type="title"/>
          </p:nvPr>
        </p:nvSpPr>
        <p:spPr>
          <a:xfrm>
            <a:off x="1206500" y="1079500"/>
            <a:ext cx="21971000" cy="1433164"/>
          </a:xfrm>
          <a:prstGeom prst="rect">
            <a:avLst/>
          </a:prstGeom>
        </p:spPr>
        <p:txBody>
          <a:bodyPr/>
          <a:lstStyle>
            <a:lvl1pPr>
              <a:defRPr spc="-200"/>
            </a:lvl1pPr>
          </a:lstStyle>
          <a:p>
            <a:pPr/>
            <a:r>
              <a:t>Common Cardiac symptoms</a:t>
            </a:r>
          </a:p>
        </p:txBody>
      </p:sp>
      <p:sp>
        <p:nvSpPr>
          <p:cNvPr id="186" name="Chest pain/discomfort…"/>
          <p:cNvSpPr txBox="1"/>
          <p:nvPr>
            <p:ph type="body" idx="1"/>
          </p:nvPr>
        </p:nvSpPr>
        <p:spPr>
          <a:xfrm>
            <a:off x="1206500" y="4248503"/>
            <a:ext cx="21971000" cy="8256015"/>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Chest pain/discomfort</a:t>
            </a:r>
          </a:p>
          <a:p>
            <a:pPr marL="609600" indent="-609600" defTabSz="2438337">
              <a:lnSpc>
                <a:spcPct val="90000"/>
              </a:lnSpc>
              <a:spcBef>
                <a:spcPts val="4500"/>
              </a:spcBef>
              <a:buSzPct val="123000"/>
              <a:buChar char="•"/>
              <a:defRPr b="0" sz="4800"/>
            </a:pPr>
            <a:r>
              <a:t>Breathlessness</a:t>
            </a:r>
          </a:p>
          <a:p>
            <a:pPr marL="609600" indent="-609600" defTabSz="2438337">
              <a:lnSpc>
                <a:spcPct val="90000"/>
              </a:lnSpc>
              <a:spcBef>
                <a:spcPts val="4500"/>
              </a:spcBef>
              <a:buSzPct val="123000"/>
              <a:buChar char="•"/>
              <a:defRPr b="0" sz="4800"/>
            </a:pPr>
            <a:r>
              <a:t>Palpitations</a:t>
            </a:r>
          </a:p>
          <a:p>
            <a:pPr marL="609600" indent="-609600" defTabSz="2438337">
              <a:lnSpc>
                <a:spcPct val="90000"/>
              </a:lnSpc>
              <a:spcBef>
                <a:spcPts val="4500"/>
              </a:spcBef>
              <a:buSzPct val="123000"/>
              <a:buChar char="•"/>
              <a:defRPr b="0" sz="4800"/>
            </a:pPr>
            <a:r>
              <a:t>Dizziness/ syncope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The scale of the problem"/>
          <p:cNvSpPr txBox="1"/>
          <p:nvPr>
            <p:ph type="title"/>
          </p:nvPr>
        </p:nvSpPr>
        <p:spPr>
          <a:xfrm>
            <a:off x="1206500" y="1079500"/>
            <a:ext cx="21971000" cy="1433164"/>
          </a:xfrm>
          <a:prstGeom prst="rect">
            <a:avLst/>
          </a:prstGeom>
        </p:spPr>
        <p:txBody>
          <a:bodyPr/>
          <a:lstStyle>
            <a:lvl1pPr>
              <a:defRPr spc="-200"/>
            </a:lvl1pPr>
          </a:lstStyle>
          <a:p>
            <a:pPr/>
            <a:r>
              <a:t>The scale of the problem</a:t>
            </a:r>
          </a:p>
        </p:txBody>
      </p:sp>
      <p:sp>
        <p:nvSpPr>
          <p:cNvPr id="191" name="&gt;50% of chest pain patients ultimately have no cardiac cause…"/>
          <p:cNvSpPr txBox="1"/>
          <p:nvPr>
            <p:ph type="body" idx="1"/>
          </p:nvPr>
        </p:nvSpPr>
        <p:spPr>
          <a:xfrm>
            <a:off x="562124" y="3788234"/>
            <a:ext cx="21971002" cy="8256014"/>
          </a:xfrm>
          <a:prstGeom prst="rect">
            <a:avLst/>
          </a:prstGeom>
        </p:spPr>
        <p:txBody>
          <a:bodyPr lIns="50800" tIns="50800" rIns="50800" bIns="50800"/>
          <a:lstStyle/>
          <a:p>
            <a:pPr marL="274317" indent="-274317" defTabSz="1097252">
              <a:lnSpc>
                <a:spcPct val="90000"/>
              </a:lnSpc>
              <a:spcBef>
                <a:spcPts val="2000"/>
              </a:spcBef>
              <a:buSzPct val="123000"/>
              <a:buChar char="•"/>
              <a:defRPr b="0" sz="4300"/>
            </a:pPr>
          </a:p>
          <a:p>
            <a:pPr marL="274317" indent="-274317" defTabSz="1097252">
              <a:lnSpc>
                <a:spcPct val="90000"/>
              </a:lnSpc>
              <a:spcBef>
                <a:spcPts val="2000"/>
              </a:spcBef>
              <a:buSzPct val="123000"/>
              <a:buChar char="•"/>
              <a:defRPr b="0" sz="4300"/>
            </a:pPr>
            <a:r>
              <a:t>&gt;50%</a:t>
            </a:r>
            <a:br/>
            <a:r>
              <a:t>of chest pain patients ultimately have no cardiac cause</a:t>
            </a:r>
          </a:p>
          <a:p>
            <a:pPr marL="274317" indent="-274317" defTabSz="1097252">
              <a:lnSpc>
                <a:spcPct val="90000"/>
              </a:lnSpc>
              <a:spcBef>
                <a:spcPts val="2000"/>
              </a:spcBef>
              <a:buSzPct val="123000"/>
              <a:buChar char="•"/>
              <a:defRPr b="0" sz="4300"/>
            </a:pPr>
            <a:r>
              <a:t>34-70%</a:t>
            </a:r>
            <a:br/>
            <a:r>
              <a:t>continue to experience symptoms</a:t>
            </a:r>
          </a:p>
          <a:p>
            <a:pPr marL="274317" indent="-274317" defTabSz="1097252">
              <a:lnSpc>
                <a:spcPct val="90000"/>
              </a:lnSpc>
              <a:spcBef>
                <a:spcPts val="2000"/>
              </a:spcBef>
              <a:buSzPct val="123000"/>
              <a:buChar char="•"/>
              <a:defRPr b="0" sz="4300"/>
            </a:pPr>
            <a:r>
              <a:t>79%</a:t>
            </a:r>
            <a:br/>
            <a:r>
              <a:t>continue to seek medical care</a:t>
            </a:r>
          </a:p>
          <a:p>
            <a:pPr marL="274317" indent="-274317" defTabSz="1097252">
              <a:lnSpc>
                <a:spcPct val="90000"/>
              </a:lnSpc>
              <a:spcBef>
                <a:spcPts val="2000"/>
              </a:spcBef>
              <a:buSzPct val="123000"/>
              <a:buChar char="•"/>
              <a:defRPr b="0" sz="4300"/>
            </a:pPr>
            <a:r>
              <a:t>51%</a:t>
            </a:r>
            <a:br/>
            <a:r>
              <a:t>report work disability in some studies</a:t>
            </a:r>
          </a:p>
          <a:p>
            <a:pPr marL="274317" indent="-274317" defTabSz="1097252">
              <a:lnSpc>
                <a:spcPct val="90000"/>
              </a:lnSpc>
              <a:spcBef>
                <a:spcPts val="2000"/>
              </a:spcBef>
              <a:buSzPct val="123000"/>
              <a:buChar char="•"/>
              <a:defRPr b="0" sz="4300"/>
            </a:pPr>
          </a:p>
          <a:p>
            <a:pPr marL="274317" indent="-274317" defTabSz="1097252">
              <a:lnSpc>
                <a:spcPct val="90000"/>
              </a:lnSpc>
              <a:spcBef>
                <a:spcPts val="2000"/>
              </a:spcBef>
              <a:buSzPct val="123000"/>
              <a:buChar char="•"/>
              <a:defRPr b="0" sz="4300"/>
            </a:pPr>
            <a:r>
              <a:t>Low risk ≠ Low burden</a:t>
            </a:r>
          </a:p>
        </p:txBody>
      </p:sp>
      <p:sp>
        <p:nvSpPr>
          <p:cNvPr id="192" name="Beitman et al, Clin. Cardiol. 20. 187-194 (1997)"/>
          <p:cNvSpPr txBox="1"/>
          <p:nvPr/>
        </p:nvSpPr>
        <p:spPr>
          <a:xfrm>
            <a:off x="13946534" y="12686986"/>
            <a:ext cx="8856727" cy="5851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300"/>
            </a:lvl1pPr>
          </a:lstStyle>
          <a:p>
            <a:pPr/>
            <a:r>
              <a:t>Beitman et al, Clin. Cardiol. 20. 187-194 (1997)</a:t>
            </a:r>
          </a:p>
        </p:txBody>
      </p:sp>
      <p:pic>
        <p:nvPicPr>
          <p:cNvPr id="193" name="Screenshot 2026-06-22 at 05.28.04.png" descr="Screenshot 2026-06-22 at 05.28.04.png"/>
          <p:cNvPicPr>
            <a:picLocks noChangeAspect="1"/>
          </p:cNvPicPr>
          <p:nvPr/>
        </p:nvPicPr>
        <p:blipFill>
          <a:blip r:embed="rId3">
            <a:extLst/>
          </a:blip>
          <a:stretch>
            <a:fillRect/>
          </a:stretch>
        </p:blipFill>
        <p:spPr>
          <a:xfrm>
            <a:off x="10359500" y="6445032"/>
            <a:ext cx="13068302" cy="350520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Why do patients come to see a doctor?"/>
          <p:cNvSpPr txBox="1"/>
          <p:nvPr>
            <p:ph type="title"/>
          </p:nvPr>
        </p:nvSpPr>
        <p:spPr>
          <a:xfrm>
            <a:off x="1206500" y="1079500"/>
            <a:ext cx="21971000" cy="1433164"/>
          </a:xfrm>
          <a:prstGeom prst="rect">
            <a:avLst/>
          </a:prstGeom>
        </p:spPr>
        <p:txBody>
          <a:bodyPr/>
          <a:lstStyle>
            <a:lvl1pPr>
              <a:defRPr spc="-200"/>
            </a:lvl1pPr>
          </a:lstStyle>
          <a:p>
            <a:pPr/>
            <a:r>
              <a:t>Why do patients come to see a doctor?</a:t>
            </a:r>
          </a:p>
        </p:txBody>
      </p:sp>
      <p:sp>
        <p:nvSpPr>
          <p:cNvPr id="198" name="Discomfort…"/>
          <p:cNvSpPr txBox="1"/>
          <p:nvPr>
            <p:ph type="body" idx="1"/>
          </p:nvPr>
        </p:nvSpPr>
        <p:spPr>
          <a:xfrm>
            <a:off x="1206500" y="4248503"/>
            <a:ext cx="21971000" cy="8256015"/>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Discomfort</a:t>
            </a:r>
          </a:p>
          <a:p>
            <a:pPr marL="609600" indent="-609600" defTabSz="2438337">
              <a:lnSpc>
                <a:spcPct val="90000"/>
              </a:lnSpc>
              <a:spcBef>
                <a:spcPts val="4500"/>
              </a:spcBef>
              <a:buSzPct val="123000"/>
              <a:buChar char="•"/>
              <a:defRPr b="0" sz="4800"/>
            </a:pPr>
            <a:r>
              <a:t>Uncertainty</a:t>
            </a:r>
          </a:p>
          <a:p>
            <a:pPr marL="609600" indent="-609600" defTabSz="2438337">
              <a:lnSpc>
                <a:spcPct val="90000"/>
              </a:lnSpc>
              <a:spcBef>
                <a:spcPts val="4500"/>
              </a:spcBef>
              <a:buSzPct val="123000"/>
              <a:buChar char="•"/>
              <a:defRPr b="0" sz="4800"/>
            </a:pPr>
          </a:p>
          <a:p>
            <a:pPr marL="609600" indent="-609600" defTabSz="2438337">
              <a:lnSpc>
                <a:spcPct val="90000"/>
              </a:lnSpc>
              <a:spcBef>
                <a:spcPts val="4500"/>
              </a:spcBef>
              <a:buSzPct val="123000"/>
              <a:buChar char="•"/>
              <a:defRPr b="0" sz="4800"/>
            </a:pPr>
            <a:r>
              <a:t>Usually a mixture of both</a:t>
            </a:r>
          </a:p>
          <a:p>
            <a:pPr marL="609600" indent="-609600" defTabSz="2438337">
              <a:lnSpc>
                <a:spcPct val="90000"/>
              </a:lnSpc>
              <a:spcBef>
                <a:spcPts val="4500"/>
              </a:spcBef>
              <a:buSzPct val="123000"/>
              <a:buChar char="•"/>
              <a:defRPr b="0" sz="4800"/>
            </a:pPr>
            <a:r>
              <a:t>Both feed off each other</a:t>
            </a:r>
          </a:p>
          <a:p>
            <a:pPr marL="609600" indent="-609600" defTabSz="2438337">
              <a:lnSpc>
                <a:spcPct val="90000"/>
              </a:lnSpc>
              <a:spcBef>
                <a:spcPts val="4500"/>
              </a:spcBef>
              <a:buSzPct val="123000"/>
              <a:buChar char="•"/>
              <a:defRPr b="0" sz="4800"/>
            </a:pPr>
            <a:r>
              <a:t>Patients often cope with discomfort better than with uncertainty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A simple framework - What problem are we trying to solve?"/>
          <p:cNvSpPr txBox="1"/>
          <p:nvPr>
            <p:ph type="title"/>
          </p:nvPr>
        </p:nvSpPr>
        <p:spPr>
          <a:xfrm>
            <a:off x="1206500" y="1079500"/>
            <a:ext cx="21971000" cy="1433164"/>
          </a:xfrm>
          <a:prstGeom prst="rect">
            <a:avLst/>
          </a:prstGeom>
        </p:spPr>
        <p:txBody>
          <a:bodyPr/>
          <a:lstStyle>
            <a:lvl1pPr defTabSz="1804370">
              <a:defRPr spc="-200" sz="6200"/>
            </a:lvl1pPr>
          </a:lstStyle>
          <a:p>
            <a:pPr/>
            <a:r>
              <a:t>A simple framework - What problem are we trying to solve?</a:t>
            </a:r>
          </a:p>
        </p:txBody>
      </p:sp>
      <p:graphicFrame>
        <p:nvGraphicFramePr>
          <p:cNvPr id="201" name="Table 1"/>
          <p:cNvGraphicFramePr/>
          <p:nvPr/>
        </p:nvGraphicFramePr>
        <p:xfrm>
          <a:off x="5748239" y="3605133"/>
          <a:ext cx="10972802" cy="8243314"/>
        </p:xfrm>
        <a:graphic xmlns:a="http://schemas.openxmlformats.org/drawingml/2006/main">
          <a:graphicData uri="http://schemas.openxmlformats.org/drawingml/2006/table">
            <a:tbl>
              <a:tblPr firstCol="1" firstRow="1" lastCol="0" lastRow="0" bandCol="0" bandRow="0" rtl="0">
                <a:tableStyleId>{4C3C2611-4C71-4FC5-86AE-919BDF0F9419}</a:tableStyleId>
              </a:tblPr>
              <a:tblGrid>
                <a:gridCol w="3657600"/>
                <a:gridCol w="3657600"/>
                <a:gridCol w="3657600"/>
              </a:tblGrid>
              <a:tr h="2747770">
                <a:tc>
                  <a:txBody>
                    <a:bodyPr/>
                    <a:lstStyle/>
                    <a:p>
                      <a:pPr/>
                    </a:p>
                  </a:txBody>
                  <a:tcPr marL="50800" marR="50800" marT="50800" marB="50800" anchor="ctr" anchorCtr="0" horzOverflow="overflow"/>
                </a:tc>
                <a:tc>
                  <a:txBody>
                    <a:bodyPr/>
                    <a:lstStyle/>
                    <a:p>
                      <a:pPr defTabSz="914400">
                        <a:tabLst>
                          <a:tab pos="1663700" algn="l"/>
                        </a:tabLst>
                        <a:defRPr b="0"/>
                      </a:pPr>
                      <a:r>
                        <a:rPr b="1" sz="3200"/>
                        <a:t>Low discomfort</a:t>
                      </a:r>
                    </a:p>
                  </a:txBody>
                  <a:tcPr marL="50800" marR="50800" marT="50800" marB="50800" anchor="ctr" anchorCtr="0" horzOverflow="overflow"/>
                </a:tc>
                <a:tc>
                  <a:txBody>
                    <a:bodyPr/>
                    <a:lstStyle/>
                    <a:p>
                      <a:pPr defTabSz="914400">
                        <a:tabLst>
                          <a:tab pos="1663700" algn="l"/>
                        </a:tabLst>
                        <a:defRPr b="0"/>
                      </a:pPr>
                      <a:r>
                        <a:rPr b="1" sz="3200"/>
                        <a:t>High Discomfort</a:t>
                      </a:r>
                    </a:p>
                  </a:txBody>
                  <a:tcPr marL="50800" marR="50800" marT="50800" marB="50800" anchor="ctr" anchorCtr="0" horzOverflow="overflow"/>
                </a:tc>
              </a:tr>
              <a:tr h="2747770">
                <a:tc>
                  <a:txBody>
                    <a:bodyPr/>
                    <a:lstStyle/>
                    <a:p>
                      <a:pPr defTabSz="914400">
                        <a:tabLst>
                          <a:tab pos="1663700" algn="l"/>
                        </a:tabLst>
                        <a:defRPr b="0"/>
                      </a:pPr>
                      <a:r>
                        <a:rPr b="1" sz="3200"/>
                        <a:t>High Uncertainty</a:t>
                      </a:r>
                    </a:p>
                  </a:txBody>
                  <a:tcPr marL="50800" marR="50800" marT="50800" marB="50800" anchor="ctr" anchorCtr="0" horzOverflow="overflow"/>
                </a:tc>
                <a:tc>
                  <a:txBody>
                    <a:bodyPr/>
                    <a:lstStyle/>
                    <a:p>
                      <a:pPr defTabSz="914400"/>
                      <a:r>
                        <a:rPr sz="3200"/>
                        <a:t>Worried patient</a:t>
                      </a:r>
                    </a:p>
                  </a:txBody>
                  <a:tcPr marL="50800" marR="50800" marT="50800" marB="50800" anchor="ctr" anchorCtr="0" horzOverflow="overflow"/>
                </a:tc>
                <a:tc>
                  <a:txBody>
                    <a:bodyPr/>
                    <a:lstStyle/>
                    <a:p>
                      <a:pPr defTabSz="914400"/>
                      <a:r>
                        <a:rPr sz="3200"/>
                        <a:t>Worried and symptomatic patient</a:t>
                      </a:r>
                    </a:p>
                  </a:txBody>
                  <a:tcPr marL="50800" marR="50800" marT="50800" marB="50800" anchor="ctr" anchorCtr="0" horzOverflow="overflow"/>
                </a:tc>
              </a:tr>
              <a:tr h="2747770">
                <a:tc>
                  <a:txBody>
                    <a:bodyPr/>
                    <a:lstStyle/>
                    <a:p>
                      <a:pPr defTabSz="914400">
                        <a:tabLst>
                          <a:tab pos="1663700" algn="l"/>
                        </a:tabLst>
                        <a:defRPr b="0"/>
                      </a:pPr>
                      <a:r>
                        <a:rPr b="1" sz="3200"/>
                        <a:t>Low Uncertainty</a:t>
                      </a:r>
                    </a:p>
                  </a:txBody>
                  <a:tcPr marL="50800" marR="50800" marT="50800" marB="50800" anchor="ctr" anchorCtr="0" horzOverflow="overflow"/>
                </a:tc>
                <a:tc>
                  <a:txBody>
                    <a:bodyPr/>
                    <a:lstStyle/>
                    <a:p>
                      <a:pPr defTabSz="914400"/>
                      <a:r>
                        <a:rPr sz="3200"/>
                        <a:t>Reassured patient</a:t>
                      </a:r>
                    </a:p>
                  </a:txBody>
                  <a:tcPr marL="50800" marR="50800" marT="50800" marB="50800" anchor="ctr" anchorCtr="0" horzOverflow="overflow"/>
                </a:tc>
                <a:tc>
                  <a:txBody>
                    <a:bodyPr/>
                    <a:lstStyle/>
                    <a:p>
                      <a:pPr defTabSz="914400"/>
                      <a:r>
                        <a:rPr sz="3200"/>
                        <a:t>Symptomatic but reassured patient</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Chest discomfort/pain"/>
          <p:cNvSpPr txBox="1"/>
          <p:nvPr>
            <p:ph type="title"/>
          </p:nvPr>
        </p:nvSpPr>
        <p:spPr>
          <a:xfrm>
            <a:off x="1206500" y="1079500"/>
            <a:ext cx="21971000" cy="1433164"/>
          </a:xfrm>
          <a:prstGeom prst="rect">
            <a:avLst/>
          </a:prstGeom>
        </p:spPr>
        <p:txBody>
          <a:bodyPr/>
          <a:lstStyle>
            <a:lvl1pPr>
              <a:defRPr spc="-200"/>
            </a:lvl1pPr>
          </a:lstStyle>
          <a:p>
            <a:pPr/>
            <a:r>
              <a:t>Chest discomfort/pain</a:t>
            </a:r>
          </a:p>
        </p:txBody>
      </p:sp>
      <p:sp>
        <p:nvSpPr>
          <p:cNvPr id="204" name="Cardiac causes - Angina, coronary artery spasm, microvascular angina…"/>
          <p:cNvSpPr txBox="1"/>
          <p:nvPr>
            <p:ph type="body" idx="1"/>
          </p:nvPr>
        </p:nvSpPr>
        <p:spPr>
          <a:xfrm>
            <a:off x="1206500" y="4248503"/>
            <a:ext cx="21971000" cy="8256015"/>
          </a:xfrm>
          <a:prstGeom prst="rect">
            <a:avLst/>
          </a:prstGeom>
        </p:spPr>
        <p:txBody>
          <a:bodyPr lIns="50800" tIns="50800" rIns="50800" bIns="50800"/>
          <a:lstStyle/>
          <a:p>
            <a:pPr marL="560830" indent="-560830" defTabSz="2243271">
              <a:lnSpc>
                <a:spcPct val="90000"/>
              </a:lnSpc>
              <a:spcBef>
                <a:spcPts val="4100"/>
              </a:spcBef>
              <a:buSzPct val="123000"/>
              <a:buChar char="•"/>
              <a:defRPr b="0" sz="4400"/>
            </a:pPr>
            <a:r>
              <a:t>Cardiac causes - Angina, coronary artery spasm, microvascular angina</a:t>
            </a:r>
          </a:p>
          <a:p>
            <a:pPr marL="560830" indent="-560830" defTabSz="2243271">
              <a:lnSpc>
                <a:spcPct val="90000"/>
              </a:lnSpc>
              <a:spcBef>
                <a:spcPts val="4100"/>
              </a:spcBef>
              <a:buSzPct val="123000"/>
              <a:buChar char="•"/>
              <a:defRPr b="0" sz="4400"/>
            </a:pPr>
            <a:r>
              <a:t>Non-cardiac causes include gastrointestinal disorders, psychiatric disorder, musculoskeletal disorders</a:t>
            </a:r>
          </a:p>
          <a:p>
            <a:pPr marL="560830" indent="-560830" defTabSz="2243271">
              <a:lnSpc>
                <a:spcPct val="90000"/>
              </a:lnSpc>
              <a:spcBef>
                <a:spcPts val="4100"/>
              </a:spcBef>
              <a:buSzPct val="123000"/>
              <a:buChar char="•"/>
              <a:defRPr b="0" sz="4400"/>
            </a:pPr>
            <a:r>
              <a:t>If cardiac, indicates supply/demand mismatch leading to suffocation and ultimately death - dead tissue does not hurt!</a:t>
            </a:r>
          </a:p>
          <a:p>
            <a:pPr marL="560830" indent="-560830" defTabSz="2243271">
              <a:lnSpc>
                <a:spcPct val="90000"/>
              </a:lnSpc>
              <a:spcBef>
                <a:spcPts val="4100"/>
              </a:spcBef>
              <a:buSzPct val="123000"/>
              <a:buChar char="•"/>
              <a:defRPr b="0" sz="4400"/>
            </a:pPr>
            <a:r>
              <a:t>Highly unlikely if symptoms are not worsened by increasing demand (exercise)</a:t>
            </a:r>
          </a:p>
          <a:p>
            <a:pPr marL="560830" indent="-560830" defTabSz="2243271">
              <a:lnSpc>
                <a:spcPct val="90000"/>
              </a:lnSpc>
              <a:spcBef>
                <a:spcPts val="4100"/>
              </a:spcBef>
              <a:buSzPct val="123000"/>
              <a:buChar char="•"/>
              <a:defRPr b="0" sz="4400"/>
            </a:pPr>
            <a:r>
              <a:t>Highly unlikely if symptoms present at rest over a prolonged period of time. </a:t>
            </a:r>
          </a:p>
          <a:p>
            <a:pPr marL="560830" indent="-560830" defTabSz="2243271">
              <a:lnSpc>
                <a:spcPct val="90000"/>
              </a:lnSpc>
              <a:spcBef>
                <a:spcPts val="4100"/>
              </a:spcBef>
              <a:buSzPct val="123000"/>
              <a:buChar char="•"/>
              <a:defRPr b="0" sz="4400"/>
            </a:pPr>
            <a:r>
              <a:t>A combination of anatomical and functional testing, if normal, point to a very low risk of mortality in the next 3-5y</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Breathlessness"/>
          <p:cNvSpPr txBox="1"/>
          <p:nvPr>
            <p:ph type="title"/>
          </p:nvPr>
        </p:nvSpPr>
        <p:spPr>
          <a:xfrm>
            <a:off x="1206500" y="1079500"/>
            <a:ext cx="21971000" cy="1433164"/>
          </a:xfrm>
          <a:prstGeom prst="rect">
            <a:avLst/>
          </a:prstGeom>
        </p:spPr>
        <p:txBody>
          <a:bodyPr/>
          <a:lstStyle>
            <a:lvl1pPr>
              <a:defRPr spc="-200"/>
            </a:lvl1pPr>
          </a:lstStyle>
          <a:p>
            <a:pPr/>
            <a:r>
              <a:t>Breathlessness</a:t>
            </a:r>
          </a:p>
        </p:txBody>
      </p:sp>
      <p:sp>
        <p:nvSpPr>
          <p:cNvPr id="207" name="Cardiac causes: Heart failure (systolic/diastolic), valvular heart disease, intracardiac shunts, Systemic or pulmonary hypertension, ischemic heart disease…"/>
          <p:cNvSpPr txBox="1"/>
          <p:nvPr>
            <p:ph type="body" idx="1"/>
          </p:nvPr>
        </p:nvSpPr>
        <p:spPr>
          <a:xfrm>
            <a:off x="1206500" y="4248503"/>
            <a:ext cx="21971000" cy="8256015"/>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Cardiac causes: Heart failure (systolic/diastolic), valvular heart disease, intracardiac shunts, Systemic or pulmonary hypertension, ischemic heart disease</a:t>
            </a:r>
          </a:p>
          <a:p>
            <a:pPr marL="609600" indent="-609600" defTabSz="2438337">
              <a:lnSpc>
                <a:spcPct val="90000"/>
              </a:lnSpc>
              <a:spcBef>
                <a:spcPts val="4500"/>
              </a:spcBef>
              <a:buSzPct val="123000"/>
              <a:buChar char="•"/>
              <a:defRPr b="0" sz="4800"/>
            </a:pPr>
            <a:r>
              <a:t>Non-cardiac causes: Lung disease, pulmonary thromboembolic disese, anaemia, obesity, deconditioning, psychological distress, hyperventilation syndromes</a:t>
            </a:r>
          </a:p>
          <a:p>
            <a:pPr marL="609600" indent="-609600" defTabSz="2438337">
              <a:lnSpc>
                <a:spcPct val="90000"/>
              </a:lnSpc>
              <a:spcBef>
                <a:spcPts val="4500"/>
              </a:spcBef>
              <a:buSzPct val="123000"/>
              <a:buChar char="•"/>
              <a:defRPr b="0" sz="4800"/>
            </a:pPr>
            <a:r>
              <a:t>Usually worse on physical exertion compared to at rest</a:t>
            </a:r>
          </a:p>
          <a:p>
            <a:pPr marL="609600" indent="-609600" defTabSz="2438337">
              <a:lnSpc>
                <a:spcPct val="90000"/>
              </a:lnSpc>
              <a:spcBef>
                <a:spcPts val="4500"/>
              </a:spcBef>
              <a:buSzPct val="123000"/>
              <a:buChar char="•"/>
              <a:defRPr b="0" sz="4800"/>
            </a:pPr>
            <a:r>
              <a:t>Echocardiography at rest and stress, if normal will usually exclude any dangerous cardiac causes.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