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1"/>
  </p:sldMasterIdLst>
  <p:notesMasterIdLst>
    <p:notesMasterId r:id="rId35"/>
  </p:notesMasterIdLst>
  <p:sldIdLst>
    <p:sldId id="257" r:id="rId2"/>
    <p:sldId id="508" r:id="rId3"/>
    <p:sldId id="504" r:id="rId4"/>
    <p:sldId id="518" r:id="rId5"/>
    <p:sldId id="519" r:id="rId6"/>
    <p:sldId id="509" r:id="rId7"/>
    <p:sldId id="485" r:id="rId8"/>
    <p:sldId id="486" r:id="rId9"/>
    <p:sldId id="477" r:id="rId10"/>
    <p:sldId id="520" r:id="rId11"/>
    <p:sldId id="429" r:id="rId12"/>
    <p:sldId id="487" r:id="rId13"/>
    <p:sldId id="488" r:id="rId14"/>
    <p:sldId id="437" r:id="rId15"/>
    <p:sldId id="438" r:id="rId16"/>
    <p:sldId id="261" r:id="rId17"/>
    <p:sldId id="517" r:id="rId18"/>
    <p:sldId id="440" r:id="rId19"/>
    <p:sldId id="265" r:id="rId20"/>
    <p:sldId id="506" r:id="rId21"/>
    <p:sldId id="521" r:id="rId22"/>
    <p:sldId id="262" r:id="rId23"/>
    <p:sldId id="451" r:id="rId24"/>
    <p:sldId id="454" r:id="rId25"/>
    <p:sldId id="453" r:id="rId26"/>
    <p:sldId id="452" r:id="rId27"/>
    <p:sldId id="299" r:id="rId28"/>
    <p:sldId id="430" r:id="rId29"/>
    <p:sldId id="541" r:id="rId30"/>
    <p:sldId id="542" r:id="rId31"/>
    <p:sldId id="544" r:id="rId32"/>
    <p:sldId id="516" r:id="rId33"/>
    <p:sldId id="545" r:id="rId34"/>
  </p:sldIdLst>
  <p:sldSz cx="12192000" cy="6858000"/>
  <p:notesSz cx="6858000" cy="9144000"/>
  <p:embeddedFontLst>
    <p:embeddedFont>
      <p:font typeface="Source Sans Pro" panose="020B0503030403020204" pitchFamily="34" charset="0"/>
      <p:regular r:id="rId36"/>
      <p:bold r:id="rId37"/>
      <p:italic r:id="rId38"/>
      <p:boldItalic r:id="rId39"/>
    </p:embeddedFont>
    <p:embeddedFont>
      <p:font typeface="Source Sans Pro Black" panose="020B0503030403020204" pitchFamily="34" charset="0"/>
      <p:bold r:id="rId40"/>
      <p:italic r:id="rId41"/>
      <p:boldItalic r:id="rId42"/>
    </p:embeddedFont>
    <p:embeddedFont>
      <p:font typeface="Source Serif Pro" panose="02040603050405020204" pitchFamily="18"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A3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94" autoAdjust="0"/>
    <p:restoredTop sz="96327"/>
  </p:normalViewPr>
  <p:slideViewPr>
    <p:cSldViewPr snapToGrid="0">
      <p:cViewPr varScale="1">
        <p:scale>
          <a:sx n="108" d="100"/>
          <a:sy n="108" d="100"/>
        </p:scale>
        <p:origin x="216" y="6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DD128E-8F1F-7449-97FC-F29C48594D0C}" type="datetimeFigureOut">
              <a:rPr lang="en-US" smtClean="0"/>
              <a:t>6/22/26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C599C9-4A47-C540-8DDC-1EA2B85A6A18}" type="slidenum">
              <a:rPr lang="en-US" smtClean="0"/>
              <a:t>‹#›</a:t>
            </a:fld>
            <a:endParaRPr lang="en-US"/>
          </a:p>
        </p:txBody>
      </p:sp>
    </p:spTree>
    <p:extLst>
      <p:ext uri="{BB962C8B-B14F-4D97-AF65-F5344CB8AC3E}">
        <p14:creationId xmlns:p14="http://schemas.microsoft.com/office/powerpoint/2010/main" val="225604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A00B800-0C08-8505-A484-E3C33F250B33}"/>
              </a:ext>
            </a:extLst>
          </p:cNvPr>
          <p:cNvSpPr>
            <a:spLocks noGrp="1"/>
          </p:cNvSpPr>
          <p:nvPr>
            <p:ph type="dt" sz="half" idx="10"/>
          </p:nvPr>
        </p:nvSpPr>
        <p:spPr/>
        <p:txBody>
          <a:bodyPr/>
          <a:lstStyle/>
          <a:p>
            <a:fld id="{7318A4B2-5BF0-D149-BF1B-189045CDEE15}" type="datetime1">
              <a:rPr lang="en-GB" smtClean="0"/>
              <a:t>22/06/2026</a:t>
            </a:fld>
            <a:endParaRPr lang="en-US"/>
          </a:p>
        </p:txBody>
      </p:sp>
      <p:sp>
        <p:nvSpPr>
          <p:cNvPr id="5" name="Footer Placeholder 4">
            <a:extLst>
              <a:ext uri="{FF2B5EF4-FFF2-40B4-BE49-F238E27FC236}">
                <a16:creationId xmlns:a16="http://schemas.microsoft.com/office/drawing/2014/main" id="{9B892943-8A01-0DED-3480-43A6A29C9E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195BC-0ADB-E9FD-2A94-A5A2F489B258}"/>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12" name="Rectangle 11">
            <a:extLst>
              <a:ext uri="{FF2B5EF4-FFF2-40B4-BE49-F238E27FC236}">
                <a16:creationId xmlns:a16="http://schemas.microsoft.com/office/drawing/2014/main" id="{E4C05084-DCF7-1FF7-1E1A-A51D73443B6C}"/>
              </a:ext>
            </a:extLst>
          </p:cNvPr>
          <p:cNvSpPr/>
          <p:nvPr userDrawn="1"/>
        </p:nvSpPr>
        <p:spPr>
          <a:xfrm>
            <a:off x="0" y="0"/>
            <a:ext cx="12192000" cy="6858000"/>
          </a:xfrm>
          <a:prstGeom prst="rect">
            <a:avLst/>
          </a:prstGeom>
          <a:solidFill>
            <a:schemeClr val="accent6">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picture containing shape&#10;&#10;Description automatically generated">
            <a:extLst>
              <a:ext uri="{FF2B5EF4-FFF2-40B4-BE49-F238E27FC236}">
                <a16:creationId xmlns:a16="http://schemas.microsoft.com/office/drawing/2014/main" id="{A6003042-D0A9-9DC1-AC3C-B58E4F412F3F}"/>
              </a:ext>
            </a:extLst>
          </p:cNvPr>
          <p:cNvPicPr>
            <a:picLocks noChangeAspect="1"/>
          </p:cNvPicPr>
          <p:nvPr userDrawn="1"/>
        </p:nvPicPr>
        <p:blipFill>
          <a:blip r:embed="rId3"/>
          <a:stretch>
            <a:fillRect/>
          </a:stretch>
        </p:blipFill>
        <p:spPr>
          <a:xfrm>
            <a:off x="351692" y="282653"/>
            <a:ext cx="2971576" cy="901378"/>
          </a:xfrm>
          <a:prstGeom prst="rect">
            <a:avLst/>
          </a:prstGeom>
        </p:spPr>
      </p:pic>
      <p:sp>
        <p:nvSpPr>
          <p:cNvPr id="16" name="Text Placeholder 15">
            <a:extLst>
              <a:ext uri="{FF2B5EF4-FFF2-40B4-BE49-F238E27FC236}">
                <a16:creationId xmlns:a16="http://schemas.microsoft.com/office/drawing/2014/main" id="{4F642CEF-7B6C-49C6-06EA-71516FC31F6B}"/>
              </a:ext>
            </a:extLst>
          </p:cNvPr>
          <p:cNvSpPr>
            <a:spLocks noGrp="1"/>
          </p:cNvSpPr>
          <p:nvPr>
            <p:ph type="body" sz="quarter" idx="13" hasCustomPrompt="1"/>
          </p:nvPr>
        </p:nvSpPr>
        <p:spPr>
          <a:xfrm>
            <a:off x="351692" y="2514600"/>
            <a:ext cx="10872787" cy="914400"/>
          </a:xfrm>
        </p:spPr>
        <p:txBody>
          <a:bodyPr>
            <a:normAutofit/>
          </a:bodyPr>
          <a:lstStyle>
            <a:lvl1pPr marL="0" indent="0">
              <a:buNone/>
              <a:defRPr sz="5200" b="1">
                <a:solidFill>
                  <a:schemeClr val="tx2"/>
                </a:solidFill>
              </a:defRPr>
            </a:lvl1pPr>
          </a:lstStyle>
          <a:p>
            <a:pPr lvl="0"/>
            <a:r>
              <a:rPr lang="en-GB" dirty="0"/>
              <a:t>Presentation title</a:t>
            </a:r>
          </a:p>
        </p:txBody>
      </p:sp>
      <p:sp>
        <p:nvSpPr>
          <p:cNvPr id="17" name="Text Placeholder 15">
            <a:extLst>
              <a:ext uri="{FF2B5EF4-FFF2-40B4-BE49-F238E27FC236}">
                <a16:creationId xmlns:a16="http://schemas.microsoft.com/office/drawing/2014/main" id="{33EE6DDF-E673-4EF7-8E28-2AD7383D237B}"/>
              </a:ext>
            </a:extLst>
          </p:cNvPr>
          <p:cNvSpPr>
            <a:spLocks noGrp="1"/>
          </p:cNvSpPr>
          <p:nvPr>
            <p:ph type="body" sz="quarter" idx="14" hasCustomPrompt="1"/>
          </p:nvPr>
        </p:nvSpPr>
        <p:spPr>
          <a:xfrm>
            <a:off x="351692" y="3981843"/>
            <a:ext cx="10872787" cy="914400"/>
          </a:xfrm>
        </p:spPr>
        <p:txBody>
          <a:bodyPr>
            <a:normAutofit/>
          </a:bodyPr>
          <a:lstStyle>
            <a:lvl1pPr marL="0" indent="0">
              <a:buNone/>
              <a:defRPr sz="3600" b="1">
                <a:solidFill>
                  <a:schemeClr val="tx2"/>
                </a:solidFill>
              </a:defRPr>
            </a:lvl1pPr>
          </a:lstStyle>
          <a:p>
            <a:pPr lvl="0"/>
            <a:r>
              <a:rPr lang="en-GB" dirty="0"/>
              <a:t>Presentation subtitle</a:t>
            </a:r>
          </a:p>
        </p:txBody>
      </p:sp>
      <p:sp>
        <p:nvSpPr>
          <p:cNvPr id="19" name="Text Placeholder 18">
            <a:extLst>
              <a:ext uri="{FF2B5EF4-FFF2-40B4-BE49-F238E27FC236}">
                <a16:creationId xmlns:a16="http://schemas.microsoft.com/office/drawing/2014/main" id="{3851C054-1553-ACEF-2834-30CB88E6D816}"/>
              </a:ext>
            </a:extLst>
          </p:cNvPr>
          <p:cNvSpPr>
            <a:spLocks noGrp="1"/>
          </p:cNvSpPr>
          <p:nvPr>
            <p:ph type="body" sz="quarter" idx="15" hasCustomPrompt="1"/>
          </p:nvPr>
        </p:nvSpPr>
        <p:spPr>
          <a:xfrm>
            <a:off x="389884" y="5552588"/>
            <a:ext cx="5621032" cy="914400"/>
          </a:xfrm>
        </p:spPr>
        <p:txBody>
          <a:bodyPr/>
          <a:lstStyle>
            <a:lvl1pPr marL="0" indent="0">
              <a:buNone/>
              <a:defRPr>
                <a:solidFill>
                  <a:schemeClr val="tx2"/>
                </a:solidFill>
              </a:defRPr>
            </a:lvl1pPr>
          </a:lstStyle>
          <a:p>
            <a:pPr lvl="0"/>
            <a:r>
              <a:rPr lang="en-US" dirty="0"/>
              <a:t>Name</a:t>
            </a:r>
          </a:p>
        </p:txBody>
      </p:sp>
      <p:sp>
        <p:nvSpPr>
          <p:cNvPr id="20" name="Text Placeholder 18">
            <a:extLst>
              <a:ext uri="{FF2B5EF4-FFF2-40B4-BE49-F238E27FC236}">
                <a16:creationId xmlns:a16="http://schemas.microsoft.com/office/drawing/2014/main" id="{8528760A-0591-1473-FA1D-7EA44247E85F}"/>
              </a:ext>
            </a:extLst>
          </p:cNvPr>
          <p:cNvSpPr>
            <a:spLocks noGrp="1"/>
          </p:cNvSpPr>
          <p:nvPr>
            <p:ph type="body" sz="quarter" idx="16" hasCustomPrompt="1"/>
          </p:nvPr>
        </p:nvSpPr>
        <p:spPr>
          <a:xfrm>
            <a:off x="6010916" y="5552588"/>
            <a:ext cx="5621032" cy="914400"/>
          </a:xfrm>
        </p:spPr>
        <p:txBody>
          <a:bodyPr/>
          <a:lstStyle>
            <a:lvl1pPr marL="0" indent="0">
              <a:buNone/>
              <a:defRPr>
                <a:solidFill>
                  <a:schemeClr val="tx2"/>
                </a:solidFill>
              </a:defRPr>
            </a:lvl1pPr>
          </a:lstStyle>
          <a:p>
            <a:pPr lvl="0"/>
            <a:r>
              <a:rPr lang="en-US" dirty="0"/>
              <a:t>Date</a:t>
            </a:r>
          </a:p>
        </p:txBody>
      </p:sp>
      <p:pic>
        <p:nvPicPr>
          <p:cNvPr id="22" name="Picture 21" descr="Logo&#10;&#10;Description automatically generated">
            <a:extLst>
              <a:ext uri="{FF2B5EF4-FFF2-40B4-BE49-F238E27FC236}">
                <a16:creationId xmlns:a16="http://schemas.microsoft.com/office/drawing/2014/main" id="{1CF34908-EDE1-84CE-BF77-2EDF23B0E318}"/>
              </a:ext>
            </a:extLst>
          </p:cNvPr>
          <p:cNvPicPr>
            <a:picLocks noChangeAspect="1"/>
          </p:cNvPicPr>
          <p:nvPr userDrawn="1"/>
        </p:nvPicPr>
        <p:blipFill>
          <a:blip r:embed="rId4"/>
          <a:stretch>
            <a:fillRect/>
          </a:stretch>
        </p:blipFill>
        <p:spPr>
          <a:xfrm>
            <a:off x="10460815" y="5590993"/>
            <a:ext cx="1256217" cy="756169"/>
          </a:xfrm>
          <a:prstGeom prst="rect">
            <a:avLst/>
          </a:prstGeom>
        </p:spPr>
      </p:pic>
    </p:spTree>
    <p:extLst>
      <p:ext uri="{BB962C8B-B14F-4D97-AF65-F5344CB8AC3E}">
        <p14:creationId xmlns:p14="http://schemas.microsoft.com/office/powerpoint/2010/main" val="872352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text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A42BAD-E11D-E03F-8DD7-EFE5D56FAF2E}"/>
              </a:ext>
            </a:extLst>
          </p:cNvPr>
          <p:cNvSpPr>
            <a:spLocks noGrp="1"/>
          </p:cNvSpPr>
          <p:nvPr>
            <p:ph type="dt" sz="half" idx="10"/>
          </p:nvPr>
        </p:nvSpPr>
        <p:spPr/>
        <p:txBody>
          <a:bodyPr/>
          <a:lstStyle/>
          <a:p>
            <a:fld id="{E7D8C829-83D9-E348-BEE0-FCA4F898DC37}" type="datetime1">
              <a:rPr lang="en-GB" smtClean="0"/>
              <a:t>22/06/2026</a:t>
            </a:fld>
            <a:endParaRPr lang="en-US"/>
          </a:p>
        </p:txBody>
      </p:sp>
      <p:sp>
        <p:nvSpPr>
          <p:cNvPr id="5" name="Footer Placeholder 4">
            <a:extLst>
              <a:ext uri="{FF2B5EF4-FFF2-40B4-BE49-F238E27FC236}">
                <a16:creationId xmlns:a16="http://schemas.microsoft.com/office/drawing/2014/main" id="{CFAD8792-42A4-C118-8092-AC240E4C7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7256-4BE4-9904-A949-6FAE919F1728}"/>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9" name="Rectangle 8">
            <a:extLst>
              <a:ext uri="{FF2B5EF4-FFF2-40B4-BE49-F238E27FC236}">
                <a16:creationId xmlns:a16="http://schemas.microsoft.com/office/drawing/2014/main" id="{1D8EA9B8-0526-170A-4EE2-44998BC20D75}"/>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8">
            <a:extLst>
              <a:ext uri="{FF2B5EF4-FFF2-40B4-BE49-F238E27FC236}">
                <a16:creationId xmlns:a16="http://schemas.microsoft.com/office/drawing/2014/main" id="{D41FB2C9-9E1E-20B1-7686-D5DC07965E0C}"/>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
        <p:nvSpPr>
          <p:cNvPr id="8" name="Picture Placeholder 7">
            <a:extLst>
              <a:ext uri="{FF2B5EF4-FFF2-40B4-BE49-F238E27FC236}">
                <a16:creationId xmlns:a16="http://schemas.microsoft.com/office/drawing/2014/main" id="{8D4419EB-6365-D3DB-BBB3-AD8B72B4150E}"/>
              </a:ext>
            </a:extLst>
          </p:cNvPr>
          <p:cNvSpPr>
            <a:spLocks noGrp="1"/>
          </p:cNvSpPr>
          <p:nvPr>
            <p:ph type="pic" sz="quarter" idx="14" hasCustomPrompt="1"/>
          </p:nvPr>
        </p:nvSpPr>
        <p:spPr>
          <a:xfrm>
            <a:off x="4571234" y="1164522"/>
            <a:ext cx="7369175" cy="4948238"/>
          </a:xfrm>
        </p:spPr>
        <p:txBody>
          <a:bodyPr/>
          <a:lstStyle>
            <a:lvl1pPr marL="0" indent="0">
              <a:buNone/>
              <a:defRPr/>
            </a:lvl1pPr>
          </a:lstStyle>
          <a:p>
            <a:r>
              <a:rPr lang="en-US" dirty="0"/>
              <a:t>Insert image</a:t>
            </a:r>
          </a:p>
        </p:txBody>
      </p:sp>
      <p:sp>
        <p:nvSpPr>
          <p:cNvPr id="12" name="Text Placeholder 11">
            <a:extLst>
              <a:ext uri="{FF2B5EF4-FFF2-40B4-BE49-F238E27FC236}">
                <a16:creationId xmlns:a16="http://schemas.microsoft.com/office/drawing/2014/main" id="{B7B4FE02-F1F0-400A-CCBD-1F0951EDE50F}"/>
              </a:ext>
            </a:extLst>
          </p:cNvPr>
          <p:cNvSpPr>
            <a:spLocks noGrp="1"/>
          </p:cNvSpPr>
          <p:nvPr>
            <p:ph type="body" sz="quarter" idx="15" hasCustomPrompt="1"/>
          </p:nvPr>
        </p:nvSpPr>
        <p:spPr>
          <a:xfrm>
            <a:off x="241300" y="1157288"/>
            <a:ext cx="4089400" cy="4956175"/>
          </a:xfrm>
        </p:spPr>
        <p:txBody>
          <a:bodyPr/>
          <a:lstStyle>
            <a:lvl1pPr marL="0" indent="0">
              <a:buNone/>
              <a:defRPr/>
            </a:lvl1pPr>
          </a:lstStyle>
          <a:p>
            <a:pPr lvl="0"/>
            <a:r>
              <a:rPr lang="en-US" dirty="0"/>
              <a:t>Insert text</a:t>
            </a:r>
          </a:p>
        </p:txBody>
      </p:sp>
    </p:spTree>
    <p:extLst>
      <p:ext uri="{BB962C8B-B14F-4D97-AF65-F5344CB8AC3E}">
        <p14:creationId xmlns:p14="http://schemas.microsoft.com/office/powerpoint/2010/main" val="3768443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A42BAD-E11D-E03F-8DD7-EFE5D56FAF2E}"/>
              </a:ext>
            </a:extLst>
          </p:cNvPr>
          <p:cNvSpPr>
            <a:spLocks noGrp="1"/>
          </p:cNvSpPr>
          <p:nvPr>
            <p:ph type="dt" sz="half" idx="10"/>
          </p:nvPr>
        </p:nvSpPr>
        <p:spPr/>
        <p:txBody>
          <a:bodyPr/>
          <a:lstStyle/>
          <a:p>
            <a:fld id="{E7D8C829-83D9-E348-BEE0-FCA4F898DC37}" type="datetime1">
              <a:rPr lang="en-GB" smtClean="0"/>
              <a:t>22/06/2026</a:t>
            </a:fld>
            <a:endParaRPr lang="en-US"/>
          </a:p>
        </p:txBody>
      </p:sp>
      <p:sp>
        <p:nvSpPr>
          <p:cNvPr id="5" name="Footer Placeholder 4">
            <a:extLst>
              <a:ext uri="{FF2B5EF4-FFF2-40B4-BE49-F238E27FC236}">
                <a16:creationId xmlns:a16="http://schemas.microsoft.com/office/drawing/2014/main" id="{CFAD8792-42A4-C118-8092-AC240E4C7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7256-4BE4-9904-A949-6FAE919F1728}"/>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9" name="Rectangle 8">
            <a:extLst>
              <a:ext uri="{FF2B5EF4-FFF2-40B4-BE49-F238E27FC236}">
                <a16:creationId xmlns:a16="http://schemas.microsoft.com/office/drawing/2014/main" id="{1D8EA9B8-0526-170A-4EE2-44998BC20D75}"/>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8">
            <a:extLst>
              <a:ext uri="{FF2B5EF4-FFF2-40B4-BE49-F238E27FC236}">
                <a16:creationId xmlns:a16="http://schemas.microsoft.com/office/drawing/2014/main" id="{D41FB2C9-9E1E-20B1-7686-D5DC07965E0C}"/>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
        <p:nvSpPr>
          <p:cNvPr id="8" name="Picture Placeholder 7">
            <a:extLst>
              <a:ext uri="{FF2B5EF4-FFF2-40B4-BE49-F238E27FC236}">
                <a16:creationId xmlns:a16="http://schemas.microsoft.com/office/drawing/2014/main" id="{8D4419EB-6365-D3DB-BBB3-AD8B72B4150E}"/>
              </a:ext>
            </a:extLst>
          </p:cNvPr>
          <p:cNvSpPr>
            <a:spLocks noGrp="1"/>
          </p:cNvSpPr>
          <p:nvPr>
            <p:ph type="pic" sz="quarter" idx="14" hasCustomPrompt="1"/>
          </p:nvPr>
        </p:nvSpPr>
        <p:spPr>
          <a:xfrm>
            <a:off x="262760" y="1164522"/>
            <a:ext cx="11677650" cy="4948238"/>
          </a:xfrm>
        </p:spPr>
        <p:txBody>
          <a:bodyPr/>
          <a:lstStyle>
            <a:lvl1pPr marL="0" indent="0">
              <a:buNone/>
              <a:defRPr/>
            </a:lvl1pPr>
          </a:lstStyle>
          <a:p>
            <a:r>
              <a:rPr lang="en-US" dirty="0"/>
              <a:t>Insert image</a:t>
            </a:r>
          </a:p>
        </p:txBody>
      </p:sp>
    </p:spTree>
    <p:extLst>
      <p:ext uri="{BB962C8B-B14F-4D97-AF65-F5344CB8AC3E}">
        <p14:creationId xmlns:p14="http://schemas.microsoft.com/office/powerpoint/2010/main" val="4045815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98539C-6D96-65DB-3617-869C4851A8E8}"/>
              </a:ext>
              <a:ext uri="{C183D7F6-B498-43B3-948B-1728B52AA6E4}">
                <adec:decorative xmlns:adec="http://schemas.microsoft.com/office/drawing/2017/decorative" val="1"/>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4">
            <a:extLst>
              <a:ext uri="{FF2B5EF4-FFF2-40B4-BE49-F238E27FC236}">
                <a16:creationId xmlns:a16="http://schemas.microsoft.com/office/drawing/2014/main" id="{6C01144F-9CD4-01BF-B17B-1F51A154AB13}"/>
              </a:ext>
            </a:extLst>
          </p:cNvPr>
          <p:cNvSpPr>
            <a:spLocks noGrp="1"/>
          </p:cNvSpPr>
          <p:nvPr>
            <p:ph type="title" hasCustomPrompt="1"/>
          </p:nvPr>
        </p:nvSpPr>
        <p:spPr>
          <a:xfrm>
            <a:off x="343844" y="136525"/>
            <a:ext cx="11009956" cy="666363"/>
          </a:xfrm>
        </p:spPr>
        <p:txBody>
          <a:bodyPr>
            <a:normAutofit/>
          </a:bodyPr>
          <a:lstStyle>
            <a:lvl1pPr>
              <a:defRPr sz="2800" b="1" i="0">
                <a:solidFill>
                  <a:schemeClr val="tx2"/>
                </a:solidFill>
                <a:latin typeface="Source Sans Pro Black" panose="020B0503030403020204" pitchFamily="34" charset="0"/>
              </a:defRPr>
            </a:lvl1pPr>
          </a:lstStyle>
          <a:p>
            <a:r>
              <a:rPr lang="en-GB" dirty="0"/>
              <a:t>Insert title</a:t>
            </a:r>
            <a:endParaRPr lang="en-US" dirty="0"/>
          </a:p>
        </p:txBody>
      </p:sp>
      <p:sp>
        <p:nvSpPr>
          <p:cNvPr id="3" name="Content Placeholder 2">
            <a:extLst>
              <a:ext uri="{FF2B5EF4-FFF2-40B4-BE49-F238E27FC236}">
                <a16:creationId xmlns:a16="http://schemas.microsoft.com/office/drawing/2014/main" id="{2540FCBC-74E4-FF04-687C-9FF64C4A9767}"/>
              </a:ext>
            </a:extLst>
          </p:cNvPr>
          <p:cNvSpPr>
            <a:spLocks noGrp="1"/>
          </p:cNvSpPr>
          <p:nvPr>
            <p:ph idx="1" hasCustomPrompt="1"/>
          </p:nvPr>
        </p:nvSpPr>
        <p:spPr>
          <a:xfrm>
            <a:off x="343844" y="1253330"/>
            <a:ext cx="11283779"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4" name="Date Placeholder 3">
            <a:extLst>
              <a:ext uri="{FF2B5EF4-FFF2-40B4-BE49-F238E27FC236}">
                <a16:creationId xmlns:a16="http://schemas.microsoft.com/office/drawing/2014/main" id="{791A66CB-A184-E2C1-46FB-D30A4236C2F3}"/>
              </a:ext>
            </a:extLst>
          </p:cNvPr>
          <p:cNvSpPr>
            <a:spLocks noGrp="1"/>
          </p:cNvSpPr>
          <p:nvPr>
            <p:ph type="dt" sz="half" idx="10"/>
          </p:nvPr>
        </p:nvSpPr>
        <p:spPr/>
        <p:txBody>
          <a:bodyPr/>
          <a:lstStyle/>
          <a:p>
            <a:fld id="{C338DCC9-7F07-5342-B61C-345460B90B12}" type="datetime1">
              <a:rPr lang="en-GB" smtClean="0"/>
              <a:t>22/06/2026</a:t>
            </a:fld>
            <a:endParaRPr lang="en-US"/>
          </a:p>
        </p:txBody>
      </p:sp>
      <p:sp>
        <p:nvSpPr>
          <p:cNvPr id="5" name="Footer Placeholder 4">
            <a:extLst>
              <a:ext uri="{FF2B5EF4-FFF2-40B4-BE49-F238E27FC236}">
                <a16:creationId xmlns:a16="http://schemas.microsoft.com/office/drawing/2014/main" id="{9B2B5F3A-56BC-5DC6-0CB4-8524E9A2C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B86CD-4E2F-7998-9D71-BEA3CB33C854}"/>
              </a:ext>
            </a:extLst>
          </p:cNvPr>
          <p:cNvSpPr>
            <a:spLocks noGrp="1"/>
          </p:cNvSpPr>
          <p:nvPr>
            <p:ph type="sldNum" sz="quarter" idx="12"/>
          </p:nvPr>
        </p:nvSpPr>
        <p:spPr/>
        <p:txBody>
          <a:bodyPr/>
          <a:lstStyle/>
          <a:p>
            <a:fld id="{8FEAFA59-1A5E-4448-B365-E0C6238BD975}" type="slidenum">
              <a:rPr lang="en-US" smtClean="0"/>
              <a:t>‹#›</a:t>
            </a:fld>
            <a:endParaRPr lang="en-US"/>
          </a:p>
        </p:txBody>
      </p:sp>
    </p:spTree>
    <p:extLst>
      <p:ext uri="{BB962C8B-B14F-4D97-AF65-F5344CB8AC3E}">
        <p14:creationId xmlns:p14="http://schemas.microsoft.com/office/powerpoint/2010/main" val="2790712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2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98539C-6D96-65DB-3617-869C4851A8E8}"/>
              </a:ext>
              <a:ext uri="{C183D7F6-B498-43B3-948B-1728B52AA6E4}">
                <adec:decorative xmlns:adec="http://schemas.microsoft.com/office/drawing/2017/decorative" val="1"/>
              </a:ext>
            </a:extLst>
          </p:cNvPr>
          <p:cNvSpPr/>
          <p:nvPr userDrawn="1"/>
        </p:nvSpPr>
        <p:spPr>
          <a:xfrm>
            <a:off x="0" y="17255"/>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4">
            <a:extLst>
              <a:ext uri="{FF2B5EF4-FFF2-40B4-BE49-F238E27FC236}">
                <a16:creationId xmlns:a16="http://schemas.microsoft.com/office/drawing/2014/main" id="{C642B7AB-BDCE-8808-44BC-9B911EB31E1B}"/>
              </a:ext>
            </a:extLst>
          </p:cNvPr>
          <p:cNvSpPr>
            <a:spLocks noGrp="1"/>
          </p:cNvSpPr>
          <p:nvPr>
            <p:ph type="title" hasCustomPrompt="1"/>
          </p:nvPr>
        </p:nvSpPr>
        <p:spPr>
          <a:xfrm>
            <a:off x="343844" y="136525"/>
            <a:ext cx="11009956" cy="666363"/>
          </a:xfrm>
        </p:spPr>
        <p:txBody>
          <a:bodyPr>
            <a:normAutofit/>
          </a:bodyPr>
          <a:lstStyle>
            <a:lvl1pPr>
              <a:defRPr sz="2800" b="1" i="0">
                <a:solidFill>
                  <a:schemeClr val="tx2"/>
                </a:solidFill>
                <a:latin typeface="Source Sans Pro Black" panose="020B0503030403020204" pitchFamily="34" charset="0"/>
              </a:defRPr>
            </a:lvl1pPr>
          </a:lstStyle>
          <a:p>
            <a:r>
              <a:rPr lang="en-GB" dirty="0"/>
              <a:t>Insert title</a:t>
            </a:r>
            <a:endParaRPr lang="en-US" dirty="0"/>
          </a:p>
        </p:txBody>
      </p:sp>
      <p:sp>
        <p:nvSpPr>
          <p:cNvPr id="3" name="Content Placeholder 2">
            <a:extLst>
              <a:ext uri="{FF2B5EF4-FFF2-40B4-BE49-F238E27FC236}">
                <a16:creationId xmlns:a16="http://schemas.microsoft.com/office/drawing/2014/main" id="{2540FCBC-74E4-FF04-687C-9FF64C4A9767}"/>
              </a:ext>
            </a:extLst>
          </p:cNvPr>
          <p:cNvSpPr>
            <a:spLocks noGrp="1"/>
          </p:cNvSpPr>
          <p:nvPr>
            <p:ph idx="1" hasCustomPrompt="1"/>
          </p:nvPr>
        </p:nvSpPr>
        <p:spPr>
          <a:xfrm>
            <a:off x="343845" y="1253330"/>
            <a:ext cx="5487112"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8" name="Content Placeholder 2">
            <a:extLst>
              <a:ext uri="{FF2B5EF4-FFF2-40B4-BE49-F238E27FC236}">
                <a16:creationId xmlns:a16="http://schemas.microsoft.com/office/drawing/2014/main" id="{FF56F4E8-20C2-D306-8701-7748C2D50AD0}"/>
              </a:ext>
            </a:extLst>
          </p:cNvPr>
          <p:cNvSpPr>
            <a:spLocks noGrp="1"/>
          </p:cNvSpPr>
          <p:nvPr>
            <p:ph idx="14" hasCustomPrompt="1"/>
          </p:nvPr>
        </p:nvSpPr>
        <p:spPr>
          <a:xfrm>
            <a:off x="6361043" y="1253331"/>
            <a:ext cx="5487112" cy="4859428"/>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4" name="Date Placeholder 3">
            <a:extLst>
              <a:ext uri="{FF2B5EF4-FFF2-40B4-BE49-F238E27FC236}">
                <a16:creationId xmlns:a16="http://schemas.microsoft.com/office/drawing/2014/main" id="{791A66CB-A184-E2C1-46FB-D30A4236C2F3}"/>
              </a:ext>
            </a:extLst>
          </p:cNvPr>
          <p:cNvSpPr>
            <a:spLocks noGrp="1"/>
          </p:cNvSpPr>
          <p:nvPr>
            <p:ph type="dt" sz="half" idx="10"/>
          </p:nvPr>
        </p:nvSpPr>
        <p:spPr/>
        <p:txBody>
          <a:bodyPr/>
          <a:lstStyle/>
          <a:p>
            <a:fld id="{580D6630-3E41-9F47-A2B2-0100248A62D0}" type="datetime1">
              <a:rPr lang="en-GB" smtClean="0"/>
              <a:t>22/06/2026</a:t>
            </a:fld>
            <a:endParaRPr lang="en-US"/>
          </a:p>
        </p:txBody>
      </p:sp>
      <p:sp>
        <p:nvSpPr>
          <p:cNvPr id="5" name="Footer Placeholder 4">
            <a:extLst>
              <a:ext uri="{FF2B5EF4-FFF2-40B4-BE49-F238E27FC236}">
                <a16:creationId xmlns:a16="http://schemas.microsoft.com/office/drawing/2014/main" id="{9B2B5F3A-56BC-5DC6-0CB4-8524E9A2C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B86CD-4E2F-7998-9D71-BEA3CB33C854}"/>
              </a:ext>
            </a:extLst>
          </p:cNvPr>
          <p:cNvSpPr>
            <a:spLocks noGrp="1"/>
          </p:cNvSpPr>
          <p:nvPr>
            <p:ph type="sldNum" sz="quarter" idx="12"/>
          </p:nvPr>
        </p:nvSpPr>
        <p:spPr/>
        <p:txBody>
          <a:bodyPr/>
          <a:lstStyle/>
          <a:p>
            <a:fld id="{8FEAFA59-1A5E-4448-B365-E0C6238BD975}" type="slidenum">
              <a:rPr lang="en-US" smtClean="0"/>
              <a:t>‹#›</a:t>
            </a:fld>
            <a:endParaRPr lang="en-US"/>
          </a:p>
        </p:txBody>
      </p:sp>
    </p:spTree>
    <p:extLst>
      <p:ext uri="{BB962C8B-B14F-4D97-AF65-F5344CB8AC3E}">
        <p14:creationId xmlns:p14="http://schemas.microsoft.com/office/powerpoint/2010/main" val="882449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940432-05C0-8D2B-D623-E1C4368EFB4E}"/>
              </a:ext>
            </a:extLst>
          </p:cNvPr>
          <p:cNvSpPr>
            <a:spLocks noGrp="1"/>
          </p:cNvSpPr>
          <p:nvPr>
            <p:ph type="dt" sz="half" idx="10"/>
          </p:nvPr>
        </p:nvSpPr>
        <p:spPr/>
        <p:txBody>
          <a:bodyPr/>
          <a:lstStyle/>
          <a:p>
            <a:fld id="{CF693168-6EA7-7641-B706-E7779239FF40}" type="datetime1">
              <a:rPr lang="en-GB" smtClean="0"/>
              <a:t>22/06/2026</a:t>
            </a:fld>
            <a:endParaRPr lang="en-US"/>
          </a:p>
        </p:txBody>
      </p:sp>
      <p:sp>
        <p:nvSpPr>
          <p:cNvPr id="3" name="Footer Placeholder 2">
            <a:extLst>
              <a:ext uri="{FF2B5EF4-FFF2-40B4-BE49-F238E27FC236}">
                <a16:creationId xmlns:a16="http://schemas.microsoft.com/office/drawing/2014/main" id="{E705B975-D961-3820-589F-FF2B437EE127}"/>
              </a:ext>
            </a:extLst>
          </p:cNvPr>
          <p:cNvSpPr>
            <a:spLocks noGrp="1"/>
          </p:cNvSpPr>
          <p:nvPr>
            <p:ph type="ftr" sz="quarter" idx="11"/>
          </p:nvPr>
        </p:nvSpPr>
        <p:spPr/>
        <p:txBody>
          <a:bodyPr/>
          <a:lstStyle/>
          <a:p>
            <a:r>
              <a:rPr lang="en-US" dirty="0"/>
              <a:t>Academic Unit of Primary Medical Care, University of Sheffield</a:t>
            </a:r>
          </a:p>
        </p:txBody>
      </p:sp>
      <p:sp>
        <p:nvSpPr>
          <p:cNvPr id="4" name="Slide Number Placeholder 3">
            <a:extLst>
              <a:ext uri="{FF2B5EF4-FFF2-40B4-BE49-F238E27FC236}">
                <a16:creationId xmlns:a16="http://schemas.microsoft.com/office/drawing/2014/main" id="{63223391-D962-08C4-699E-893E38F918B0}"/>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7" name="Rectangle 6">
            <a:extLst>
              <a:ext uri="{FF2B5EF4-FFF2-40B4-BE49-F238E27FC236}">
                <a16:creationId xmlns:a16="http://schemas.microsoft.com/office/drawing/2014/main" id="{7CB9A049-9CF8-7774-C1BF-6E137C92A4E6}"/>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8">
            <a:extLst>
              <a:ext uri="{FF2B5EF4-FFF2-40B4-BE49-F238E27FC236}">
                <a16:creationId xmlns:a16="http://schemas.microsoft.com/office/drawing/2014/main" id="{DCF67A5D-5DBE-8129-BE67-41D7D5ACE291}"/>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Tree>
    <p:extLst>
      <p:ext uri="{BB962C8B-B14F-4D97-AF65-F5344CB8AC3E}">
        <p14:creationId xmlns:p14="http://schemas.microsoft.com/office/powerpoint/2010/main" val="1493171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40FCBC-74E4-FF04-687C-9FF64C4A9767}"/>
              </a:ext>
            </a:extLst>
          </p:cNvPr>
          <p:cNvSpPr>
            <a:spLocks noGrp="1"/>
          </p:cNvSpPr>
          <p:nvPr>
            <p:ph idx="1" hasCustomPrompt="1"/>
          </p:nvPr>
        </p:nvSpPr>
        <p:spPr>
          <a:xfrm>
            <a:off x="343844" y="1253330"/>
            <a:ext cx="11283779"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4" name="Date Placeholder 3">
            <a:extLst>
              <a:ext uri="{FF2B5EF4-FFF2-40B4-BE49-F238E27FC236}">
                <a16:creationId xmlns:a16="http://schemas.microsoft.com/office/drawing/2014/main" id="{791A66CB-A184-E2C1-46FB-D30A4236C2F3}"/>
              </a:ext>
            </a:extLst>
          </p:cNvPr>
          <p:cNvSpPr>
            <a:spLocks noGrp="1"/>
          </p:cNvSpPr>
          <p:nvPr>
            <p:ph type="dt" sz="half" idx="10"/>
          </p:nvPr>
        </p:nvSpPr>
        <p:spPr/>
        <p:txBody>
          <a:bodyPr/>
          <a:lstStyle/>
          <a:p>
            <a:fld id="{C338DCC9-7F07-5342-B61C-345460B90B12}" type="datetime1">
              <a:rPr lang="en-GB" smtClean="0"/>
              <a:t>22/06/2026</a:t>
            </a:fld>
            <a:endParaRPr lang="en-US"/>
          </a:p>
        </p:txBody>
      </p:sp>
      <p:sp>
        <p:nvSpPr>
          <p:cNvPr id="5" name="Footer Placeholder 4">
            <a:extLst>
              <a:ext uri="{FF2B5EF4-FFF2-40B4-BE49-F238E27FC236}">
                <a16:creationId xmlns:a16="http://schemas.microsoft.com/office/drawing/2014/main" id="{9B2B5F3A-56BC-5DC6-0CB4-8524E9A2C21B}"/>
              </a:ext>
            </a:extLst>
          </p:cNvPr>
          <p:cNvSpPr>
            <a:spLocks noGrp="1"/>
          </p:cNvSpPr>
          <p:nvPr>
            <p:ph type="ftr" sz="quarter" idx="11"/>
          </p:nvPr>
        </p:nvSpPr>
        <p:spPr/>
        <p:txBody>
          <a:bodyPr/>
          <a:lstStyle/>
          <a:p>
            <a:r>
              <a:rPr lang="en-US" dirty="0"/>
              <a:t>Academic Unit of Primary Medical Care, University of Sheffield</a:t>
            </a:r>
          </a:p>
        </p:txBody>
      </p:sp>
      <p:sp>
        <p:nvSpPr>
          <p:cNvPr id="6" name="Slide Number Placeholder 5">
            <a:extLst>
              <a:ext uri="{FF2B5EF4-FFF2-40B4-BE49-F238E27FC236}">
                <a16:creationId xmlns:a16="http://schemas.microsoft.com/office/drawing/2014/main" id="{66CB86CD-4E2F-7998-9D71-BEA3CB33C854}"/>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7" name="Rectangle 6">
            <a:extLst>
              <a:ext uri="{FF2B5EF4-FFF2-40B4-BE49-F238E27FC236}">
                <a16:creationId xmlns:a16="http://schemas.microsoft.com/office/drawing/2014/main" id="{8298539C-6D96-65DB-3617-869C4851A8E8}"/>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9121085D-5B5B-B1E9-0AE8-527D959F66D5}"/>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Tree>
    <p:extLst>
      <p:ext uri="{BB962C8B-B14F-4D97-AF65-F5344CB8AC3E}">
        <p14:creationId xmlns:p14="http://schemas.microsoft.com/office/powerpoint/2010/main" val="3858930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40FCBC-74E4-FF04-687C-9FF64C4A9767}"/>
              </a:ext>
            </a:extLst>
          </p:cNvPr>
          <p:cNvSpPr>
            <a:spLocks noGrp="1"/>
          </p:cNvSpPr>
          <p:nvPr>
            <p:ph idx="1" hasCustomPrompt="1"/>
          </p:nvPr>
        </p:nvSpPr>
        <p:spPr>
          <a:xfrm>
            <a:off x="343845" y="1253330"/>
            <a:ext cx="5487112"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4" name="Date Placeholder 3">
            <a:extLst>
              <a:ext uri="{FF2B5EF4-FFF2-40B4-BE49-F238E27FC236}">
                <a16:creationId xmlns:a16="http://schemas.microsoft.com/office/drawing/2014/main" id="{791A66CB-A184-E2C1-46FB-D30A4236C2F3}"/>
              </a:ext>
            </a:extLst>
          </p:cNvPr>
          <p:cNvSpPr>
            <a:spLocks noGrp="1"/>
          </p:cNvSpPr>
          <p:nvPr>
            <p:ph type="dt" sz="half" idx="10"/>
          </p:nvPr>
        </p:nvSpPr>
        <p:spPr/>
        <p:txBody>
          <a:bodyPr/>
          <a:lstStyle/>
          <a:p>
            <a:fld id="{580D6630-3E41-9F47-A2B2-0100248A62D0}" type="datetime1">
              <a:rPr lang="en-GB" smtClean="0"/>
              <a:t>22/06/2026</a:t>
            </a:fld>
            <a:endParaRPr lang="en-US"/>
          </a:p>
        </p:txBody>
      </p:sp>
      <p:sp>
        <p:nvSpPr>
          <p:cNvPr id="5" name="Footer Placeholder 4">
            <a:extLst>
              <a:ext uri="{FF2B5EF4-FFF2-40B4-BE49-F238E27FC236}">
                <a16:creationId xmlns:a16="http://schemas.microsoft.com/office/drawing/2014/main" id="{9B2B5F3A-56BC-5DC6-0CB4-8524E9A2C21B}"/>
              </a:ext>
            </a:extLst>
          </p:cNvPr>
          <p:cNvSpPr>
            <a:spLocks noGrp="1"/>
          </p:cNvSpPr>
          <p:nvPr>
            <p:ph type="ftr" sz="quarter" idx="11"/>
          </p:nvPr>
        </p:nvSpPr>
        <p:spPr/>
        <p:txBody>
          <a:bodyPr/>
          <a:lstStyle/>
          <a:p>
            <a:r>
              <a:rPr lang="en-US" dirty="0"/>
              <a:t>Academic Unit of Primary Medical Care, University of Sheffield</a:t>
            </a:r>
          </a:p>
        </p:txBody>
      </p:sp>
      <p:sp>
        <p:nvSpPr>
          <p:cNvPr id="6" name="Slide Number Placeholder 5">
            <a:extLst>
              <a:ext uri="{FF2B5EF4-FFF2-40B4-BE49-F238E27FC236}">
                <a16:creationId xmlns:a16="http://schemas.microsoft.com/office/drawing/2014/main" id="{66CB86CD-4E2F-7998-9D71-BEA3CB33C854}"/>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7" name="Rectangle 6">
            <a:extLst>
              <a:ext uri="{FF2B5EF4-FFF2-40B4-BE49-F238E27FC236}">
                <a16:creationId xmlns:a16="http://schemas.microsoft.com/office/drawing/2014/main" id="{8298539C-6D96-65DB-3617-869C4851A8E8}"/>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9121085D-5B5B-B1E9-0AE8-527D959F66D5}"/>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
        <p:nvSpPr>
          <p:cNvPr id="8" name="Content Placeholder 2">
            <a:extLst>
              <a:ext uri="{FF2B5EF4-FFF2-40B4-BE49-F238E27FC236}">
                <a16:creationId xmlns:a16="http://schemas.microsoft.com/office/drawing/2014/main" id="{FF56F4E8-20C2-D306-8701-7748C2D50AD0}"/>
              </a:ext>
            </a:extLst>
          </p:cNvPr>
          <p:cNvSpPr>
            <a:spLocks noGrp="1"/>
          </p:cNvSpPr>
          <p:nvPr>
            <p:ph idx="14" hasCustomPrompt="1"/>
          </p:nvPr>
        </p:nvSpPr>
        <p:spPr>
          <a:xfrm>
            <a:off x="6361043" y="1253331"/>
            <a:ext cx="5487112" cy="4859428"/>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Tree>
    <p:extLst>
      <p:ext uri="{BB962C8B-B14F-4D97-AF65-F5344CB8AC3E}">
        <p14:creationId xmlns:p14="http://schemas.microsoft.com/office/powerpoint/2010/main" val="527979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A42BAD-E11D-E03F-8DD7-EFE5D56FAF2E}"/>
              </a:ext>
            </a:extLst>
          </p:cNvPr>
          <p:cNvSpPr>
            <a:spLocks noGrp="1"/>
          </p:cNvSpPr>
          <p:nvPr>
            <p:ph type="dt" sz="half" idx="10"/>
          </p:nvPr>
        </p:nvSpPr>
        <p:spPr/>
        <p:txBody>
          <a:bodyPr/>
          <a:lstStyle/>
          <a:p>
            <a:fld id="{B319DD8B-4B82-E34F-8778-82A129EA8A3D}" type="datetime1">
              <a:rPr lang="en-GB" smtClean="0"/>
              <a:t>22/06/2026</a:t>
            </a:fld>
            <a:endParaRPr lang="en-US"/>
          </a:p>
        </p:txBody>
      </p:sp>
      <p:sp>
        <p:nvSpPr>
          <p:cNvPr id="5" name="Footer Placeholder 4">
            <a:extLst>
              <a:ext uri="{FF2B5EF4-FFF2-40B4-BE49-F238E27FC236}">
                <a16:creationId xmlns:a16="http://schemas.microsoft.com/office/drawing/2014/main" id="{CFAD8792-42A4-C118-8092-AC240E4C794D}"/>
              </a:ext>
            </a:extLst>
          </p:cNvPr>
          <p:cNvSpPr>
            <a:spLocks noGrp="1"/>
          </p:cNvSpPr>
          <p:nvPr>
            <p:ph type="ftr" sz="quarter" idx="11"/>
          </p:nvPr>
        </p:nvSpPr>
        <p:spPr/>
        <p:txBody>
          <a:bodyPr/>
          <a:lstStyle/>
          <a:p>
            <a:r>
              <a:rPr lang="en-US" dirty="0"/>
              <a:t>Academic Unit of Primary Medical Care, University of Sheffield</a:t>
            </a:r>
          </a:p>
        </p:txBody>
      </p:sp>
      <p:sp>
        <p:nvSpPr>
          <p:cNvPr id="6" name="Slide Number Placeholder 5">
            <a:extLst>
              <a:ext uri="{FF2B5EF4-FFF2-40B4-BE49-F238E27FC236}">
                <a16:creationId xmlns:a16="http://schemas.microsoft.com/office/drawing/2014/main" id="{079C7256-4BE4-9904-A949-6FAE919F1728}"/>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9" name="Rectangle 8">
            <a:extLst>
              <a:ext uri="{FF2B5EF4-FFF2-40B4-BE49-F238E27FC236}">
                <a16:creationId xmlns:a16="http://schemas.microsoft.com/office/drawing/2014/main" id="{1D8EA9B8-0526-170A-4EE2-44998BC20D75}"/>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8">
            <a:extLst>
              <a:ext uri="{FF2B5EF4-FFF2-40B4-BE49-F238E27FC236}">
                <a16:creationId xmlns:a16="http://schemas.microsoft.com/office/drawing/2014/main" id="{D41FB2C9-9E1E-20B1-7686-D5DC07965E0C}"/>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
        <p:nvSpPr>
          <p:cNvPr id="7" name="Content Placeholder 2">
            <a:extLst>
              <a:ext uri="{FF2B5EF4-FFF2-40B4-BE49-F238E27FC236}">
                <a16:creationId xmlns:a16="http://schemas.microsoft.com/office/drawing/2014/main" id="{309A3E41-0597-3192-3DBA-0B4D20DC9691}"/>
              </a:ext>
            </a:extLst>
          </p:cNvPr>
          <p:cNvSpPr>
            <a:spLocks noGrp="1"/>
          </p:cNvSpPr>
          <p:nvPr>
            <p:ph idx="1" hasCustomPrompt="1"/>
          </p:nvPr>
        </p:nvSpPr>
        <p:spPr>
          <a:xfrm>
            <a:off x="343845" y="1253330"/>
            <a:ext cx="3694755"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12" name="Content Placeholder 2">
            <a:extLst>
              <a:ext uri="{FF2B5EF4-FFF2-40B4-BE49-F238E27FC236}">
                <a16:creationId xmlns:a16="http://schemas.microsoft.com/office/drawing/2014/main" id="{BD397389-C582-415D-B041-FC57E22FB5E3}"/>
              </a:ext>
            </a:extLst>
          </p:cNvPr>
          <p:cNvSpPr>
            <a:spLocks noGrp="1"/>
          </p:cNvSpPr>
          <p:nvPr>
            <p:ph idx="14" hasCustomPrompt="1"/>
          </p:nvPr>
        </p:nvSpPr>
        <p:spPr>
          <a:xfrm>
            <a:off x="4239333" y="1253330"/>
            <a:ext cx="3694755"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13" name="Content Placeholder 2">
            <a:extLst>
              <a:ext uri="{FF2B5EF4-FFF2-40B4-BE49-F238E27FC236}">
                <a16:creationId xmlns:a16="http://schemas.microsoft.com/office/drawing/2014/main" id="{9A29CC15-89B1-D103-CD8A-BF80C0D89DCB}"/>
              </a:ext>
            </a:extLst>
          </p:cNvPr>
          <p:cNvSpPr>
            <a:spLocks noGrp="1"/>
          </p:cNvSpPr>
          <p:nvPr>
            <p:ph idx="15" hasCustomPrompt="1"/>
          </p:nvPr>
        </p:nvSpPr>
        <p:spPr>
          <a:xfrm>
            <a:off x="8134822" y="1253330"/>
            <a:ext cx="3694755" cy="4859429"/>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Tree>
    <p:extLst>
      <p:ext uri="{BB962C8B-B14F-4D97-AF65-F5344CB8AC3E}">
        <p14:creationId xmlns:p14="http://schemas.microsoft.com/office/powerpoint/2010/main" val="371236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A42BAD-E11D-E03F-8DD7-EFE5D56FAF2E}"/>
              </a:ext>
            </a:extLst>
          </p:cNvPr>
          <p:cNvSpPr>
            <a:spLocks noGrp="1"/>
          </p:cNvSpPr>
          <p:nvPr>
            <p:ph type="dt" sz="half" idx="10"/>
          </p:nvPr>
        </p:nvSpPr>
        <p:spPr/>
        <p:txBody>
          <a:bodyPr/>
          <a:lstStyle/>
          <a:p>
            <a:fld id="{E7D8C829-83D9-E348-BEE0-FCA4F898DC37}" type="datetime1">
              <a:rPr lang="en-GB" smtClean="0"/>
              <a:t>22/06/2026</a:t>
            </a:fld>
            <a:endParaRPr lang="en-US"/>
          </a:p>
        </p:txBody>
      </p:sp>
      <p:sp>
        <p:nvSpPr>
          <p:cNvPr id="5" name="Footer Placeholder 4">
            <a:extLst>
              <a:ext uri="{FF2B5EF4-FFF2-40B4-BE49-F238E27FC236}">
                <a16:creationId xmlns:a16="http://schemas.microsoft.com/office/drawing/2014/main" id="{CFAD8792-42A4-C118-8092-AC240E4C794D}"/>
              </a:ext>
            </a:extLst>
          </p:cNvPr>
          <p:cNvSpPr>
            <a:spLocks noGrp="1"/>
          </p:cNvSpPr>
          <p:nvPr>
            <p:ph type="ftr" sz="quarter" idx="11"/>
          </p:nvPr>
        </p:nvSpPr>
        <p:spPr/>
        <p:txBody>
          <a:bodyPr/>
          <a:lstStyle/>
          <a:p>
            <a:r>
              <a:rPr lang="en-US" dirty="0"/>
              <a:t>Academic Unit of Primary Medical Care, University of Sheffield</a:t>
            </a:r>
          </a:p>
        </p:txBody>
      </p:sp>
      <p:sp>
        <p:nvSpPr>
          <p:cNvPr id="6" name="Slide Number Placeholder 5">
            <a:extLst>
              <a:ext uri="{FF2B5EF4-FFF2-40B4-BE49-F238E27FC236}">
                <a16:creationId xmlns:a16="http://schemas.microsoft.com/office/drawing/2014/main" id="{079C7256-4BE4-9904-A949-6FAE919F1728}"/>
              </a:ext>
            </a:extLst>
          </p:cNvPr>
          <p:cNvSpPr>
            <a:spLocks noGrp="1"/>
          </p:cNvSpPr>
          <p:nvPr>
            <p:ph type="sldNum" sz="quarter" idx="12"/>
          </p:nvPr>
        </p:nvSpPr>
        <p:spPr/>
        <p:txBody>
          <a:bodyPr/>
          <a:lstStyle/>
          <a:p>
            <a:fld id="{8FEAFA59-1A5E-4448-B365-E0C6238BD975}" type="slidenum">
              <a:rPr lang="en-US" smtClean="0"/>
              <a:t>‹#›</a:t>
            </a:fld>
            <a:endParaRPr lang="en-US"/>
          </a:p>
        </p:txBody>
      </p:sp>
      <p:sp>
        <p:nvSpPr>
          <p:cNvPr id="9" name="Rectangle 8">
            <a:extLst>
              <a:ext uri="{FF2B5EF4-FFF2-40B4-BE49-F238E27FC236}">
                <a16:creationId xmlns:a16="http://schemas.microsoft.com/office/drawing/2014/main" id="{1D8EA9B8-0526-170A-4EE2-44998BC20D75}"/>
              </a:ext>
            </a:extLst>
          </p:cNvPr>
          <p:cNvSpPr/>
          <p:nvPr userDrawn="1"/>
        </p:nvSpPr>
        <p:spPr>
          <a:xfrm>
            <a:off x="0" y="0"/>
            <a:ext cx="121920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8">
            <a:extLst>
              <a:ext uri="{FF2B5EF4-FFF2-40B4-BE49-F238E27FC236}">
                <a16:creationId xmlns:a16="http://schemas.microsoft.com/office/drawing/2014/main" id="{D41FB2C9-9E1E-20B1-7686-D5DC07965E0C}"/>
              </a:ext>
            </a:extLst>
          </p:cNvPr>
          <p:cNvSpPr>
            <a:spLocks noGrp="1"/>
          </p:cNvSpPr>
          <p:nvPr>
            <p:ph type="body" sz="quarter" idx="13" hasCustomPrompt="1"/>
          </p:nvPr>
        </p:nvSpPr>
        <p:spPr>
          <a:xfrm>
            <a:off x="343844" y="243589"/>
            <a:ext cx="11009956" cy="427221"/>
          </a:xfrm>
        </p:spPr>
        <p:txBody>
          <a:bodyPr>
            <a:normAutofit/>
          </a:bodyPr>
          <a:lstStyle>
            <a:lvl1pPr marL="0" indent="0">
              <a:buNone/>
              <a:defRPr sz="2800" b="1">
                <a:solidFill>
                  <a:schemeClr val="tx2"/>
                </a:solidFill>
                <a:latin typeface="Source Sans Pro" panose="020B0503030403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Insert title</a:t>
            </a:r>
          </a:p>
        </p:txBody>
      </p:sp>
      <p:sp>
        <p:nvSpPr>
          <p:cNvPr id="7" name="Content Placeholder 2">
            <a:extLst>
              <a:ext uri="{FF2B5EF4-FFF2-40B4-BE49-F238E27FC236}">
                <a16:creationId xmlns:a16="http://schemas.microsoft.com/office/drawing/2014/main" id="{309A3E41-0597-3192-3DBA-0B4D20DC9691}"/>
              </a:ext>
            </a:extLst>
          </p:cNvPr>
          <p:cNvSpPr>
            <a:spLocks noGrp="1"/>
          </p:cNvSpPr>
          <p:nvPr>
            <p:ph idx="1" hasCustomPrompt="1"/>
          </p:nvPr>
        </p:nvSpPr>
        <p:spPr>
          <a:xfrm>
            <a:off x="343845" y="1253331"/>
            <a:ext cx="7329164" cy="4938928"/>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13" name="Content Placeholder 2">
            <a:extLst>
              <a:ext uri="{FF2B5EF4-FFF2-40B4-BE49-F238E27FC236}">
                <a16:creationId xmlns:a16="http://schemas.microsoft.com/office/drawing/2014/main" id="{9A29CC15-89B1-D103-CD8A-BF80C0D89DCB}"/>
              </a:ext>
            </a:extLst>
          </p:cNvPr>
          <p:cNvSpPr>
            <a:spLocks noGrp="1"/>
          </p:cNvSpPr>
          <p:nvPr>
            <p:ph idx="15" hasCustomPrompt="1"/>
          </p:nvPr>
        </p:nvSpPr>
        <p:spPr>
          <a:xfrm>
            <a:off x="8134822" y="1842052"/>
            <a:ext cx="3694755" cy="4350207"/>
          </a:xfrm>
        </p:spPr>
        <p:txBody>
          <a:bodyPr>
            <a:normAutofit/>
          </a:bodyPr>
          <a:lstStyle>
            <a:lvl1pPr marL="0" indent="0">
              <a:buNone/>
              <a:defRPr sz="2400">
                <a:solidFill>
                  <a:schemeClr val="tx1"/>
                </a:solidFill>
                <a:latin typeface="Source Sans Pro" panose="020B0503030403020204" pitchFamily="34" charset="0"/>
              </a:defRPr>
            </a:lvl1pPr>
          </a:lstStyle>
          <a:p>
            <a:pPr lvl="0"/>
            <a:r>
              <a:rPr lang="en-GB" dirty="0"/>
              <a:t>Insert text</a:t>
            </a:r>
          </a:p>
        </p:txBody>
      </p:sp>
      <p:sp>
        <p:nvSpPr>
          <p:cNvPr id="2" name="Content Placeholder 2">
            <a:extLst>
              <a:ext uri="{FF2B5EF4-FFF2-40B4-BE49-F238E27FC236}">
                <a16:creationId xmlns:a16="http://schemas.microsoft.com/office/drawing/2014/main" id="{EB46CB53-7CB8-5B3C-BE49-9B20D84FCC56}"/>
              </a:ext>
            </a:extLst>
          </p:cNvPr>
          <p:cNvSpPr>
            <a:spLocks noGrp="1"/>
          </p:cNvSpPr>
          <p:nvPr>
            <p:ph idx="16" hasCustomPrompt="1"/>
          </p:nvPr>
        </p:nvSpPr>
        <p:spPr>
          <a:xfrm>
            <a:off x="8134821" y="1253331"/>
            <a:ext cx="3694755" cy="490904"/>
          </a:xfrm>
        </p:spPr>
        <p:txBody>
          <a:bodyPr>
            <a:normAutofit/>
          </a:bodyPr>
          <a:lstStyle>
            <a:lvl1pPr marL="0" indent="0">
              <a:buNone/>
              <a:defRPr sz="2400" b="1">
                <a:solidFill>
                  <a:schemeClr val="accent5"/>
                </a:solidFill>
                <a:latin typeface="Source Sans Pro" panose="020B0503030403020204" pitchFamily="34" charset="0"/>
              </a:defRPr>
            </a:lvl1pPr>
          </a:lstStyle>
          <a:p>
            <a:pPr lvl="0"/>
            <a:r>
              <a:rPr lang="en-GB" dirty="0"/>
              <a:t>Insert text</a:t>
            </a:r>
          </a:p>
        </p:txBody>
      </p:sp>
    </p:spTree>
    <p:extLst>
      <p:ext uri="{BB962C8B-B14F-4D97-AF65-F5344CB8AC3E}">
        <p14:creationId xmlns:p14="http://schemas.microsoft.com/office/powerpoint/2010/main" val="1019802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no header">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3539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ivder - Flamingo">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3F19FE-01C2-98F4-B8BF-CAE4066C4637}"/>
              </a:ext>
            </a:extLst>
          </p:cNvPr>
          <p:cNvSpPr/>
          <p:nvPr userDrawn="1"/>
        </p:nvSpPr>
        <p:spPr>
          <a:xfrm>
            <a:off x="0" y="0"/>
            <a:ext cx="12192000" cy="6858000"/>
          </a:xfrm>
          <a:prstGeom prst="rect">
            <a:avLst/>
          </a:prstGeom>
          <a:solidFill>
            <a:schemeClr val="accent4">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87ABE810-23B4-C541-FDE1-990340D6C81F}"/>
              </a:ext>
            </a:extLst>
          </p:cNvPr>
          <p:cNvSpPr>
            <a:spLocks noGrp="1"/>
          </p:cNvSpPr>
          <p:nvPr>
            <p:ph type="body" sz="quarter" idx="10" hasCustomPrompt="1"/>
          </p:nvPr>
        </p:nvSpPr>
        <p:spPr>
          <a:xfrm>
            <a:off x="2355850" y="2971800"/>
            <a:ext cx="7067550" cy="2425700"/>
          </a:xfrm>
        </p:spPr>
        <p:txBody>
          <a:bodyPr>
            <a:normAutofit/>
          </a:bodyPr>
          <a:lstStyle>
            <a:lvl1pPr marL="0" indent="0">
              <a:buNone/>
              <a:defRPr sz="5400" b="1">
                <a:solidFill>
                  <a:schemeClr val="bg1"/>
                </a:solidFill>
              </a:defRPr>
            </a:lvl1pPr>
          </a:lstStyle>
          <a:p>
            <a:pPr lvl="0"/>
            <a:r>
              <a:rPr lang="en-US" dirty="0"/>
              <a:t>Insert text</a:t>
            </a:r>
          </a:p>
        </p:txBody>
      </p:sp>
    </p:spTree>
    <p:extLst>
      <p:ext uri="{BB962C8B-B14F-4D97-AF65-F5344CB8AC3E}">
        <p14:creationId xmlns:p14="http://schemas.microsoft.com/office/powerpoint/2010/main" val="3365578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divider - Teal">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193171-0519-E70D-9518-FD5257660F3B}"/>
              </a:ext>
            </a:extLst>
          </p:cNvPr>
          <p:cNvSpPr/>
          <p:nvPr userDrawn="1"/>
        </p:nvSpPr>
        <p:spPr>
          <a:xfrm>
            <a:off x="0" y="0"/>
            <a:ext cx="12192000" cy="6858000"/>
          </a:xfrm>
          <a:prstGeom prst="rect">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3">
            <a:extLst>
              <a:ext uri="{FF2B5EF4-FFF2-40B4-BE49-F238E27FC236}">
                <a16:creationId xmlns:a16="http://schemas.microsoft.com/office/drawing/2014/main" id="{BB2EE17A-3BFC-FF46-A3D7-CDC9F1B6A4C6}"/>
              </a:ext>
            </a:extLst>
          </p:cNvPr>
          <p:cNvSpPr>
            <a:spLocks noGrp="1"/>
          </p:cNvSpPr>
          <p:nvPr>
            <p:ph type="body" sz="quarter" idx="10" hasCustomPrompt="1"/>
          </p:nvPr>
        </p:nvSpPr>
        <p:spPr>
          <a:xfrm>
            <a:off x="2355850" y="2971800"/>
            <a:ext cx="7067550" cy="2425700"/>
          </a:xfrm>
        </p:spPr>
        <p:txBody>
          <a:bodyPr>
            <a:normAutofit/>
          </a:bodyPr>
          <a:lstStyle>
            <a:lvl1pPr marL="0" indent="0">
              <a:buNone/>
              <a:defRPr sz="5400" b="1">
                <a:solidFill>
                  <a:schemeClr val="bg1"/>
                </a:solidFill>
              </a:defRPr>
            </a:lvl1pPr>
          </a:lstStyle>
          <a:p>
            <a:pPr lvl="0"/>
            <a:r>
              <a:rPr lang="en-US" dirty="0"/>
              <a:t>Insert text</a:t>
            </a:r>
          </a:p>
        </p:txBody>
      </p:sp>
    </p:spTree>
    <p:extLst>
      <p:ext uri="{BB962C8B-B14F-4D97-AF65-F5344CB8AC3E}">
        <p14:creationId xmlns:p14="http://schemas.microsoft.com/office/powerpoint/2010/main" val="2442797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C3E179-9738-841F-B2A5-DA69F47857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A96C2B41-A8AA-68A2-ECDC-D282475CEC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239AF489-CEF4-D1E2-AA8D-6562829741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3741EA-11A6-3447-BAD2-720E27894BF2}" type="datetime1">
              <a:rPr lang="en-GB" smtClean="0"/>
              <a:t>22/06/2026</a:t>
            </a:fld>
            <a:endParaRPr lang="en-US"/>
          </a:p>
        </p:txBody>
      </p:sp>
      <p:sp>
        <p:nvSpPr>
          <p:cNvPr id="5" name="Footer Placeholder 4">
            <a:extLst>
              <a:ext uri="{FF2B5EF4-FFF2-40B4-BE49-F238E27FC236}">
                <a16:creationId xmlns:a16="http://schemas.microsoft.com/office/drawing/2014/main" id="{CE853336-989C-B42A-BBE3-461639785C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Academic Unit of Primary Medical Care, University of Sheffield</a:t>
            </a:r>
          </a:p>
        </p:txBody>
      </p:sp>
      <p:sp>
        <p:nvSpPr>
          <p:cNvPr id="6" name="Slide Number Placeholder 5">
            <a:extLst>
              <a:ext uri="{FF2B5EF4-FFF2-40B4-BE49-F238E27FC236}">
                <a16:creationId xmlns:a16="http://schemas.microsoft.com/office/drawing/2014/main" id="{21B6A317-86E5-373E-71C5-1246FEB0D6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EAFA59-1A5E-4448-B365-E0C6238BD975}" type="slidenum">
              <a:rPr lang="en-US" smtClean="0"/>
              <a:t>‹#›</a:t>
            </a:fld>
            <a:endParaRPr lang="en-US" dirty="0"/>
          </a:p>
        </p:txBody>
      </p:sp>
    </p:spTree>
    <p:extLst>
      <p:ext uri="{BB962C8B-B14F-4D97-AF65-F5344CB8AC3E}">
        <p14:creationId xmlns:p14="http://schemas.microsoft.com/office/powerpoint/2010/main" val="1646836723"/>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6" r:id="rId4"/>
    <p:sldLayoutId id="2147483651"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822760-D268-4F4E-E15F-937B0B4DCC40}"/>
              </a:ext>
            </a:extLst>
          </p:cNvPr>
          <p:cNvSpPr>
            <a:spLocks noGrp="1"/>
          </p:cNvSpPr>
          <p:nvPr>
            <p:ph type="body" sz="quarter" idx="13"/>
          </p:nvPr>
        </p:nvSpPr>
        <p:spPr>
          <a:xfrm>
            <a:off x="351692" y="2514599"/>
            <a:ext cx="10872787" cy="2197359"/>
          </a:xfrm>
        </p:spPr>
        <p:txBody>
          <a:bodyPr>
            <a:normAutofit fontScale="92500" lnSpcReduction="20000"/>
          </a:bodyPr>
          <a:lstStyle/>
          <a:p>
            <a:r>
              <a:rPr lang="en-GB" b="0" dirty="0"/>
              <a:t>Enduring symptoms – indicators of disease and /or entities in their own right:  a challenge for patients and professionals.</a:t>
            </a:r>
          </a:p>
        </p:txBody>
      </p:sp>
      <p:sp>
        <p:nvSpPr>
          <p:cNvPr id="4" name="Text Placeholder 3">
            <a:extLst>
              <a:ext uri="{FF2B5EF4-FFF2-40B4-BE49-F238E27FC236}">
                <a16:creationId xmlns:a16="http://schemas.microsoft.com/office/drawing/2014/main" id="{5F2ADAF3-C9A1-ED47-5DB9-9A1295942EB8}"/>
              </a:ext>
            </a:extLst>
          </p:cNvPr>
          <p:cNvSpPr>
            <a:spLocks noGrp="1"/>
          </p:cNvSpPr>
          <p:nvPr>
            <p:ph type="body" sz="quarter" idx="15"/>
          </p:nvPr>
        </p:nvSpPr>
        <p:spPr/>
        <p:txBody>
          <a:bodyPr>
            <a:noAutofit/>
          </a:bodyPr>
          <a:lstStyle/>
          <a:p>
            <a:r>
              <a:rPr lang="en-US" sz="2400" dirty="0"/>
              <a:t>Chris Burton</a:t>
            </a:r>
          </a:p>
        </p:txBody>
      </p:sp>
      <p:sp>
        <p:nvSpPr>
          <p:cNvPr id="5" name="Text Placeholder 4">
            <a:extLst>
              <a:ext uri="{FF2B5EF4-FFF2-40B4-BE49-F238E27FC236}">
                <a16:creationId xmlns:a16="http://schemas.microsoft.com/office/drawing/2014/main" id="{E70E21F9-8F79-FF4C-A01C-AEA764AB79B5}"/>
              </a:ext>
            </a:extLst>
          </p:cNvPr>
          <p:cNvSpPr>
            <a:spLocks noGrp="1"/>
          </p:cNvSpPr>
          <p:nvPr>
            <p:ph type="body" sz="quarter" idx="16"/>
          </p:nvPr>
        </p:nvSpPr>
        <p:spPr>
          <a:xfrm>
            <a:off x="2794697" y="5456945"/>
            <a:ext cx="5621032" cy="914400"/>
          </a:xfrm>
        </p:spPr>
        <p:txBody>
          <a:bodyPr/>
          <a:lstStyle/>
          <a:p>
            <a:r>
              <a:rPr lang="en-US" dirty="0"/>
              <a:t>June  2026</a:t>
            </a:r>
          </a:p>
        </p:txBody>
      </p:sp>
    </p:spTree>
    <p:extLst>
      <p:ext uri="{BB962C8B-B14F-4D97-AF65-F5344CB8AC3E}">
        <p14:creationId xmlns:p14="http://schemas.microsoft.com/office/powerpoint/2010/main" val="3457835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88CB6-44AA-ED81-4808-BC6F551C602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E4763C-2310-D2FC-3CDC-3F7907328694}"/>
              </a:ext>
            </a:extLst>
          </p:cNvPr>
          <p:cNvSpPr>
            <a:spLocks noGrp="1"/>
          </p:cNvSpPr>
          <p:nvPr>
            <p:ph type="sldNum" sz="quarter" idx="12"/>
          </p:nvPr>
        </p:nvSpPr>
        <p:spPr/>
        <p:txBody>
          <a:bodyPr/>
          <a:lstStyle/>
          <a:p>
            <a:fld id="{8FEAFA59-1A5E-4448-B365-E0C6238BD975}" type="slidenum">
              <a:rPr lang="en-US" smtClean="0"/>
              <a:t>10</a:t>
            </a:fld>
            <a:endParaRPr lang="en-US"/>
          </a:p>
        </p:txBody>
      </p:sp>
      <p:sp>
        <p:nvSpPr>
          <p:cNvPr id="3" name="Text Placeholder 2">
            <a:extLst>
              <a:ext uri="{FF2B5EF4-FFF2-40B4-BE49-F238E27FC236}">
                <a16:creationId xmlns:a16="http://schemas.microsoft.com/office/drawing/2014/main" id="{33157396-0501-80CB-282C-709536EB5613}"/>
              </a:ext>
            </a:extLst>
          </p:cNvPr>
          <p:cNvSpPr>
            <a:spLocks noGrp="1"/>
          </p:cNvSpPr>
          <p:nvPr>
            <p:ph type="body" sz="quarter" idx="13"/>
          </p:nvPr>
        </p:nvSpPr>
        <p:spPr/>
        <p:txBody>
          <a:bodyPr>
            <a:normAutofit fontScale="92500" lnSpcReduction="10000"/>
          </a:bodyPr>
          <a:lstStyle/>
          <a:p>
            <a:r>
              <a:rPr lang="en-US" dirty="0"/>
              <a:t>Overview</a:t>
            </a:r>
          </a:p>
        </p:txBody>
      </p:sp>
      <p:sp>
        <p:nvSpPr>
          <p:cNvPr id="4" name="TextBox 3">
            <a:extLst>
              <a:ext uri="{FF2B5EF4-FFF2-40B4-BE49-F238E27FC236}">
                <a16:creationId xmlns:a16="http://schemas.microsoft.com/office/drawing/2014/main" id="{AEAC40A2-BCA7-FD7E-3E8D-43FBE7D3CE25}"/>
              </a:ext>
            </a:extLst>
          </p:cNvPr>
          <p:cNvSpPr txBox="1"/>
          <p:nvPr/>
        </p:nvSpPr>
        <p:spPr>
          <a:xfrm>
            <a:off x="1177636" y="1565564"/>
            <a:ext cx="9354897"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Enduring physical symptoms can be both indicators of disease AND things in their own right.</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b="1" dirty="0">
                <a:latin typeface="Source Sans Pro" panose="020B0503030403020204" pitchFamily="34" charset="0"/>
              </a:rPr>
              <a:t>There is a science behind this that professionals need to recognise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Professionals need to find ways to “ride two horses” – looking for disease and managing symptoms at the same time</a:t>
            </a:r>
          </a:p>
          <a:p>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need for collaborative public discussion that goes beyond binary mind-or-body dualism.</a:t>
            </a:r>
            <a:endParaRPr lang="en-US" sz="2400" dirty="0">
              <a:latin typeface="Source Sans Pro" panose="020B0503030403020204" pitchFamily="34" charset="0"/>
            </a:endParaRPr>
          </a:p>
        </p:txBody>
      </p:sp>
    </p:spTree>
    <p:extLst>
      <p:ext uri="{BB962C8B-B14F-4D97-AF65-F5344CB8AC3E}">
        <p14:creationId xmlns:p14="http://schemas.microsoft.com/office/powerpoint/2010/main" val="1977712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5194D1-02B2-FC22-93C8-6B4A568F6402}"/>
              </a:ext>
            </a:extLst>
          </p:cNvPr>
          <p:cNvSpPr>
            <a:spLocks noGrp="1"/>
          </p:cNvSpPr>
          <p:nvPr>
            <p:ph type="sldNum" sz="quarter" idx="12"/>
          </p:nvPr>
        </p:nvSpPr>
        <p:spPr/>
        <p:txBody>
          <a:bodyPr/>
          <a:lstStyle/>
          <a:p>
            <a:fld id="{8FEAFA59-1A5E-4448-B365-E0C6238BD975}" type="slidenum">
              <a:rPr lang="en-US" smtClean="0"/>
              <a:t>11</a:t>
            </a:fld>
            <a:endParaRPr lang="en-US"/>
          </a:p>
        </p:txBody>
      </p:sp>
      <p:sp>
        <p:nvSpPr>
          <p:cNvPr id="4" name="Text Placeholder 3">
            <a:extLst>
              <a:ext uri="{FF2B5EF4-FFF2-40B4-BE49-F238E27FC236}">
                <a16:creationId xmlns:a16="http://schemas.microsoft.com/office/drawing/2014/main" id="{AF509F8E-1DB4-D4D3-7D86-9956B9469729}"/>
              </a:ext>
            </a:extLst>
          </p:cNvPr>
          <p:cNvSpPr>
            <a:spLocks noGrp="1"/>
          </p:cNvSpPr>
          <p:nvPr>
            <p:ph type="body" sz="quarter" idx="13"/>
          </p:nvPr>
        </p:nvSpPr>
        <p:spPr/>
        <p:txBody>
          <a:bodyPr>
            <a:normAutofit fontScale="92500" lnSpcReduction="10000"/>
          </a:bodyPr>
          <a:lstStyle/>
          <a:p>
            <a:r>
              <a:rPr lang="en-GB" dirty="0"/>
              <a:t>What is a symptom?</a:t>
            </a:r>
          </a:p>
        </p:txBody>
      </p:sp>
      <p:pic>
        <p:nvPicPr>
          <p:cNvPr id="6" name="Picture 4" descr="How Much are Missed Telephone Calls Costing your Business ...">
            <a:extLst>
              <a:ext uri="{FF2B5EF4-FFF2-40B4-BE49-F238E27FC236}">
                <a16:creationId xmlns:a16="http://schemas.microsoft.com/office/drawing/2014/main" id="{1270756F-21F6-AE2B-E267-9105FC058A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214" y="2804534"/>
            <a:ext cx="4100782" cy="2739389"/>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3">
            <a:extLst>
              <a:ext uri="{FF2B5EF4-FFF2-40B4-BE49-F238E27FC236}">
                <a16:creationId xmlns:a16="http://schemas.microsoft.com/office/drawing/2014/main" id="{910F7B68-84B1-4979-264A-20AC5B4630AE}"/>
              </a:ext>
            </a:extLst>
          </p:cNvPr>
          <p:cNvSpPr txBox="1">
            <a:spLocks/>
          </p:cNvSpPr>
          <p:nvPr/>
        </p:nvSpPr>
        <p:spPr>
          <a:xfrm>
            <a:off x="281829" y="1136549"/>
            <a:ext cx="5682553" cy="920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FFFFAA">
                    <a:lumMod val="10000"/>
                  </a:srgbClr>
                </a:solidFill>
                <a:ea typeface="Source Serif Pro" panose="02040603050405020204" pitchFamily="18" charset="0"/>
              </a:rPr>
              <a:t>A physical sensation indicating actual or threatened disease</a:t>
            </a:r>
            <a:endParaRPr lang="en-US" sz="3600" dirty="0">
              <a:ea typeface="Source Serif Pro" panose="02040603050405020204" pitchFamily="18" charset="0"/>
            </a:endParaRPr>
          </a:p>
        </p:txBody>
      </p:sp>
      <p:pic>
        <p:nvPicPr>
          <p:cNvPr id="8" name="Picture 7" descr="A picture containing drawing&#10;&#10;Description automatically generated">
            <a:extLst>
              <a:ext uri="{FF2B5EF4-FFF2-40B4-BE49-F238E27FC236}">
                <a16:creationId xmlns:a16="http://schemas.microsoft.com/office/drawing/2014/main" id="{6CF99C2A-76AA-B124-9850-6E2E4B015C09}"/>
              </a:ext>
            </a:extLst>
          </p:cNvPr>
          <p:cNvPicPr>
            <a:picLocks noChangeAspect="1"/>
          </p:cNvPicPr>
          <p:nvPr/>
        </p:nvPicPr>
        <p:blipFill>
          <a:blip r:embed="rId3"/>
          <a:stretch>
            <a:fillRect/>
          </a:stretch>
        </p:blipFill>
        <p:spPr>
          <a:xfrm>
            <a:off x="8112171" y="2214235"/>
            <a:ext cx="2353993" cy="3553031"/>
          </a:xfrm>
          <a:prstGeom prst="rect">
            <a:avLst/>
          </a:prstGeom>
        </p:spPr>
      </p:pic>
      <p:pic>
        <p:nvPicPr>
          <p:cNvPr id="9" name="Picture 8" descr="A drawing of a cartoon character&#10;&#10;Description automatically generated">
            <a:extLst>
              <a:ext uri="{FF2B5EF4-FFF2-40B4-BE49-F238E27FC236}">
                <a16:creationId xmlns:a16="http://schemas.microsoft.com/office/drawing/2014/main" id="{F450B897-1B1B-7C35-7234-BF5EE03879FC}"/>
              </a:ext>
            </a:extLst>
          </p:cNvPr>
          <p:cNvPicPr>
            <a:picLocks noChangeAspect="1"/>
          </p:cNvPicPr>
          <p:nvPr/>
        </p:nvPicPr>
        <p:blipFill>
          <a:blip r:embed="rId4"/>
          <a:stretch>
            <a:fillRect/>
          </a:stretch>
        </p:blipFill>
        <p:spPr>
          <a:xfrm>
            <a:off x="8112171" y="2211235"/>
            <a:ext cx="2372341" cy="4562195"/>
          </a:xfrm>
          <a:prstGeom prst="rect">
            <a:avLst/>
          </a:prstGeom>
        </p:spPr>
      </p:pic>
      <p:pic>
        <p:nvPicPr>
          <p:cNvPr id="10" name="Picture 2" descr=" The specialist repairs the communication line. A technician with a flashlight on his forehead works at a telephone station. A man switches the cable to the cross panel.">
            <a:extLst>
              <a:ext uri="{FF2B5EF4-FFF2-40B4-BE49-F238E27FC236}">
                <a16:creationId xmlns:a16="http://schemas.microsoft.com/office/drawing/2014/main" id="{10529EAE-ACDB-4101-55A1-15C00820BC60}"/>
              </a:ext>
            </a:extLst>
          </p:cNvPr>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b="7242"/>
          <a:stretch/>
        </p:blipFill>
        <p:spPr bwMode="auto">
          <a:xfrm>
            <a:off x="1995218" y="4062011"/>
            <a:ext cx="4100782" cy="2718607"/>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3">
            <a:extLst>
              <a:ext uri="{FF2B5EF4-FFF2-40B4-BE49-F238E27FC236}">
                <a16:creationId xmlns:a16="http://schemas.microsoft.com/office/drawing/2014/main" id="{8E44AEDF-2826-FB3D-D042-2E1E62935F12}"/>
              </a:ext>
            </a:extLst>
          </p:cNvPr>
          <p:cNvSpPr txBox="1">
            <a:spLocks/>
          </p:cNvSpPr>
          <p:nvPr/>
        </p:nvSpPr>
        <p:spPr>
          <a:xfrm>
            <a:off x="6227620" y="1136548"/>
            <a:ext cx="5682553" cy="920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FFFFAA">
                    <a:lumMod val="10000"/>
                  </a:srgbClr>
                </a:solidFill>
                <a:ea typeface="Source Serif Pro" panose="02040603050405020204" pitchFamily="18" charset="0"/>
              </a:rPr>
              <a:t>When persistent may become an </a:t>
            </a:r>
            <a:r>
              <a:rPr lang="en-US" sz="3200" b="1" dirty="0">
                <a:solidFill>
                  <a:srgbClr val="FFFFAA">
                    <a:lumMod val="10000"/>
                  </a:srgbClr>
                </a:solidFill>
                <a:ea typeface="Source Serif Pro" panose="02040603050405020204" pitchFamily="18" charset="0"/>
              </a:rPr>
              <a:t>entity</a:t>
            </a:r>
            <a:r>
              <a:rPr lang="en-US" sz="3200" dirty="0">
                <a:solidFill>
                  <a:srgbClr val="FFFFAA">
                    <a:lumMod val="10000"/>
                  </a:srgbClr>
                </a:solidFill>
                <a:ea typeface="Source Serif Pro" panose="02040603050405020204" pitchFamily="18" charset="0"/>
              </a:rPr>
              <a:t> rather than a </a:t>
            </a:r>
            <a:r>
              <a:rPr lang="en-US" sz="3200" b="1" dirty="0">
                <a:solidFill>
                  <a:srgbClr val="FFFFAA">
                    <a:lumMod val="10000"/>
                  </a:srgbClr>
                </a:solidFill>
                <a:ea typeface="Source Serif Pro" panose="02040603050405020204" pitchFamily="18" charset="0"/>
              </a:rPr>
              <a:t>signifier</a:t>
            </a:r>
            <a:endParaRPr lang="en-US" sz="3600" b="1" dirty="0">
              <a:ea typeface="Source Serif Pro" panose="02040603050405020204" pitchFamily="18" charset="0"/>
            </a:endParaRPr>
          </a:p>
        </p:txBody>
      </p:sp>
    </p:spTree>
    <p:extLst>
      <p:ext uri="{BB962C8B-B14F-4D97-AF65-F5344CB8AC3E}">
        <p14:creationId xmlns:p14="http://schemas.microsoft.com/office/powerpoint/2010/main" val="265265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CAFC7-9FCA-FF37-6D52-AE70B7B398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6CEF06-16D0-514A-D55E-32ADBD0AE6AE}"/>
              </a:ext>
            </a:extLst>
          </p:cNvPr>
          <p:cNvSpPr>
            <a:spLocks noGrp="1"/>
          </p:cNvSpPr>
          <p:nvPr>
            <p:ph type="title"/>
          </p:nvPr>
        </p:nvSpPr>
        <p:spPr>
          <a:xfrm>
            <a:off x="286222" y="254377"/>
            <a:ext cx="11619556" cy="816736"/>
          </a:xfrm>
        </p:spPr>
        <p:txBody>
          <a:bodyPr>
            <a:normAutofit/>
          </a:bodyPr>
          <a:lstStyle/>
          <a:p>
            <a:r>
              <a:rPr lang="en-US" dirty="0"/>
              <a:t>Persistent Physical Symptoms are associated with things in the body</a:t>
            </a:r>
          </a:p>
        </p:txBody>
      </p:sp>
      <p:sp>
        <p:nvSpPr>
          <p:cNvPr id="15" name="Content Placeholder 2">
            <a:extLst>
              <a:ext uri="{FF2B5EF4-FFF2-40B4-BE49-F238E27FC236}">
                <a16:creationId xmlns:a16="http://schemas.microsoft.com/office/drawing/2014/main" id="{ED11E1A8-1DAD-A2D2-C30C-D787B9B3B656}"/>
              </a:ext>
            </a:extLst>
          </p:cNvPr>
          <p:cNvSpPr>
            <a:spLocks noGrp="1"/>
          </p:cNvSpPr>
          <p:nvPr>
            <p:ph idx="1"/>
          </p:nvPr>
        </p:nvSpPr>
        <p:spPr>
          <a:xfrm>
            <a:off x="3798320" y="3659495"/>
            <a:ext cx="4634803" cy="500818"/>
          </a:xfrm>
          <a:solidFill>
            <a:schemeClr val="bg1">
              <a:lumMod val="95000"/>
              <a:alpha val="80000"/>
            </a:schemeClr>
          </a:solidFill>
        </p:spPr>
        <p:txBody>
          <a:bodyPr>
            <a:normAutofit fontScale="92500"/>
          </a:bodyPr>
          <a:lstStyle/>
          <a:p>
            <a:pPr algn="ctr"/>
            <a:r>
              <a:rPr lang="en-GB" sz="2600" dirty="0"/>
              <a:t>Genetic and epigenetic differences</a:t>
            </a:r>
          </a:p>
          <a:p>
            <a:pPr algn="ctr"/>
            <a:endParaRPr lang="en-GB" dirty="0"/>
          </a:p>
        </p:txBody>
      </p:sp>
      <p:sp>
        <p:nvSpPr>
          <p:cNvPr id="7" name="Content Placeholder 2">
            <a:extLst>
              <a:ext uri="{FF2B5EF4-FFF2-40B4-BE49-F238E27FC236}">
                <a16:creationId xmlns:a16="http://schemas.microsoft.com/office/drawing/2014/main" id="{6353548E-B0C2-C1C7-3816-1BFFA27F1BD0}"/>
              </a:ext>
            </a:extLst>
          </p:cNvPr>
          <p:cNvSpPr txBox="1">
            <a:spLocks/>
          </p:cNvSpPr>
          <p:nvPr/>
        </p:nvSpPr>
        <p:spPr>
          <a:xfrm>
            <a:off x="4499257" y="2998973"/>
            <a:ext cx="3232928" cy="483522"/>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Changes in microbiome</a:t>
            </a:r>
          </a:p>
        </p:txBody>
      </p:sp>
      <p:sp>
        <p:nvSpPr>
          <p:cNvPr id="8" name="Content Placeholder 2">
            <a:extLst>
              <a:ext uri="{FF2B5EF4-FFF2-40B4-BE49-F238E27FC236}">
                <a16:creationId xmlns:a16="http://schemas.microsoft.com/office/drawing/2014/main" id="{805CEAD4-A2F8-BAA9-47FA-9BAE998CE5D0}"/>
              </a:ext>
            </a:extLst>
          </p:cNvPr>
          <p:cNvSpPr txBox="1">
            <a:spLocks/>
          </p:cNvSpPr>
          <p:nvPr/>
        </p:nvSpPr>
        <p:spPr>
          <a:xfrm>
            <a:off x="3470106" y="2368552"/>
            <a:ext cx="5291231" cy="473942"/>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Autonomic nervous system “imbalance”</a:t>
            </a:r>
          </a:p>
        </p:txBody>
      </p:sp>
      <p:sp>
        <p:nvSpPr>
          <p:cNvPr id="9" name="Content Placeholder 2">
            <a:extLst>
              <a:ext uri="{FF2B5EF4-FFF2-40B4-BE49-F238E27FC236}">
                <a16:creationId xmlns:a16="http://schemas.microsoft.com/office/drawing/2014/main" id="{4BCE224D-C431-145B-59F2-0A26A1BE8FA8}"/>
              </a:ext>
            </a:extLst>
          </p:cNvPr>
          <p:cNvSpPr txBox="1">
            <a:spLocks/>
          </p:cNvSpPr>
          <p:nvPr/>
        </p:nvSpPr>
        <p:spPr>
          <a:xfrm>
            <a:off x="4623497" y="5025144"/>
            <a:ext cx="2984449" cy="432273"/>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Altered interoception </a:t>
            </a:r>
          </a:p>
        </p:txBody>
      </p:sp>
      <p:sp>
        <p:nvSpPr>
          <p:cNvPr id="10" name="Content Placeholder 2">
            <a:extLst>
              <a:ext uri="{FF2B5EF4-FFF2-40B4-BE49-F238E27FC236}">
                <a16:creationId xmlns:a16="http://schemas.microsoft.com/office/drawing/2014/main" id="{302BF0F4-8161-E9C1-7B92-CF4525EAF560}"/>
              </a:ext>
            </a:extLst>
          </p:cNvPr>
          <p:cNvSpPr txBox="1">
            <a:spLocks/>
          </p:cNvSpPr>
          <p:nvPr/>
        </p:nvSpPr>
        <p:spPr>
          <a:xfrm>
            <a:off x="5008861" y="4337313"/>
            <a:ext cx="2213721" cy="500818"/>
          </a:xfrm>
          <a:prstGeom prst="rect">
            <a:avLst/>
          </a:prstGeom>
          <a:solidFill>
            <a:schemeClr val="bg1">
              <a:lumMod val="95000"/>
              <a:alpha val="80000"/>
            </a:schemeClr>
          </a:solidFill>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600" dirty="0"/>
              <a:t>Autoantibodies</a:t>
            </a:r>
            <a:endParaRPr lang="en-GB" dirty="0"/>
          </a:p>
        </p:txBody>
      </p:sp>
      <p:sp>
        <p:nvSpPr>
          <p:cNvPr id="11" name="Content Placeholder 2">
            <a:extLst>
              <a:ext uri="{FF2B5EF4-FFF2-40B4-BE49-F238E27FC236}">
                <a16:creationId xmlns:a16="http://schemas.microsoft.com/office/drawing/2014/main" id="{30EDBFC7-CF07-05E7-73B1-723B2D72B816}"/>
              </a:ext>
            </a:extLst>
          </p:cNvPr>
          <p:cNvSpPr txBox="1">
            <a:spLocks/>
          </p:cNvSpPr>
          <p:nvPr/>
        </p:nvSpPr>
        <p:spPr>
          <a:xfrm>
            <a:off x="4414117" y="1662573"/>
            <a:ext cx="3403208" cy="473941"/>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Low grade inflammation</a:t>
            </a:r>
          </a:p>
        </p:txBody>
      </p:sp>
    </p:spTree>
    <p:extLst>
      <p:ext uri="{BB962C8B-B14F-4D97-AF65-F5344CB8AC3E}">
        <p14:creationId xmlns:p14="http://schemas.microsoft.com/office/powerpoint/2010/main" val="388998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A2EB8-AF1E-6A1E-C441-B69EB6432CFA}"/>
            </a:ext>
          </a:extLst>
        </p:cNvPr>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B46989BB-8A66-2121-8B3E-15EDC4BF304C}"/>
              </a:ext>
            </a:extLst>
          </p:cNvPr>
          <p:cNvCxnSpPr>
            <a:cxnSpLocks/>
          </p:cNvCxnSpPr>
          <p:nvPr/>
        </p:nvCxnSpPr>
        <p:spPr>
          <a:xfrm>
            <a:off x="2888324" y="1899543"/>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BA95F63-1F53-2591-09E7-2AC3E67B3548}"/>
              </a:ext>
            </a:extLst>
          </p:cNvPr>
          <p:cNvCxnSpPr>
            <a:cxnSpLocks/>
          </p:cNvCxnSpPr>
          <p:nvPr/>
        </p:nvCxnSpPr>
        <p:spPr>
          <a:xfrm>
            <a:off x="2888324" y="2605523"/>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130E7C-F29D-D348-495F-1AFB5F516063}"/>
              </a:ext>
            </a:extLst>
          </p:cNvPr>
          <p:cNvCxnSpPr>
            <a:cxnSpLocks/>
          </p:cNvCxnSpPr>
          <p:nvPr/>
        </p:nvCxnSpPr>
        <p:spPr>
          <a:xfrm>
            <a:off x="2888324" y="3240734"/>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894177F-D095-588B-7C7A-64D8CDD26A73}"/>
              </a:ext>
            </a:extLst>
          </p:cNvPr>
          <p:cNvCxnSpPr>
            <a:cxnSpLocks/>
          </p:cNvCxnSpPr>
          <p:nvPr/>
        </p:nvCxnSpPr>
        <p:spPr>
          <a:xfrm>
            <a:off x="2888324" y="3903730"/>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90EE695-F3F9-77F3-FEFC-23475E2C5AAC}"/>
              </a:ext>
            </a:extLst>
          </p:cNvPr>
          <p:cNvCxnSpPr>
            <a:cxnSpLocks/>
          </p:cNvCxnSpPr>
          <p:nvPr/>
        </p:nvCxnSpPr>
        <p:spPr>
          <a:xfrm>
            <a:off x="2888324" y="4564645"/>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BE3AC70-2487-8778-9528-10C374FBDE15}"/>
              </a:ext>
            </a:extLst>
          </p:cNvPr>
          <p:cNvCxnSpPr>
            <a:cxnSpLocks/>
          </p:cNvCxnSpPr>
          <p:nvPr/>
        </p:nvCxnSpPr>
        <p:spPr>
          <a:xfrm>
            <a:off x="2888324" y="5241280"/>
            <a:ext cx="6440556" cy="0"/>
          </a:xfrm>
          <a:prstGeom prst="straightConnector1">
            <a:avLst/>
          </a:prstGeom>
          <a:ln w="41275">
            <a:solidFill>
              <a:schemeClr val="tx2">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35B5B11-2DA5-19DC-8E14-4356422214AD}"/>
              </a:ext>
            </a:extLst>
          </p:cNvPr>
          <p:cNvSpPr>
            <a:spLocks noGrp="1"/>
          </p:cNvSpPr>
          <p:nvPr>
            <p:ph type="title"/>
          </p:nvPr>
        </p:nvSpPr>
        <p:spPr>
          <a:xfrm>
            <a:off x="286222" y="254377"/>
            <a:ext cx="11619556" cy="816736"/>
          </a:xfrm>
        </p:spPr>
        <p:txBody>
          <a:bodyPr>
            <a:normAutofit fontScale="90000"/>
          </a:bodyPr>
          <a:lstStyle/>
          <a:p>
            <a:r>
              <a:rPr lang="en-US" dirty="0"/>
              <a:t>Persistent Physical Symptoms are associated with brain-body </a:t>
            </a:r>
            <a:r>
              <a:rPr lang="en-US" dirty="0" err="1"/>
              <a:t>signalling</a:t>
            </a:r>
            <a:endParaRPr lang="en-US" dirty="0"/>
          </a:p>
        </p:txBody>
      </p:sp>
      <p:sp>
        <p:nvSpPr>
          <p:cNvPr id="15" name="Content Placeholder 2">
            <a:extLst>
              <a:ext uri="{FF2B5EF4-FFF2-40B4-BE49-F238E27FC236}">
                <a16:creationId xmlns:a16="http://schemas.microsoft.com/office/drawing/2014/main" id="{3E50293F-DC9A-B30B-1E8E-DD440599DC24}"/>
              </a:ext>
            </a:extLst>
          </p:cNvPr>
          <p:cNvSpPr>
            <a:spLocks noGrp="1"/>
          </p:cNvSpPr>
          <p:nvPr>
            <p:ph idx="1"/>
          </p:nvPr>
        </p:nvSpPr>
        <p:spPr>
          <a:xfrm>
            <a:off x="3916914" y="3673165"/>
            <a:ext cx="4655585" cy="542231"/>
          </a:xfrm>
          <a:solidFill>
            <a:schemeClr val="bg1">
              <a:lumMod val="95000"/>
              <a:alpha val="80000"/>
            </a:schemeClr>
          </a:solidFill>
        </p:spPr>
        <p:txBody>
          <a:bodyPr>
            <a:normAutofit fontScale="92500"/>
          </a:bodyPr>
          <a:lstStyle/>
          <a:p>
            <a:pPr algn="ctr"/>
            <a:r>
              <a:rPr lang="en-GB" sz="2600" dirty="0"/>
              <a:t>Genetic and epigenetic differences</a:t>
            </a:r>
          </a:p>
          <a:p>
            <a:pPr algn="ctr"/>
            <a:endParaRPr lang="en-GB" dirty="0"/>
          </a:p>
        </p:txBody>
      </p:sp>
      <p:sp>
        <p:nvSpPr>
          <p:cNvPr id="4" name="Content Placeholder 2">
            <a:extLst>
              <a:ext uri="{FF2B5EF4-FFF2-40B4-BE49-F238E27FC236}">
                <a16:creationId xmlns:a16="http://schemas.microsoft.com/office/drawing/2014/main" id="{581C0230-CDFA-FF23-48AB-43EA2AF208C6}"/>
              </a:ext>
            </a:extLst>
          </p:cNvPr>
          <p:cNvSpPr txBox="1">
            <a:spLocks/>
          </p:cNvSpPr>
          <p:nvPr/>
        </p:nvSpPr>
        <p:spPr>
          <a:xfrm rot="16200000">
            <a:off x="8551365" y="3300160"/>
            <a:ext cx="3574475" cy="513989"/>
          </a:xfrm>
          <a:prstGeom prst="rect">
            <a:avLst/>
          </a:prstGeom>
          <a:solidFill>
            <a:schemeClr val="accent2">
              <a:lumMod val="60000"/>
              <a:lumOff val="4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BODY</a:t>
            </a:r>
          </a:p>
        </p:txBody>
      </p:sp>
      <p:sp>
        <p:nvSpPr>
          <p:cNvPr id="7" name="Content Placeholder 2">
            <a:extLst>
              <a:ext uri="{FF2B5EF4-FFF2-40B4-BE49-F238E27FC236}">
                <a16:creationId xmlns:a16="http://schemas.microsoft.com/office/drawing/2014/main" id="{6A63B90E-933B-AF0C-D946-CA8ED6E39C47}"/>
              </a:ext>
            </a:extLst>
          </p:cNvPr>
          <p:cNvSpPr txBox="1">
            <a:spLocks/>
          </p:cNvSpPr>
          <p:nvPr/>
        </p:nvSpPr>
        <p:spPr>
          <a:xfrm>
            <a:off x="4499257" y="2998973"/>
            <a:ext cx="3232928" cy="483522"/>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Changes in microbiome</a:t>
            </a:r>
          </a:p>
        </p:txBody>
      </p:sp>
      <p:sp>
        <p:nvSpPr>
          <p:cNvPr id="8" name="Content Placeholder 2">
            <a:extLst>
              <a:ext uri="{FF2B5EF4-FFF2-40B4-BE49-F238E27FC236}">
                <a16:creationId xmlns:a16="http://schemas.microsoft.com/office/drawing/2014/main" id="{E1FB4555-B288-D5BD-3CC2-4C37335482A9}"/>
              </a:ext>
            </a:extLst>
          </p:cNvPr>
          <p:cNvSpPr txBox="1">
            <a:spLocks/>
          </p:cNvSpPr>
          <p:nvPr/>
        </p:nvSpPr>
        <p:spPr>
          <a:xfrm>
            <a:off x="3470106" y="2368552"/>
            <a:ext cx="5291231" cy="473942"/>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Autonomic nervous system “imbalance”</a:t>
            </a:r>
          </a:p>
        </p:txBody>
      </p:sp>
      <p:sp>
        <p:nvSpPr>
          <p:cNvPr id="9" name="Content Placeholder 2">
            <a:extLst>
              <a:ext uri="{FF2B5EF4-FFF2-40B4-BE49-F238E27FC236}">
                <a16:creationId xmlns:a16="http://schemas.microsoft.com/office/drawing/2014/main" id="{5C43902A-12FB-7BDE-B863-12FD97909230}"/>
              </a:ext>
            </a:extLst>
          </p:cNvPr>
          <p:cNvSpPr txBox="1">
            <a:spLocks/>
          </p:cNvSpPr>
          <p:nvPr/>
        </p:nvSpPr>
        <p:spPr>
          <a:xfrm>
            <a:off x="4623497" y="5025144"/>
            <a:ext cx="2984449" cy="432273"/>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Altered interoception </a:t>
            </a:r>
          </a:p>
        </p:txBody>
      </p:sp>
      <p:sp>
        <p:nvSpPr>
          <p:cNvPr id="10" name="Content Placeholder 2">
            <a:extLst>
              <a:ext uri="{FF2B5EF4-FFF2-40B4-BE49-F238E27FC236}">
                <a16:creationId xmlns:a16="http://schemas.microsoft.com/office/drawing/2014/main" id="{C48FC4A2-A175-37FF-E7B6-31DB17309712}"/>
              </a:ext>
            </a:extLst>
          </p:cNvPr>
          <p:cNvSpPr txBox="1">
            <a:spLocks/>
          </p:cNvSpPr>
          <p:nvPr/>
        </p:nvSpPr>
        <p:spPr>
          <a:xfrm>
            <a:off x="4966856" y="4326764"/>
            <a:ext cx="2473036" cy="432273"/>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Autoantibodies</a:t>
            </a:r>
            <a:endParaRPr lang="en-GB" sz="1000" dirty="0"/>
          </a:p>
        </p:txBody>
      </p:sp>
      <p:sp>
        <p:nvSpPr>
          <p:cNvPr id="11" name="Content Placeholder 2">
            <a:extLst>
              <a:ext uri="{FF2B5EF4-FFF2-40B4-BE49-F238E27FC236}">
                <a16:creationId xmlns:a16="http://schemas.microsoft.com/office/drawing/2014/main" id="{58E0DD2D-C18D-F338-E678-63CCB26686B8}"/>
              </a:ext>
            </a:extLst>
          </p:cNvPr>
          <p:cNvSpPr txBox="1">
            <a:spLocks/>
          </p:cNvSpPr>
          <p:nvPr/>
        </p:nvSpPr>
        <p:spPr>
          <a:xfrm>
            <a:off x="4414117" y="1662573"/>
            <a:ext cx="3403208" cy="473941"/>
          </a:xfrm>
          <a:prstGeom prst="rect">
            <a:avLst/>
          </a:prstGeom>
          <a:solidFill>
            <a:schemeClr val="bg1">
              <a:lumMod val="95000"/>
              <a:alpha val="8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t>Low grade inflammation</a:t>
            </a:r>
          </a:p>
        </p:txBody>
      </p:sp>
      <p:sp>
        <p:nvSpPr>
          <p:cNvPr id="20" name="Content Placeholder 2">
            <a:extLst>
              <a:ext uri="{FF2B5EF4-FFF2-40B4-BE49-F238E27FC236}">
                <a16:creationId xmlns:a16="http://schemas.microsoft.com/office/drawing/2014/main" id="{308B7484-DABA-9001-5997-6D68B404FBBF}"/>
              </a:ext>
            </a:extLst>
          </p:cNvPr>
          <p:cNvSpPr txBox="1">
            <a:spLocks/>
          </p:cNvSpPr>
          <p:nvPr/>
        </p:nvSpPr>
        <p:spPr>
          <a:xfrm rot="16200000">
            <a:off x="141879" y="3300160"/>
            <a:ext cx="3574475" cy="513989"/>
          </a:xfrm>
          <a:prstGeom prst="rect">
            <a:avLst/>
          </a:prstGeom>
          <a:solidFill>
            <a:schemeClr val="accent2">
              <a:lumMod val="60000"/>
              <a:lumOff val="40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dirty="0">
                <a:solidFill>
                  <a:schemeClr val="bg1"/>
                </a:solidFill>
              </a:rPr>
              <a:t>BRAIN</a:t>
            </a:r>
          </a:p>
        </p:txBody>
      </p:sp>
    </p:spTree>
    <p:extLst>
      <p:ext uri="{BB962C8B-B14F-4D97-AF65-F5344CB8AC3E}">
        <p14:creationId xmlns:p14="http://schemas.microsoft.com/office/powerpoint/2010/main" val="1347231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CF387130-29EF-5285-14AD-59F5F95DDDBF}"/>
              </a:ext>
            </a:extLst>
          </p:cNvPr>
          <p:cNvPicPr>
            <a:picLocks noGrp="1" noChangeAspect="1"/>
          </p:cNvPicPr>
          <p:nvPr>
            <p:ph idx="1"/>
          </p:nvPr>
        </p:nvPicPr>
        <p:blipFill rotWithShape="1">
          <a:blip r:embed="rId2"/>
          <a:srcRect r="5902" b="30361"/>
          <a:stretch/>
        </p:blipFill>
        <p:spPr>
          <a:xfrm>
            <a:off x="1591286" y="1355710"/>
            <a:ext cx="9009427" cy="5000640"/>
          </a:xfrm>
        </p:spPr>
      </p:pic>
      <p:sp>
        <p:nvSpPr>
          <p:cNvPr id="3" name="Slide Number Placeholder 2">
            <a:extLst>
              <a:ext uri="{FF2B5EF4-FFF2-40B4-BE49-F238E27FC236}">
                <a16:creationId xmlns:a16="http://schemas.microsoft.com/office/drawing/2014/main" id="{BEA54AA2-4D41-8CD2-D738-709AF9524D37}"/>
              </a:ext>
            </a:extLst>
          </p:cNvPr>
          <p:cNvSpPr>
            <a:spLocks noGrp="1"/>
          </p:cNvSpPr>
          <p:nvPr>
            <p:ph type="sldNum" sz="quarter" idx="12"/>
          </p:nvPr>
        </p:nvSpPr>
        <p:spPr/>
        <p:txBody>
          <a:bodyPr/>
          <a:lstStyle/>
          <a:p>
            <a:fld id="{8FEAFA59-1A5E-4448-B365-E0C6238BD975}" type="slidenum">
              <a:rPr lang="en-US" smtClean="0"/>
              <a:t>14</a:t>
            </a:fld>
            <a:endParaRPr lang="en-US"/>
          </a:p>
        </p:txBody>
      </p:sp>
      <p:sp>
        <p:nvSpPr>
          <p:cNvPr id="4" name="Text Placeholder 3">
            <a:extLst>
              <a:ext uri="{FF2B5EF4-FFF2-40B4-BE49-F238E27FC236}">
                <a16:creationId xmlns:a16="http://schemas.microsoft.com/office/drawing/2014/main" id="{A1E32F3F-6FEE-1246-F5A1-79CF54EE742A}"/>
              </a:ext>
            </a:extLst>
          </p:cNvPr>
          <p:cNvSpPr>
            <a:spLocks noGrp="1"/>
          </p:cNvSpPr>
          <p:nvPr>
            <p:ph type="body" sz="quarter" idx="13"/>
          </p:nvPr>
        </p:nvSpPr>
        <p:spPr/>
        <p:txBody>
          <a:bodyPr>
            <a:normAutofit fontScale="92500" lnSpcReduction="10000"/>
          </a:bodyPr>
          <a:lstStyle/>
          <a:p>
            <a:r>
              <a:rPr lang="en-GB" dirty="0"/>
              <a:t>Interoception control loop</a:t>
            </a:r>
          </a:p>
        </p:txBody>
      </p:sp>
      <p:sp>
        <p:nvSpPr>
          <p:cNvPr id="8" name="Doughnut 7">
            <a:extLst>
              <a:ext uri="{FF2B5EF4-FFF2-40B4-BE49-F238E27FC236}">
                <a16:creationId xmlns:a16="http://schemas.microsoft.com/office/drawing/2014/main" id="{DB434478-ED57-4D22-5639-5AACDF9BC454}"/>
              </a:ext>
            </a:extLst>
          </p:cNvPr>
          <p:cNvSpPr/>
          <p:nvPr/>
        </p:nvSpPr>
        <p:spPr>
          <a:xfrm>
            <a:off x="5743253" y="2630185"/>
            <a:ext cx="1431828" cy="1407560"/>
          </a:xfrm>
          <a:prstGeom prst="donut">
            <a:avLst>
              <a:gd name="adj" fmla="val 3446"/>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
        <p:nvSpPr>
          <p:cNvPr id="9" name="Doughnut 8">
            <a:extLst>
              <a:ext uri="{FF2B5EF4-FFF2-40B4-BE49-F238E27FC236}">
                <a16:creationId xmlns:a16="http://schemas.microsoft.com/office/drawing/2014/main" id="{35A4BA8E-7E0D-FA4F-B0B5-46635F80DF27}"/>
              </a:ext>
            </a:extLst>
          </p:cNvPr>
          <p:cNvSpPr/>
          <p:nvPr/>
        </p:nvSpPr>
        <p:spPr>
          <a:xfrm>
            <a:off x="3821258" y="1636814"/>
            <a:ext cx="3353823" cy="3296979"/>
          </a:xfrm>
          <a:prstGeom prst="donut">
            <a:avLst>
              <a:gd name="adj" fmla="val 1929"/>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23492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689D93B-9E20-C582-42FA-F79288BD75E9}"/>
              </a:ext>
            </a:extLst>
          </p:cNvPr>
          <p:cNvPicPr>
            <a:picLocks noGrp="1" noChangeAspect="1"/>
          </p:cNvPicPr>
          <p:nvPr>
            <p:ph idx="1"/>
          </p:nvPr>
        </p:nvPicPr>
        <p:blipFill rotWithShape="1">
          <a:blip r:embed="rId2"/>
          <a:srcRect r="6091" b="34388"/>
          <a:stretch/>
        </p:blipFill>
        <p:spPr>
          <a:xfrm>
            <a:off x="1603776" y="1516301"/>
            <a:ext cx="8984447" cy="4707980"/>
          </a:xfrm>
        </p:spPr>
      </p:pic>
      <p:sp>
        <p:nvSpPr>
          <p:cNvPr id="3" name="Slide Number Placeholder 2">
            <a:extLst>
              <a:ext uri="{FF2B5EF4-FFF2-40B4-BE49-F238E27FC236}">
                <a16:creationId xmlns:a16="http://schemas.microsoft.com/office/drawing/2014/main" id="{E92A68B5-0738-F43E-BBA8-1F1615A1BC44}"/>
              </a:ext>
            </a:extLst>
          </p:cNvPr>
          <p:cNvSpPr>
            <a:spLocks noGrp="1"/>
          </p:cNvSpPr>
          <p:nvPr>
            <p:ph type="sldNum" sz="quarter" idx="12"/>
          </p:nvPr>
        </p:nvSpPr>
        <p:spPr/>
        <p:txBody>
          <a:bodyPr/>
          <a:lstStyle/>
          <a:p>
            <a:fld id="{8FEAFA59-1A5E-4448-B365-E0C6238BD975}" type="slidenum">
              <a:rPr lang="en-US" smtClean="0"/>
              <a:t>15</a:t>
            </a:fld>
            <a:endParaRPr lang="en-US"/>
          </a:p>
        </p:txBody>
      </p:sp>
      <p:sp>
        <p:nvSpPr>
          <p:cNvPr id="4" name="Text Placeholder 3">
            <a:extLst>
              <a:ext uri="{FF2B5EF4-FFF2-40B4-BE49-F238E27FC236}">
                <a16:creationId xmlns:a16="http://schemas.microsoft.com/office/drawing/2014/main" id="{54B44A25-77E6-AE2C-1412-F19A15C85E5A}"/>
              </a:ext>
            </a:extLst>
          </p:cNvPr>
          <p:cNvSpPr>
            <a:spLocks noGrp="1"/>
          </p:cNvSpPr>
          <p:nvPr>
            <p:ph type="body" sz="quarter" idx="13"/>
          </p:nvPr>
        </p:nvSpPr>
        <p:spPr/>
        <p:txBody>
          <a:bodyPr>
            <a:normAutofit fontScale="92500" lnSpcReduction="10000"/>
          </a:bodyPr>
          <a:lstStyle/>
          <a:p>
            <a:r>
              <a:rPr lang="en-GB" dirty="0"/>
              <a:t>Interoception- allostasis control loop</a:t>
            </a:r>
          </a:p>
        </p:txBody>
      </p:sp>
      <p:sp>
        <p:nvSpPr>
          <p:cNvPr id="8" name="5-point Star 7">
            <a:extLst>
              <a:ext uri="{FF2B5EF4-FFF2-40B4-BE49-F238E27FC236}">
                <a16:creationId xmlns:a16="http://schemas.microsoft.com/office/drawing/2014/main" id="{AA930045-E2A0-1FDC-83EB-E4B7C217F78F}"/>
              </a:ext>
            </a:extLst>
          </p:cNvPr>
          <p:cNvSpPr/>
          <p:nvPr/>
        </p:nvSpPr>
        <p:spPr>
          <a:xfrm>
            <a:off x="6299199" y="3544709"/>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5-point Star 8">
            <a:extLst>
              <a:ext uri="{FF2B5EF4-FFF2-40B4-BE49-F238E27FC236}">
                <a16:creationId xmlns:a16="http://schemas.microsoft.com/office/drawing/2014/main" id="{8F71BFC4-EC0E-A9AA-DE6C-2B9CFB78580F}"/>
              </a:ext>
            </a:extLst>
          </p:cNvPr>
          <p:cNvSpPr/>
          <p:nvPr/>
        </p:nvSpPr>
        <p:spPr>
          <a:xfrm>
            <a:off x="6914446" y="3990622"/>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5-point Star 9">
            <a:extLst>
              <a:ext uri="{FF2B5EF4-FFF2-40B4-BE49-F238E27FC236}">
                <a16:creationId xmlns:a16="http://schemas.microsoft.com/office/drawing/2014/main" id="{1608BF56-5375-0375-6D78-A551A2658626}"/>
              </a:ext>
            </a:extLst>
          </p:cNvPr>
          <p:cNvSpPr/>
          <p:nvPr/>
        </p:nvSpPr>
        <p:spPr>
          <a:xfrm>
            <a:off x="6237109" y="5029201"/>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5-point Star 10">
            <a:extLst>
              <a:ext uri="{FF2B5EF4-FFF2-40B4-BE49-F238E27FC236}">
                <a16:creationId xmlns:a16="http://schemas.microsoft.com/office/drawing/2014/main" id="{6D5674C6-AA37-51D1-2BFD-DF65AA026E6D}"/>
              </a:ext>
            </a:extLst>
          </p:cNvPr>
          <p:cNvSpPr/>
          <p:nvPr/>
        </p:nvSpPr>
        <p:spPr>
          <a:xfrm>
            <a:off x="5638797" y="4007552"/>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868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par>
                                <p:cTn id="12" presetID="9"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9"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0"/>
                                        </p:tgtEl>
                                        <p:attrNameLst>
                                          <p:attrName>style.visibility</p:attrName>
                                        </p:attrNameLst>
                                      </p:cBhvr>
                                      <p:to>
                                        <p:strVal val="hidden"/>
                                      </p:to>
                                    </p:set>
                                  </p:childTnLst>
                                </p:cTn>
                              </p:par>
                              <p:par>
                                <p:cTn id="26" presetID="9"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1C1D8D2-B293-65C6-80BF-3F55B0FCF123}"/>
              </a:ext>
            </a:extLst>
          </p:cNvPr>
          <p:cNvPicPr>
            <a:picLocks noGrp="1" noChangeAspect="1"/>
          </p:cNvPicPr>
          <p:nvPr>
            <p:ph idx="1"/>
          </p:nvPr>
        </p:nvPicPr>
        <p:blipFill rotWithShape="1">
          <a:blip r:embed="rId2"/>
          <a:srcRect t="1498" r="5866" b="33615"/>
          <a:stretch/>
        </p:blipFill>
        <p:spPr>
          <a:xfrm>
            <a:off x="1455665" y="1376737"/>
            <a:ext cx="9280669" cy="4798032"/>
          </a:xfrm>
        </p:spPr>
      </p:pic>
      <p:sp>
        <p:nvSpPr>
          <p:cNvPr id="3" name="Slide Number Placeholder 2">
            <a:extLst>
              <a:ext uri="{FF2B5EF4-FFF2-40B4-BE49-F238E27FC236}">
                <a16:creationId xmlns:a16="http://schemas.microsoft.com/office/drawing/2014/main" id="{DFD42C34-8844-1FC0-57B0-E1592B0820D7}"/>
              </a:ext>
            </a:extLst>
          </p:cNvPr>
          <p:cNvSpPr>
            <a:spLocks noGrp="1"/>
          </p:cNvSpPr>
          <p:nvPr>
            <p:ph type="sldNum" sz="quarter" idx="12"/>
          </p:nvPr>
        </p:nvSpPr>
        <p:spPr/>
        <p:txBody>
          <a:bodyPr/>
          <a:lstStyle/>
          <a:p>
            <a:fld id="{8FEAFA59-1A5E-4448-B365-E0C6238BD975}" type="slidenum">
              <a:rPr lang="en-US" smtClean="0"/>
              <a:t>16</a:t>
            </a:fld>
            <a:endParaRPr lang="en-US"/>
          </a:p>
        </p:txBody>
      </p:sp>
      <p:sp>
        <p:nvSpPr>
          <p:cNvPr id="7" name="Text Placeholder 6">
            <a:extLst>
              <a:ext uri="{FF2B5EF4-FFF2-40B4-BE49-F238E27FC236}">
                <a16:creationId xmlns:a16="http://schemas.microsoft.com/office/drawing/2014/main" id="{3BA7292C-3EC7-50A3-F844-41A79E08DDA9}"/>
              </a:ext>
            </a:extLst>
          </p:cNvPr>
          <p:cNvSpPr>
            <a:spLocks noGrp="1"/>
          </p:cNvSpPr>
          <p:nvPr>
            <p:ph type="body" sz="quarter" idx="13"/>
          </p:nvPr>
        </p:nvSpPr>
        <p:spPr/>
        <p:txBody>
          <a:bodyPr>
            <a:normAutofit fontScale="92500" lnSpcReduction="10000"/>
          </a:bodyPr>
          <a:lstStyle/>
          <a:p>
            <a:r>
              <a:rPr lang="en-GB" dirty="0"/>
              <a:t>Interoception – perception loop</a:t>
            </a:r>
          </a:p>
        </p:txBody>
      </p:sp>
      <p:sp>
        <p:nvSpPr>
          <p:cNvPr id="10" name="5-point Star 9">
            <a:extLst>
              <a:ext uri="{FF2B5EF4-FFF2-40B4-BE49-F238E27FC236}">
                <a16:creationId xmlns:a16="http://schemas.microsoft.com/office/drawing/2014/main" id="{F2DD2DAC-E197-4262-05FB-757FCCA55394}"/>
              </a:ext>
            </a:extLst>
          </p:cNvPr>
          <p:cNvSpPr/>
          <p:nvPr/>
        </p:nvSpPr>
        <p:spPr>
          <a:xfrm>
            <a:off x="6242758" y="3346976"/>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5-point Star 10">
            <a:extLst>
              <a:ext uri="{FF2B5EF4-FFF2-40B4-BE49-F238E27FC236}">
                <a16:creationId xmlns:a16="http://schemas.microsoft.com/office/drawing/2014/main" id="{61F54584-037C-1821-DD26-A636C6C45758}"/>
              </a:ext>
            </a:extLst>
          </p:cNvPr>
          <p:cNvSpPr/>
          <p:nvPr/>
        </p:nvSpPr>
        <p:spPr>
          <a:xfrm>
            <a:off x="8192911" y="2681022"/>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5-point Star 11">
            <a:extLst>
              <a:ext uri="{FF2B5EF4-FFF2-40B4-BE49-F238E27FC236}">
                <a16:creationId xmlns:a16="http://schemas.microsoft.com/office/drawing/2014/main" id="{8D2AC159-F205-2D5E-0BEE-0598B499E100}"/>
              </a:ext>
            </a:extLst>
          </p:cNvPr>
          <p:cNvSpPr/>
          <p:nvPr/>
        </p:nvSpPr>
        <p:spPr>
          <a:xfrm>
            <a:off x="6254045" y="1667017"/>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5-point Star 12">
            <a:extLst>
              <a:ext uri="{FF2B5EF4-FFF2-40B4-BE49-F238E27FC236}">
                <a16:creationId xmlns:a16="http://schemas.microsoft.com/office/drawing/2014/main" id="{9346DB66-C878-BDD3-48D1-9CAD93532F57}"/>
              </a:ext>
            </a:extLst>
          </p:cNvPr>
          <p:cNvSpPr/>
          <p:nvPr/>
        </p:nvSpPr>
        <p:spPr>
          <a:xfrm>
            <a:off x="4011556" y="2404352"/>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693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par>
                                <p:cTn id="12" presetID="9"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9"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2"/>
                                        </p:tgtEl>
                                        <p:attrNameLst>
                                          <p:attrName>style.visibility</p:attrName>
                                        </p:attrNameLst>
                                      </p:cBhvr>
                                      <p:to>
                                        <p:strVal val="hidden"/>
                                      </p:to>
                                    </p:set>
                                  </p:childTnLst>
                                </p:cTn>
                              </p:par>
                              <p:par>
                                <p:cTn id="26" presetID="9"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641445B-E132-C08F-20D4-5E05C06A4903}"/>
              </a:ext>
            </a:extLst>
          </p:cNvPr>
          <p:cNvSpPr>
            <a:spLocks noGrp="1"/>
          </p:cNvSpPr>
          <p:nvPr>
            <p:ph type="sldNum" sz="quarter" idx="12"/>
          </p:nvPr>
        </p:nvSpPr>
        <p:spPr/>
        <p:txBody>
          <a:bodyPr/>
          <a:lstStyle/>
          <a:p>
            <a:fld id="{8FEAFA59-1A5E-4448-B365-E0C6238BD975}" type="slidenum">
              <a:rPr lang="en-US" smtClean="0"/>
              <a:t>17</a:t>
            </a:fld>
            <a:endParaRPr lang="en-US"/>
          </a:p>
        </p:txBody>
      </p:sp>
      <p:sp>
        <p:nvSpPr>
          <p:cNvPr id="4" name="Text Placeholder 3">
            <a:extLst>
              <a:ext uri="{FF2B5EF4-FFF2-40B4-BE49-F238E27FC236}">
                <a16:creationId xmlns:a16="http://schemas.microsoft.com/office/drawing/2014/main" id="{5780B0FB-69D4-87FB-8E27-611779824E57}"/>
              </a:ext>
            </a:extLst>
          </p:cNvPr>
          <p:cNvSpPr>
            <a:spLocks noGrp="1"/>
          </p:cNvSpPr>
          <p:nvPr>
            <p:ph type="body" sz="quarter" idx="13"/>
          </p:nvPr>
        </p:nvSpPr>
        <p:spPr/>
        <p:txBody>
          <a:bodyPr>
            <a:normAutofit fontScale="92500" lnSpcReduction="10000"/>
          </a:bodyPr>
          <a:lstStyle/>
          <a:p>
            <a:r>
              <a:rPr lang="en-GB" dirty="0"/>
              <a:t>Dual loops</a:t>
            </a:r>
          </a:p>
        </p:txBody>
      </p:sp>
      <p:pic>
        <p:nvPicPr>
          <p:cNvPr id="7" name="Picture 6">
            <a:extLst>
              <a:ext uri="{FF2B5EF4-FFF2-40B4-BE49-F238E27FC236}">
                <a16:creationId xmlns:a16="http://schemas.microsoft.com/office/drawing/2014/main" id="{A4554C24-F6D2-F315-904A-178B98B82024}"/>
              </a:ext>
            </a:extLst>
          </p:cNvPr>
          <p:cNvPicPr>
            <a:picLocks noChangeAspect="1"/>
          </p:cNvPicPr>
          <p:nvPr/>
        </p:nvPicPr>
        <p:blipFill rotWithShape="1">
          <a:blip r:embed="rId2"/>
          <a:srcRect r="6191" b="33730"/>
          <a:stretch/>
        </p:blipFill>
        <p:spPr>
          <a:xfrm>
            <a:off x="1556640" y="1433243"/>
            <a:ext cx="9017076" cy="4777483"/>
          </a:xfrm>
          <a:prstGeom prst="rect">
            <a:avLst/>
          </a:prstGeom>
        </p:spPr>
      </p:pic>
      <p:sp>
        <p:nvSpPr>
          <p:cNvPr id="8" name="Curved Down Arrow 7">
            <a:extLst>
              <a:ext uri="{FF2B5EF4-FFF2-40B4-BE49-F238E27FC236}">
                <a16:creationId xmlns:a16="http://schemas.microsoft.com/office/drawing/2014/main" id="{C800E556-119A-C1BD-8D9B-01193C315023}"/>
              </a:ext>
            </a:extLst>
          </p:cNvPr>
          <p:cNvSpPr/>
          <p:nvPr/>
        </p:nvSpPr>
        <p:spPr>
          <a:xfrm>
            <a:off x="5726132" y="3729519"/>
            <a:ext cx="1363038" cy="69864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Curved Down Arrow 8">
            <a:extLst>
              <a:ext uri="{FF2B5EF4-FFF2-40B4-BE49-F238E27FC236}">
                <a16:creationId xmlns:a16="http://schemas.microsoft.com/office/drawing/2014/main" id="{B47FDCE1-EFEE-6FDA-C9A6-C31FE0536AF8}"/>
              </a:ext>
            </a:extLst>
          </p:cNvPr>
          <p:cNvSpPr/>
          <p:nvPr/>
        </p:nvSpPr>
        <p:spPr>
          <a:xfrm rot="10800000">
            <a:off x="5631952" y="4631074"/>
            <a:ext cx="1363038" cy="69864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2" name="Group 11">
            <a:extLst>
              <a:ext uri="{FF2B5EF4-FFF2-40B4-BE49-F238E27FC236}">
                <a16:creationId xmlns:a16="http://schemas.microsoft.com/office/drawing/2014/main" id="{4467EA68-BC04-11C7-F7F5-B6F1140240CB}"/>
              </a:ext>
            </a:extLst>
          </p:cNvPr>
          <p:cNvGrpSpPr/>
          <p:nvPr/>
        </p:nvGrpSpPr>
        <p:grpSpPr>
          <a:xfrm flipH="1">
            <a:off x="5827059" y="1926407"/>
            <a:ext cx="868268" cy="1023134"/>
            <a:chOff x="10546321" y="2279152"/>
            <a:chExt cx="1457218" cy="1600198"/>
          </a:xfrm>
        </p:grpSpPr>
        <p:sp>
          <p:nvSpPr>
            <p:cNvPr id="10" name="Curved Down Arrow 9">
              <a:extLst>
                <a:ext uri="{FF2B5EF4-FFF2-40B4-BE49-F238E27FC236}">
                  <a16:creationId xmlns:a16="http://schemas.microsoft.com/office/drawing/2014/main" id="{F212ABBA-6D30-3F79-C18D-BD07AAEEB48B}"/>
                </a:ext>
              </a:extLst>
            </p:cNvPr>
            <p:cNvSpPr/>
            <p:nvPr/>
          </p:nvSpPr>
          <p:spPr>
            <a:xfrm>
              <a:off x="10640501" y="2279152"/>
              <a:ext cx="1363038" cy="69864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Curved Down Arrow 10">
              <a:extLst>
                <a:ext uri="{FF2B5EF4-FFF2-40B4-BE49-F238E27FC236}">
                  <a16:creationId xmlns:a16="http://schemas.microsoft.com/office/drawing/2014/main" id="{08C1806F-BF73-C823-C11C-B8B6CB593943}"/>
                </a:ext>
              </a:extLst>
            </p:cNvPr>
            <p:cNvSpPr/>
            <p:nvPr/>
          </p:nvSpPr>
          <p:spPr>
            <a:xfrm rot="10800000">
              <a:off x="10546321" y="3180707"/>
              <a:ext cx="1363038" cy="698643"/>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Tree>
    <p:extLst>
      <p:ext uri="{BB962C8B-B14F-4D97-AF65-F5344CB8AC3E}">
        <p14:creationId xmlns:p14="http://schemas.microsoft.com/office/powerpoint/2010/main" val="288287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5FC566E-6C46-8A05-AF5C-C051314133FC}"/>
              </a:ext>
            </a:extLst>
          </p:cNvPr>
          <p:cNvPicPr>
            <a:picLocks noGrp="1" noChangeAspect="1"/>
          </p:cNvPicPr>
          <p:nvPr>
            <p:ph idx="1"/>
          </p:nvPr>
        </p:nvPicPr>
        <p:blipFill rotWithShape="1">
          <a:blip r:embed="rId2"/>
          <a:srcRect r="5530" b="34138"/>
          <a:stretch/>
        </p:blipFill>
        <p:spPr>
          <a:xfrm>
            <a:off x="1464476" y="1383708"/>
            <a:ext cx="9097463" cy="4756885"/>
          </a:xfrm>
        </p:spPr>
      </p:pic>
      <p:sp>
        <p:nvSpPr>
          <p:cNvPr id="3" name="Slide Number Placeholder 2">
            <a:extLst>
              <a:ext uri="{FF2B5EF4-FFF2-40B4-BE49-F238E27FC236}">
                <a16:creationId xmlns:a16="http://schemas.microsoft.com/office/drawing/2014/main" id="{6070672A-CD5B-359C-1A4A-BF3F24525884}"/>
              </a:ext>
            </a:extLst>
          </p:cNvPr>
          <p:cNvSpPr>
            <a:spLocks noGrp="1"/>
          </p:cNvSpPr>
          <p:nvPr>
            <p:ph type="sldNum" sz="quarter" idx="12"/>
          </p:nvPr>
        </p:nvSpPr>
        <p:spPr/>
        <p:txBody>
          <a:bodyPr/>
          <a:lstStyle/>
          <a:p>
            <a:fld id="{8FEAFA59-1A5E-4448-B365-E0C6238BD975}" type="slidenum">
              <a:rPr lang="en-US" smtClean="0"/>
              <a:t>18</a:t>
            </a:fld>
            <a:endParaRPr lang="en-US"/>
          </a:p>
        </p:txBody>
      </p:sp>
      <p:sp>
        <p:nvSpPr>
          <p:cNvPr id="4" name="Text Placeholder 3">
            <a:extLst>
              <a:ext uri="{FF2B5EF4-FFF2-40B4-BE49-F238E27FC236}">
                <a16:creationId xmlns:a16="http://schemas.microsoft.com/office/drawing/2014/main" id="{429E00AD-E78C-45D2-C989-98701EE6C396}"/>
              </a:ext>
            </a:extLst>
          </p:cNvPr>
          <p:cNvSpPr>
            <a:spLocks noGrp="1"/>
          </p:cNvSpPr>
          <p:nvPr>
            <p:ph type="body" sz="quarter" idx="13"/>
          </p:nvPr>
        </p:nvSpPr>
        <p:spPr/>
        <p:txBody>
          <a:bodyPr>
            <a:normAutofit fontScale="92500" lnSpcReduction="10000"/>
          </a:bodyPr>
          <a:lstStyle/>
          <a:p>
            <a:r>
              <a:rPr lang="en-GB" dirty="0"/>
              <a:t>External things come into play too</a:t>
            </a:r>
          </a:p>
        </p:txBody>
      </p:sp>
      <p:sp>
        <p:nvSpPr>
          <p:cNvPr id="8" name="5-point Star 7">
            <a:extLst>
              <a:ext uri="{FF2B5EF4-FFF2-40B4-BE49-F238E27FC236}">
                <a16:creationId xmlns:a16="http://schemas.microsoft.com/office/drawing/2014/main" id="{2B05C4F0-7ABC-281E-5D1D-7C1E0A021F7B}"/>
              </a:ext>
            </a:extLst>
          </p:cNvPr>
          <p:cNvSpPr/>
          <p:nvPr/>
        </p:nvSpPr>
        <p:spPr>
          <a:xfrm>
            <a:off x="3149595" y="1691689"/>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5-point Star 8">
            <a:extLst>
              <a:ext uri="{FF2B5EF4-FFF2-40B4-BE49-F238E27FC236}">
                <a16:creationId xmlns:a16="http://schemas.microsoft.com/office/drawing/2014/main" id="{2C6ED7E7-7E4E-610F-AAE3-E0E95DD87600}"/>
              </a:ext>
            </a:extLst>
          </p:cNvPr>
          <p:cNvSpPr/>
          <p:nvPr/>
        </p:nvSpPr>
        <p:spPr>
          <a:xfrm>
            <a:off x="9477024" y="2098913"/>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5-point Star 9">
            <a:extLst>
              <a:ext uri="{FF2B5EF4-FFF2-40B4-BE49-F238E27FC236}">
                <a16:creationId xmlns:a16="http://schemas.microsoft.com/office/drawing/2014/main" id="{2D290A6C-449A-DEEA-C970-591325F67EA1}"/>
              </a:ext>
            </a:extLst>
          </p:cNvPr>
          <p:cNvSpPr/>
          <p:nvPr/>
        </p:nvSpPr>
        <p:spPr>
          <a:xfrm>
            <a:off x="9564508" y="3910908"/>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5-point Star 10">
            <a:extLst>
              <a:ext uri="{FF2B5EF4-FFF2-40B4-BE49-F238E27FC236}">
                <a16:creationId xmlns:a16="http://schemas.microsoft.com/office/drawing/2014/main" id="{CB242DFB-9167-C50B-4CBA-F649BDDFF50D}"/>
              </a:ext>
            </a:extLst>
          </p:cNvPr>
          <p:cNvSpPr/>
          <p:nvPr/>
        </p:nvSpPr>
        <p:spPr>
          <a:xfrm>
            <a:off x="3143952" y="3553305"/>
            <a:ext cx="417689" cy="41768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58601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8"/>
                                        </p:tgtEl>
                                        <p:attrNameLst>
                                          <p:attrName>style.visibility</p:attrName>
                                        </p:attrNameLst>
                                      </p:cBhvr>
                                      <p:to>
                                        <p:strVal val="hidden"/>
                                      </p:to>
                                    </p:set>
                                  </p:childTnLst>
                                </p:cTn>
                              </p:par>
                              <p:par>
                                <p:cTn id="12" presetID="9"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dissolv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9"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0"/>
                                        </p:tgtEl>
                                        <p:attrNameLst>
                                          <p:attrName>style.visibility</p:attrName>
                                        </p:attrNameLst>
                                      </p:cBhvr>
                                      <p:to>
                                        <p:strVal val="hidden"/>
                                      </p:to>
                                    </p:set>
                                  </p:childTnLst>
                                </p:cTn>
                              </p:par>
                              <p:par>
                                <p:cTn id="26" presetID="9"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B3E4B62-2999-AD73-88DA-5BD14C48A9B4}"/>
              </a:ext>
            </a:extLst>
          </p:cNvPr>
          <p:cNvPicPr>
            <a:picLocks noGrp="1" noChangeAspect="1"/>
          </p:cNvPicPr>
          <p:nvPr>
            <p:ph idx="1"/>
          </p:nvPr>
        </p:nvPicPr>
        <p:blipFill rotWithShape="1">
          <a:blip r:embed="rId2"/>
          <a:srcRect r="5074" b="33614"/>
          <a:stretch/>
        </p:blipFill>
        <p:spPr>
          <a:xfrm>
            <a:off x="1707363" y="1262811"/>
            <a:ext cx="9049680" cy="4746672"/>
          </a:xfrm>
        </p:spPr>
      </p:pic>
      <p:sp>
        <p:nvSpPr>
          <p:cNvPr id="3" name="Slide Number Placeholder 2">
            <a:extLst>
              <a:ext uri="{FF2B5EF4-FFF2-40B4-BE49-F238E27FC236}">
                <a16:creationId xmlns:a16="http://schemas.microsoft.com/office/drawing/2014/main" id="{5B1480B0-42E1-5CF4-B460-4DA67C29DE6C}"/>
              </a:ext>
            </a:extLst>
          </p:cNvPr>
          <p:cNvSpPr>
            <a:spLocks noGrp="1"/>
          </p:cNvSpPr>
          <p:nvPr>
            <p:ph type="sldNum" sz="quarter" idx="12"/>
          </p:nvPr>
        </p:nvSpPr>
        <p:spPr/>
        <p:txBody>
          <a:bodyPr/>
          <a:lstStyle/>
          <a:p>
            <a:fld id="{8FEAFA59-1A5E-4448-B365-E0C6238BD975}" type="slidenum">
              <a:rPr lang="en-US" smtClean="0"/>
              <a:t>19</a:t>
            </a:fld>
            <a:endParaRPr lang="en-US"/>
          </a:p>
        </p:txBody>
      </p:sp>
      <p:sp>
        <p:nvSpPr>
          <p:cNvPr id="4" name="Text Placeholder 3">
            <a:extLst>
              <a:ext uri="{FF2B5EF4-FFF2-40B4-BE49-F238E27FC236}">
                <a16:creationId xmlns:a16="http://schemas.microsoft.com/office/drawing/2014/main" id="{EAF8B735-9A34-DA52-E587-43E68643FBDB}"/>
              </a:ext>
            </a:extLst>
          </p:cNvPr>
          <p:cNvSpPr>
            <a:spLocks noGrp="1"/>
          </p:cNvSpPr>
          <p:nvPr>
            <p:ph type="body" sz="quarter" idx="13"/>
          </p:nvPr>
        </p:nvSpPr>
        <p:spPr/>
        <p:txBody>
          <a:bodyPr>
            <a:normAutofit fontScale="92500" lnSpcReduction="10000"/>
          </a:bodyPr>
          <a:lstStyle/>
          <a:p>
            <a:r>
              <a:rPr lang="en-GB" dirty="0"/>
              <a:t>When the system breaks</a:t>
            </a:r>
          </a:p>
        </p:txBody>
      </p:sp>
      <p:sp>
        <p:nvSpPr>
          <p:cNvPr id="7" name="Rectangle 6">
            <a:extLst>
              <a:ext uri="{FF2B5EF4-FFF2-40B4-BE49-F238E27FC236}">
                <a16:creationId xmlns:a16="http://schemas.microsoft.com/office/drawing/2014/main" id="{BD3723D5-4995-0F41-2EF3-373AE9FEBF9F}"/>
              </a:ext>
            </a:extLst>
          </p:cNvPr>
          <p:cNvSpPr/>
          <p:nvPr/>
        </p:nvSpPr>
        <p:spPr>
          <a:xfrm>
            <a:off x="4469260" y="4376792"/>
            <a:ext cx="1304818" cy="6164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dirty="0">
                <a:solidFill>
                  <a:srgbClr val="FF0000"/>
                </a:solidFill>
              </a:rPr>
              <a:t>x</a:t>
            </a:r>
            <a:endParaRPr lang="en-GB" dirty="0">
              <a:solidFill>
                <a:srgbClr val="FF0000"/>
              </a:solidFill>
            </a:endParaRPr>
          </a:p>
        </p:txBody>
      </p:sp>
      <p:sp>
        <p:nvSpPr>
          <p:cNvPr id="8" name="Rounded Rectangular Callout 7">
            <a:extLst>
              <a:ext uri="{FF2B5EF4-FFF2-40B4-BE49-F238E27FC236}">
                <a16:creationId xmlns:a16="http://schemas.microsoft.com/office/drawing/2014/main" id="{76BE3409-70EE-8958-8743-95C4835DD68F}"/>
              </a:ext>
            </a:extLst>
          </p:cNvPr>
          <p:cNvSpPr/>
          <p:nvPr/>
        </p:nvSpPr>
        <p:spPr>
          <a:xfrm>
            <a:off x="5435029" y="1017677"/>
            <a:ext cx="3175571" cy="811659"/>
          </a:xfrm>
          <a:prstGeom prst="wedgeRoundRectCallout">
            <a:avLst>
              <a:gd name="adj1" fmla="val -38951"/>
              <a:gd name="adj2" fmla="val 751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Dominance of cortical “predictions”</a:t>
            </a:r>
          </a:p>
        </p:txBody>
      </p:sp>
      <p:sp>
        <p:nvSpPr>
          <p:cNvPr id="11" name="Rounded Rectangular Callout 10">
            <a:extLst>
              <a:ext uri="{FF2B5EF4-FFF2-40B4-BE49-F238E27FC236}">
                <a16:creationId xmlns:a16="http://schemas.microsoft.com/office/drawing/2014/main" id="{71544637-5E10-5D5B-39EF-DA31B9454FE7}"/>
              </a:ext>
            </a:extLst>
          </p:cNvPr>
          <p:cNvSpPr/>
          <p:nvPr/>
        </p:nvSpPr>
        <p:spPr>
          <a:xfrm flipH="1">
            <a:off x="1707363" y="3949186"/>
            <a:ext cx="3128482" cy="811659"/>
          </a:xfrm>
          <a:prstGeom prst="wedgeRoundRectCallout">
            <a:avLst>
              <a:gd name="adj1" fmla="val -38951"/>
              <a:gd name="adj2" fmla="val 751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Distortion / loss of interoceptive signals</a:t>
            </a:r>
          </a:p>
        </p:txBody>
      </p:sp>
      <p:sp>
        <p:nvSpPr>
          <p:cNvPr id="12" name="Rounded Rectangular Callout 11">
            <a:extLst>
              <a:ext uri="{FF2B5EF4-FFF2-40B4-BE49-F238E27FC236}">
                <a16:creationId xmlns:a16="http://schemas.microsoft.com/office/drawing/2014/main" id="{E014D536-4CB5-14F0-39AC-2B9B562DC8E6}"/>
              </a:ext>
            </a:extLst>
          </p:cNvPr>
          <p:cNvSpPr/>
          <p:nvPr/>
        </p:nvSpPr>
        <p:spPr>
          <a:xfrm>
            <a:off x="8219326" y="3636147"/>
            <a:ext cx="3175571" cy="811659"/>
          </a:xfrm>
          <a:prstGeom prst="wedgeRoundRectCallout">
            <a:avLst>
              <a:gd name="adj1" fmla="val -38951"/>
              <a:gd name="adj2" fmla="val 751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Always-on allostatic signalling</a:t>
            </a:r>
          </a:p>
        </p:txBody>
      </p:sp>
      <p:sp>
        <p:nvSpPr>
          <p:cNvPr id="13" name="Rounded Rectangular Callout 12">
            <a:extLst>
              <a:ext uri="{FF2B5EF4-FFF2-40B4-BE49-F238E27FC236}">
                <a16:creationId xmlns:a16="http://schemas.microsoft.com/office/drawing/2014/main" id="{6B9C3028-522C-76EC-F121-57B8A7123034}"/>
              </a:ext>
            </a:extLst>
          </p:cNvPr>
          <p:cNvSpPr/>
          <p:nvPr/>
        </p:nvSpPr>
        <p:spPr>
          <a:xfrm>
            <a:off x="8751870" y="1017676"/>
            <a:ext cx="3175571" cy="811659"/>
          </a:xfrm>
          <a:prstGeom prst="wedgeRoundRectCallout">
            <a:avLst>
              <a:gd name="adj1" fmla="val -38951"/>
              <a:gd name="adj2" fmla="val 7515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Persistent physical symptoms</a:t>
            </a:r>
          </a:p>
        </p:txBody>
      </p:sp>
    </p:spTree>
    <p:extLst>
      <p:ext uri="{BB962C8B-B14F-4D97-AF65-F5344CB8AC3E}">
        <p14:creationId xmlns:p14="http://schemas.microsoft.com/office/powerpoint/2010/main" val="138531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80DBF41-BED4-DF07-995B-9F0F7D0C9AB3}"/>
              </a:ext>
            </a:extLst>
          </p:cNvPr>
          <p:cNvSpPr>
            <a:spLocks noGrp="1"/>
          </p:cNvSpPr>
          <p:nvPr>
            <p:ph idx="1"/>
          </p:nvPr>
        </p:nvSpPr>
        <p:spPr/>
        <p:txBody>
          <a:bodyPr/>
          <a:lstStyle/>
          <a:p>
            <a:r>
              <a:rPr lang="en-GB" dirty="0"/>
              <a:t>I am employed by the University of Sheffield as a university professor.</a:t>
            </a:r>
          </a:p>
          <a:p>
            <a:endParaRPr lang="en-GB" dirty="0"/>
          </a:p>
          <a:p>
            <a:r>
              <a:rPr lang="en-GB" dirty="0"/>
              <a:t>In the last 2 years I have received research grant funding from UK National Institute for Health and Care Research (EIFFEL, RESHAPE-Care) and UK Research &amp; Innovation (Complex Emotions Hub) </a:t>
            </a:r>
          </a:p>
          <a:p>
            <a:endParaRPr lang="en-GB" dirty="0"/>
          </a:p>
          <a:p>
            <a:r>
              <a:rPr lang="en-GB" dirty="0"/>
              <a:t>Publishing royalites for ABC of Medically Unexplained Symptoms (Wiley, 2012)</a:t>
            </a:r>
          </a:p>
        </p:txBody>
      </p:sp>
      <p:sp>
        <p:nvSpPr>
          <p:cNvPr id="2" name="Slide Number Placeholder 1">
            <a:extLst>
              <a:ext uri="{FF2B5EF4-FFF2-40B4-BE49-F238E27FC236}">
                <a16:creationId xmlns:a16="http://schemas.microsoft.com/office/drawing/2014/main" id="{4A9B88B1-60F8-C1C2-3E5B-376F64C07D72}"/>
              </a:ext>
            </a:extLst>
          </p:cNvPr>
          <p:cNvSpPr>
            <a:spLocks noGrp="1"/>
          </p:cNvSpPr>
          <p:nvPr>
            <p:ph type="sldNum" sz="quarter" idx="12"/>
          </p:nvPr>
        </p:nvSpPr>
        <p:spPr/>
        <p:txBody>
          <a:bodyPr/>
          <a:lstStyle/>
          <a:p>
            <a:fld id="{8FEAFA59-1A5E-4448-B365-E0C6238BD975}" type="slidenum">
              <a:rPr lang="en-US" smtClean="0"/>
              <a:t>2</a:t>
            </a:fld>
            <a:endParaRPr lang="en-US"/>
          </a:p>
        </p:txBody>
      </p:sp>
      <p:sp>
        <p:nvSpPr>
          <p:cNvPr id="3" name="Text Placeholder 2">
            <a:extLst>
              <a:ext uri="{FF2B5EF4-FFF2-40B4-BE49-F238E27FC236}">
                <a16:creationId xmlns:a16="http://schemas.microsoft.com/office/drawing/2014/main" id="{FC634FF4-66D0-24EC-FEC4-5C65486FDBEE}"/>
              </a:ext>
            </a:extLst>
          </p:cNvPr>
          <p:cNvSpPr>
            <a:spLocks noGrp="1"/>
          </p:cNvSpPr>
          <p:nvPr>
            <p:ph type="body" sz="quarter" idx="13"/>
          </p:nvPr>
        </p:nvSpPr>
        <p:spPr/>
        <p:txBody>
          <a:bodyPr>
            <a:normAutofit fontScale="92500" lnSpcReduction="10000"/>
          </a:bodyPr>
          <a:lstStyle/>
          <a:p>
            <a:r>
              <a:rPr lang="en-GB" dirty="0"/>
              <a:t>Conflict of interest	</a:t>
            </a:r>
          </a:p>
        </p:txBody>
      </p:sp>
      <p:sp>
        <p:nvSpPr>
          <p:cNvPr id="5" name="Content Placeholder 4">
            <a:extLst>
              <a:ext uri="{FF2B5EF4-FFF2-40B4-BE49-F238E27FC236}">
                <a16:creationId xmlns:a16="http://schemas.microsoft.com/office/drawing/2014/main" id="{8EDB9B92-D69D-0252-0133-F01363D25EAD}"/>
              </a:ext>
            </a:extLst>
          </p:cNvPr>
          <p:cNvSpPr>
            <a:spLocks noGrp="1"/>
          </p:cNvSpPr>
          <p:nvPr>
            <p:ph idx="14"/>
          </p:nvPr>
        </p:nvSpPr>
        <p:spPr/>
        <p:txBody>
          <a:bodyPr/>
          <a:lstStyle/>
          <a:p>
            <a:r>
              <a:rPr lang="en-GB" dirty="0"/>
              <a:t>I am a GP, not a general physician as stated in the programme.</a:t>
            </a:r>
          </a:p>
        </p:txBody>
      </p:sp>
    </p:spTree>
    <p:extLst>
      <p:ext uri="{BB962C8B-B14F-4D97-AF65-F5344CB8AC3E}">
        <p14:creationId xmlns:p14="http://schemas.microsoft.com/office/powerpoint/2010/main" val="3727252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AC3FD-9AB8-CDF4-BBE6-2FEEB83F27F1}"/>
              </a:ext>
            </a:extLst>
          </p:cNvPr>
          <p:cNvSpPr>
            <a:spLocks noGrp="1"/>
          </p:cNvSpPr>
          <p:nvPr>
            <p:ph type="title"/>
          </p:nvPr>
        </p:nvSpPr>
        <p:spPr/>
        <p:txBody>
          <a:bodyPr/>
          <a:lstStyle/>
          <a:p>
            <a:r>
              <a:rPr lang="en-GB" dirty="0"/>
              <a:t>Further reading on this</a:t>
            </a:r>
          </a:p>
        </p:txBody>
      </p:sp>
      <p:sp>
        <p:nvSpPr>
          <p:cNvPr id="3" name="Content Placeholder 2">
            <a:extLst>
              <a:ext uri="{FF2B5EF4-FFF2-40B4-BE49-F238E27FC236}">
                <a16:creationId xmlns:a16="http://schemas.microsoft.com/office/drawing/2014/main" id="{3C3FCFBC-BD49-B999-0CCD-B7C12A875E98}"/>
              </a:ext>
            </a:extLst>
          </p:cNvPr>
          <p:cNvSpPr>
            <a:spLocks noGrp="1"/>
          </p:cNvSpPr>
          <p:nvPr>
            <p:ph idx="1"/>
          </p:nvPr>
        </p:nvSpPr>
        <p:spPr/>
        <p:txBody>
          <a:bodyPr/>
          <a:lstStyle/>
          <a:p>
            <a:endParaRPr lang="en-GB" dirty="0"/>
          </a:p>
        </p:txBody>
      </p:sp>
      <p:sp>
        <p:nvSpPr>
          <p:cNvPr id="4" name="Slide Number Placeholder 3">
            <a:extLst>
              <a:ext uri="{FF2B5EF4-FFF2-40B4-BE49-F238E27FC236}">
                <a16:creationId xmlns:a16="http://schemas.microsoft.com/office/drawing/2014/main" id="{F43B238F-E5D9-69C0-E219-8A21133FF0F0}"/>
              </a:ext>
            </a:extLst>
          </p:cNvPr>
          <p:cNvSpPr>
            <a:spLocks noGrp="1"/>
          </p:cNvSpPr>
          <p:nvPr>
            <p:ph type="sldNum" sz="quarter" idx="12"/>
          </p:nvPr>
        </p:nvSpPr>
        <p:spPr/>
        <p:txBody>
          <a:bodyPr/>
          <a:lstStyle/>
          <a:p>
            <a:fld id="{8FEAFA59-1A5E-4448-B365-E0C6238BD975}" type="slidenum">
              <a:rPr lang="en-US" smtClean="0"/>
              <a:t>20</a:t>
            </a:fld>
            <a:endParaRPr lang="en-US"/>
          </a:p>
        </p:txBody>
      </p:sp>
      <p:pic>
        <p:nvPicPr>
          <p:cNvPr id="6" name="Picture 5">
            <a:extLst>
              <a:ext uri="{FF2B5EF4-FFF2-40B4-BE49-F238E27FC236}">
                <a16:creationId xmlns:a16="http://schemas.microsoft.com/office/drawing/2014/main" id="{CCFD987D-B67C-2F1B-4B62-5162F40FC55C}"/>
              </a:ext>
            </a:extLst>
          </p:cNvPr>
          <p:cNvPicPr>
            <a:picLocks noChangeAspect="1"/>
          </p:cNvPicPr>
          <p:nvPr/>
        </p:nvPicPr>
        <p:blipFill>
          <a:blip r:embed="rId2"/>
          <a:stretch>
            <a:fillRect/>
          </a:stretch>
        </p:blipFill>
        <p:spPr>
          <a:xfrm>
            <a:off x="4995872" y="1387295"/>
            <a:ext cx="2671868" cy="4097956"/>
          </a:xfrm>
          <a:prstGeom prst="rect">
            <a:avLst/>
          </a:prstGeom>
        </p:spPr>
      </p:pic>
    </p:spTree>
    <p:extLst>
      <p:ext uri="{BB962C8B-B14F-4D97-AF65-F5344CB8AC3E}">
        <p14:creationId xmlns:p14="http://schemas.microsoft.com/office/powerpoint/2010/main" val="426420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829C5-1592-9F33-4719-2193CA063F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5024C7-783A-A593-017D-76D6F61B76F0}"/>
              </a:ext>
            </a:extLst>
          </p:cNvPr>
          <p:cNvSpPr>
            <a:spLocks noGrp="1"/>
          </p:cNvSpPr>
          <p:nvPr>
            <p:ph type="sldNum" sz="quarter" idx="12"/>
          </p:nvPr>
        </p:nvSpPr>
        <p:spPr/>
        <p:txBody>
          <a:bodyPr/>
          <a:lstStyle/>
          <a:p>
            <a:fld id="{8FEAFA59-1A5E-4448-B365-E0C6238BD975}" type="slidenum">
              <a:rPr lang="en-US" smtClean="0"/>
              <a:t>21</a:t>
            </a:fld>
            <a:endParaRPr lang="en-US"/>
          </a:p>
        </p:txBody>
      </p:sp>
      <p:sp>
        <p:nvSpPr>
          <p:cNvPr id="3" name="Text Placeholder 2">
            <a:extLst>
              <a:ext uri="{FF2B5EF4-FFF2-40B4-BE49-F238E27FC236}">
                <a16:creationId xmlns:a16="http://schemas.microsoft.com/office/drawing/2014/main" id="{9F339D15-5397-9A20-9B2D-42F8A93D2911}"/>
              </a:ext>
            </a:extLst>
          </p:cNvPr>
          <p:cNvSpPr>
            <a:spLocks noGrp="1"/>
          </p:cNvSpPr>
          <p:nvPr>
            <p:ph type="body" sz="quarter" idx="13"/>
          </p:nvPr>
        </p:nvSpPr>
        <p:spPr/>
        <p:txBody>
          <a:bodyPr>
            <a:normAutofit fontScale="92500" lnSpcReduction="10000"/>
          </a:bodyPr>
          <a:lstStyle/>
          <a:p>
            <a:r>
              <a:rPr lang="en-US" dirty="0"/>
              <a:t>Overview</a:t>
            </a:r>
          </a:p>
        </p:txBody>
      </p:sp>
      <p:sp>
        <p:nvSpPr>
          <p:cNvPr id="4" name="TextBox 3">
            <a:extLst>
              <a:ext uri="{FF2B5EF4-FFF2-40B4-BE49-F238E27FC236}">
                <a16:creationId xmlns:a16="http://schemas.microsoft.com/office/drawing/2014/main" id="{CF2EE6ED-9EFD-CF0C-79C9-6189070D3000}"/>
              </a:ext>
            </a:extLst>
          </p:cNvPr>
          <p:cNvSpPr txBox="1"/>
          <p:nvPr/>
        </p:nvSpPr>
        <p:spPr>
          <a:xfrm>
            <a:off x="1177636" y="1565564"/>
            <a:ext cx="9354897"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Enduring physical symptoms can be both indicators of disease AND things in their own right.</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science behind this that professionals need to recognise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b="1" dirty="0">
                <a:latin typeface="Source Sans Pro" panose="020B0503030403020204" pitchFamily="34" charset="0"/>
              </a:rPr>
              <a:t>Professionals need to find ways to “ride two horses” – looking for disease and managing symptoms at the same time</a:t>
            </a:r>
          </a:p>
          <a:p>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need for collaborative public discussion that goes beyond binary mind-or-body dualism.</a:t>
            </a:r>
            <a:endParaRPr lang="en-US" sz="2400" dirty="0">
              <a:latin typeface="Source Sans Pro" panose="020B0503030403020204" pitchFamily="34" charset="0"/>
            </a:endParaRPr>
          </a:p>
        </p:txBody>
      </p:sp>
    </p:spTree>
    <p:extLst>
      <p:ext uri="{BB962C8B-B14F-4D97-AF65-F5344CB8AC3E}">
        <p14:creationId xmlns:p14="http://schemas.microsoft.com/office/powerpoint/2010/main" val="421585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84AE8B-202C-F3BF-BAD6-CFC30E0D058E}"/>
              </a:ext>
            </a:extLst>
          </p:cNvPr>
          <p:cNvSpPr>
            <a:spLocks noGrp="1"/>
          </p:cNvSpPr>
          <p:nvPr>
            <p:ph idx="1"/>
          </p:nvPr>
        </p:nvSpPr>
        <p:spPr/>
        <p:txBody>
          <a:bodyPr/>
          <a:lstStyle/>
          <a:p>
            <a:pPr fontAlgn="base"/>
            <a:r>
              <a:rPr lang="en-GB" b="1" dirty="0"/>
              <a:t>Why is it wrong to exclude the body?</a:t>
            </a:r>
            <a:br>
              <a:rPr lang="en-GB" b="1" dirty="0"/>
            </a:br>
            <a:endParaRPr lang="en-GB" b="1" dirty="0"/>
          </a:p>
          <a:p>
            <a:pPr marL="342900" indent="-342900" fontAlgn="base">
              <a:buFont typeface="Arial" panose="020B0604020202020204" pitchFamily="34" charset="0"/>
              <a:buChar char="•"/>
            </a:pPr>
            <a:r>
              <a:rPr lang="en-GB" dirty="0"/>
              <a:t>Because we will continue to find new things that will explain (part of) what’s going on</a:t>
            </a:r>
          </a:p>
          <a:p>
            <a:pPr marL="342900" indent="-342900" fontAlgn="base">
              <a:buFont typeface="Arial" panose="020B0604020202020204" pitchFamily="34" charset="0"/>
              <a:buChar char="•"/>
            </a:pPr>
            <a:r>
              <a:rPr lang="en-GB" dirty="0"/>
              <a:t>Because having risk factors for symptom disorders doesn’t stop you getting cancer</a:t>
            </a:r>
          </a:p>
          <a:p>
            <a:pPr marL="342900" indent="-342900" fontAlgn="base">
              <a:buFont typeface="Arial" panose="020B0604020202020204" pitchFamily="34" charset="0"/>
              <a:buChar char="•"/>
            </a:pPr>
            <a:r>
              <a:rPr lang="en-GB" dirty="0"/>
              <a:t>Because sometimes serious illnesses begin in innocuous or atypical ways </a:t>
            </a:r>
          </a:p>
          <a:p>
            <a:pPr fontAlgn="base"/>
            <a:endParaRPr lang="en-GB" dirty="0"/>
          </a:p>
        </p:txBody>
      </p:sp>
      <p:sp>
        <p:nvSpPr>
          <p:cNvPr id="3" name="Slide Number Placeholder 2">
            <a:extLst>
              <a:ext uri="{FF2B5EF4-FFF2-40B4-BE49-F238E27FC236}">
                <a16:creationId xmlns:a16="http://schemas.microsoft.com/office/drawing/2014/main" id="{41E54280-05EE-A650-960E-129B70199536}"/>
              </a:ext>
            </a:extLst>
          </p:cNvPr>
          <p:cNvSpPr>
            <a:spLocks noGrp="1"/>
          </p:cNvSpPr>
          <p:nvPr>
            <p:ph type="sldNum" sz="quarter" idx="12"/>
          </p:nvPr>
        </p:nvSpPr>
        <p:spPr/>
        <p:txBody>
          <a:bodyPr/>
          <a:lstStyle/>
          <a:p>
            <a:fld id="{8FEAFA59-1A5E-4448-B365-E0C6238BD975}" type="slidenum">
              <a:rPr lang="en-US" smtClean="0"/>
              <a:t>22</a:t>
            </a:fld>
            <a:endParaRPr lang="en-US"/>
          </a:p>
        </p:txBody>
      </p:sp>
      <p:sp>
        <p:nvSpPr>
          <p:cNvPr id="4" name="Text Placeholder 3">
            <a:extLst>
              <a:ext uri="{FF2B5EF4-FFF2-40B4-BE49-F238E27FC236}">
                <a16:creationId xmlns:a16="http://schemas.microsoft.com/office/drawing/2014/main" id="{8047E6C8-9F8A-8CB6-F9FD-BDDEBA20A359}"/>
              </a:ext>
            </a:extLst>
          </p:cNvPr>
          <p:cNvSpPr>
            <a:spLocks noGrp="1"/>
          </p:cNvSpPr>
          <p:nvPr>
            <p:ph type="body" sz="quarter" idx="13"/>
          </p:nvPr>
        </p:nvSpPr>
        <p:spPr/>
        <p:txBody>
          <a:bodyPr>
            <a:normAutofit fontScale="92500" lnSpcReduction="10000"/>
          </a:bodyPr>
          <a:lstStyle/>
          <a:p>
            <a:r>
              <a:rPr lang="en-GB" dirty="0"/>
              <a:t>When symptoms are present, but all tests are negative?</a:t>
            </a:r>
          </a:p>
          <a:p>
            <a:endParaRPr lang="en-GB" dirty="0"/>
          </a:p>
        </p:txBody>
      </p:sp>
      <p:sp>
        <p:nvSpPr>
          <p:cNvPr id="6" name="Content Placeholder 5">
            <a:extLst>
              <a:ext uri="{FF2B5EF4-FFF2-40B4-BE49-F238E27FC236}">
                <a16:creationId xmlns:a16="http://schemas.microsoft.com/office/drawing/2014/main" id="{862E9B36-45EB-C39D-656A-E24FAFDAD2F8}"/>
              </a:ext>
            </a:extLst>
          </p:cNvPr>
          <p:cNvSpPr>
            <a:spLocks noGrp="1"/>
          </p:cNvSpPr>
          <p:nvPr>
            <p:ph idx="14"/>
          </p:nvPr>
        </p:nvSpPr>
        <p:spPr/>
        <p:txBody>
          <a:bodyPr/>
          <a:lstStyle/>
          <a:p>
            <a:r>
              <a:rPr lang="en-GB" b="1" dirty="0"/>
              <a:t>Why is it wrong to exclude the brain/ mind?</a:t>
            </a:r>
          </a:p>
          <a:p>
            <a:pPr marL="342900" indent="-342900" fontAlgn="base">
              <a:buFont typeface="Arial" panose="020B0604020202020204" pitchFamily="34" charset="0"/>
              <a:buChar char="•"/>
            </a:pPr>
            <a:r>
              <a:rPr lang="en-GB" dirty="0"/>
              <a:t>Increasingly clear that persistent symptoms (like ”chronic pain”) are disorders in their own right</a:t>
            </a:r>
          </a:p>
          <a:p>
            <a:pPr marL="342900" indent="-342900" fontAlgn="base">
              <a:buFont typeface="Arial" panose="020B0604020202020204" pitchFamily="34" charset="0"/>
              <a:buChar char="•"/>
            </a:pPr>
            <a:r>
              <a:rPr lang="en-GB" dirty="0"/>
              <a:t>Psychological processes are </a:t>
            </a:r>
            <a:r>
              <a:rPr lang="en-GB" b="1" dirty="0"/>
              <a:t>one of many </a:t>
            </a:r>
            <a:r>
              <a:rPr lang="en-GB" dirty="0"/>
              <a:t>mechanisms the brain deploys to protect / conserve resources. We are all different: some people are naturally more careful / threat-aware than others</a:t>
            </a:r>
          </a:p>
          <a:p>
            <a:pPr marL="342900" indent="-342900" fontAlgn="base">
              <a:buFont typeface="Arial" panose="020B0604020202020204" pitchFamily="34" charset="0"/>
              <a:buChar char="•"/>
            </a:pPr>
            <a:r>
              <a:rPr lang="en-GB" dirty="0"/>
              <a:t>Positive criteria reduce the risk of  (mis-)attribution by default</a:t>
            </a:r>
          </a:p>
          <a:p>
            <a:endParaRPr lang="en-GB" dirty="0"/>
          </a:p>
        </p:txBody>
      </p:sp>
    </p:spTree>
    <p:extLst>
      <p:ext uri="{BB962C8B-B14F-4D97-AF65-F5344CB8AC3E}">
        <p14:creationId xmlns:p14="http://schemas.microsoft.com/office/powerpoint/2010/main" val="528506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80D0136-42DE-7CE1-C532-42ECA68AE42D}"/>
              </a:ext>
            </a:extLst>
          </p:cNvPr>
          <p:cNvSpPr>
            <a:spLocks noGrp="1"/>
          </p:cNvSpPr>
          <p:nvPr>
            <p:ph type="sldNum" sz="quarter" idx="12"/>
          </p:nvPr>
        </p:nvSpPr>
        <p:spPr/>
        <p:txBody>
          <a:bodyPr/>
          <a:lstStyle/>
          <a:p>
            <a:fld id="{8FEAFA59-1A5E-4448-B365-E0C6238BD975}" type="slidenum">
              <a:rPr lang="en-US" smtClean="0"/>
              <a:t>23</a:t>
            </a:fld>
            <a:endParaRPr lang="en-US"/>
          </a:p>
        </p:txBody>
      </p:sp>
      <p:sp>
        <p:nvSpPr>
          <p:cNvPr id="4" name="Text Placeholder 3">
            <a:extLst>
              <a:ext uri="{FF2B5EF4-FFF2-40B4-BE49-F238E27FC236}">
                <a16:creationId xmlns:a16="http://schemas.microsoft.com/office/drawing/2014/main" id="{9FF6ABEF-584E-7343-5342-CE4E15000002}"/>
              </a:ext>
            </a:extLst>
          </p:cNvPr>
          <p:cNvSpPr>
            <a:spLocks noGrp="1"/>
          </p:cNvSpPr>
          <p:nvPr>
            <p:ph type="body" sz="quarter" idx="13"/>
          </p:nvPr>
        </p:nvSpPr>
        <p:spPr/>
        <p:txBody>
          <a:bodyPr>
            <a:normAutofit fontScale="92500" lnSpcReduction="10000"/>
          </a:bodyPr>
          <a:lstStyle/>
          <a:p>
            <a:r>
              <a:rPr lang="en-US" dirty="0"/>
              <a:t>Assessing persistent symptoms / low likelihood of pathology</a:t>
            </a:r>
          </a:p>
        </p:txBody>
      </p:sp>
      <p:sp>
        <p:nvSpPr>
          <p:cNvPr id="7" name="TextBox 6">
            <a:extLst>
              <a:ext uri="{FF2B5EF4-FFF2-40B4-BE49-F238E27FC236}">
                <a16:creationId xmlns:a16="http://schemas.microsoft.com/office/drawing/2014/main" id="{7F45CD0F-D8F2-1311-FA62-4C20B6499A48}"/>
              </a:ext>
            </a:extLst>
          </p:cNvPr>
          <p:cNvSpPr txBox="1"/>
          <p:nvPr/>
        </p:nvSpPr>
        <p:spPr>
          <a:xfrm>
            <a:off x="3049859" y="3244334"/>
            <a:ext cx="6099716" cy="369332"/>
          </a:xfrm>
          <a:prstGeom prst="rect">
            <a:avLst/>
          </a:prstGeom>
          <a:noFill/>
        </p:spPr>
        <p:txBody>
          <a:bodyPr wrap="square">
            <a:spAutoFit/>
          </a:bodyPr>
          <a:lstStyle/>
          <a:p>
            <a:r>
              <a:rPr lang="en-GB" b="0" dirty="0">
                <a:effectLst/>
              </a:rPr>
              <a:t> </a:t>
            </a:r>
            <a:endParaRPr lang="en-US" dirty="0"/>
          </a:p>
        </p:txBody>
      </p:sp>
      <p:graphicFrame>
        <p:nvGraphicFramePr>
          <p:cNvPr id="8" name="Table 6">
            <a:extLst>
              <a:ext uri="{FF2B5EF4-FFF2-40B4-BE49-F238E27FC236}">
                <a16:creationId xmlns:a16="http://schemas.microsoft.com/office/drawing/2014/main" id="{2425ACC6-FE3C-6B5B-4D26-19AC38702B38}"/>
              </a:ext>
            </a:extLst>
          </p:cNvPr>
          <p:cNvGraphicFramePr>
            <a:graphicFrameLocks/>
          </p:cNvGraphicFramePr>
          <p:nvPr/>
        </p:nvGraphicFramePr>
        <p:xfrm>
          <a:off x="344487" y="1252538"/>
          <a:ext cx="11503669" cy="3990415"/>
        </p:xfrm>
        <a:graphic>
          <a:graphicData uri="http://schemas.openxmlformats.org/drawingml/2006/table">
            <a:tbl>
              <a:tblPr firstRow="1" bandRow="1">
                <a:tableStyleId>{5C22544A-7EE6-4342-B048-85BDC9FD1C3A}</a:tableStyleId>
              </a:tblPr>
              <a:tblGrid>
                <a:gridCol w="3273908">
                  <a:extLst>
                    <a:ext uri="{9D8B030D-6E8A-4147-A177-3AD203B41FA5}">
                      <a16:colId xmlns:a16="http://schemas.microsoft.com/office/drawing/2014/main" val="318582559"/>
                    </a:ext>
                  </a:extLst>
                </a:gridCol>
                <a:gridCol w="2645778">
                  <a:extLst>
                    <a:ext uri="{9D8B030D-6E8A-4147-A177-3AD203B41FA5}">
                      <a16:colId xmlns:a16="http://schemas.microsoft.com/office/drawing/2014/main" val="1120917783"/>
                    </a:ext>
                  </a:extLst>
                </a:gridCol>
                <a:gridCol w="2938205">
                  <a:extLst>
                    <a:ext uri="{9D8B030D-6E8A-4147-A177-3AD203B41FA5}">
                      <a16:colId xmlns:a16="http://schemas.microsoft.com/office/drawing/2014/main" val="3666985308"/>
                    </a:ext>
                  </a:extLst>
                </a:gridCol>
                <a:gridCol w="2645778">
                  <a:extLst>
                    <a:ext uri="{9D8B030D-6E8A-4147-A177-3AD203B41FA5}">
                      <a16:colId xmlns:a16="http://schemas.microsoft.com/office/drawing/2014/main" val="944194291"/>
                    </a:ext>
                  </a:extLst>
                </a:gridCol>
              </a:tblGrid>
              <a:tr h="698545">
                <a:tc>
                  <a:txBody>
                    <a:bodyPr/>
                    <a:lstStyle/>
                    <a:p>
                      <a:pPr algn="l"/>
                      <a:r>
                        <a:rPr lang="en-GB" sz="2600" b="1" kern="1200" dirty="0">
                          <a:solidFill>
                            <a:schemeClr val="tx2"/>
                          </a:solidFill>
                          <a:latin typeface="Source Sans Pro" panose="020B0503030403020204" pitchFamily="34" charset="0"/>
                          <a:ea typeface="+mn-ea"/>
                          <a:cs typeface="+mn-cs"/>
                        </a:rPr>
                        <a:t>Negative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Positive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Be very careful</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Diagnostic</a:t>
                      </a:r>
                    </a:p>
                  </a:txBody>
                  <a:tcPr marL="68580" marR="68580" marT="0" marB="0"/>
                </a:tc>
                <a:extLst>
                  <a:ext uri="{0D108BD9-81ED-4DB2-BD59-A6C34878D82A}">
                    <a16:rowId xmlns:a16="http://schemas.microsoft.com/office/drawing/2014/main" val="4105453003"/>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 red flag symptoms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79530482"/>
                  </a:ext>
                </a:extLst>
              </a:tr>
              <a:tr h="730386">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Normal exam</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3145581720"/>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Negative tests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lang="en-GB" sz="2400" u="none" strike="noStrike" kern="1200" cap="none" dirty="0">
                        <a:solidFill>
                          <a:srgbClr val="595959"/>
                        </a:solidFill>
                        <a:latin typeface="Source Sans Pro" panose="020B0503030403020204" pitchFamily="34" charset="0"/>
                        <a:ea typeface="+mn-ea"/>
                        <a:cs typeface="+mn-cs"/>
                      </a:endParaRPr>
                    </a:p>
                  </a:txBody>
                  <a:tcPr marL="68580" marR="68580" marT="0" marB="0"/>
                </a:tc>
                <a:extLst>
                  <a:ext uri="{0D108BD9-81ED-4DB2-BD59-A6C34878D82A}">
                    <a16:rowId xmlns:a16="http://schemas.microsoft.com/office/drawing/2014/main" val="3837098594"/>
                  </a:ext>
                </a:extLst>
              </a:tr>
            </a:tbl>
          </a:graphicData>
        </a:graphic>
      </p:graphicFrame>
    </p:spTree>
    <p:extLst>
      <p:ext uri="{BB962C8B-B14F-4D97-AF65-F5344CB8AC3E}">
        <p14:creationId xmlns:p14="http://schemas.microsoft.com/office/powerpoint/2010/main" val="1891414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FADA1-2C7C-2800-0F26-7A0BA92BB4A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0260E9-A6BC-DF9E-DF30-8257EA39FB60}"/>
              </a:ext>
            </a:extLst>
          </p:cNvPr>
          <p:cNvSpPr>
            <a:spLocks noGrp="1"/>
          </p:cNvSpPr>
          <p:nvPr>
            <p:ph type="sldNum" sz="quarter" idx="12"/>
          </p:nvPr>
        </p:nvSpPr>
        <p:spPr/>
        <p:txBody>
          <a:bodyPr/>
          <a:lstStyle/>
          <a:p>
            <a:fld id="{8FEAFA59-1A5E-4448-B365-E0C6238BD975}" type="slidenum">
              <a:rPr lang="en-US" smtClean="0"/>
              <a:t>24</a:t>
            </a:fld>
            <a:endParaRPr lang="en-US"/>
          </a:p>
        </p:txBody>
      </p:sp>
      <p:sp>
        <p:nvSpPr>
          <p:cNvPr id="4" name="Text Placeholder 3">
            <a:extLst>
              <a:ext uri="{FF2B5EF4-FFF2-40B4-BE49-F238E27FC236}">
                <a16:creationId xmlns:a16="http://schemas.microsoft.com/office/drawing/2014/main" id="{E220BCB9-7358-465D-6341-2900E71F6C2B}"/>
              </a:ext>
            </a:extLst>
          </p:cNvPr>
          <p:cNvSpPr>
            <a:spLocks noGrp="1"/>
          </p:cNvSpPr>
          <p:nvPr>
            <p:ph type="body" sz="quarter" idx="13"/>
          </p:nvPr>
        </p:nvSpPr>
        <p:spPr/>
        <p:txBody>
          <a:bodyPr>
            <a:normAutofit fontScale="92500" lnSpcReduction="10000"/>
          </a:bodyPr>
          <a:lstStyle/>
          <a:p>
            <a:r>
              <a:rPr lang="en-US" dirty="0"/>
              <a:t>Assessing persistent symptoms / low likelihood of pathology</a:t>
            </a:r>
          </a:p>
        </p:txBody>
      </p:sp>
      <p:sp>
        <p:nvSpPr>
          <p:cNvPr id="7" name="TextBox 6">
            <a:extLst>
              <a:ext uri="{FF2B5EF4-FFF2-40B4-BE49-F238E27FC236}">
                <a16:creationId xmlns:a16="http://schemas.microsoft.com/office/drawing/2014/main" id="{C32E40F2-B04C-E968-A02D-FF4307E84AA3}"/>
              </a:ext>
            </a:extLst>
          </p:cNvPr>
          <p:cNvSpPr txBox="1"/>
          <p:nvPr/>
        </p:nvSpPr>
        <p:spPr>
          <a:xfrm>
            <a:off x="3049859" y="3244334"/>
            <a:ext cx="6099716" cy="369332"/>
          </a:xfrm>
          <a:prstGeom prst="rect">
            <a:avLst/>
          </a:prstGeom>
          <a:noFill/>
        </p:spPr>
        <p:txBody>
          <a:bodyPr wrap="square">
            <a:spAutoFit/>
          </a:bodyPr>
          <a:lstStyle/>
          <a:p>
            <a:r>
              <a:rPr lang="en-GB" b="0" dirty="0">
                <a:effectLst/>
              </a:rPr>
              <a:t> </a:t>
            </a:r>
            <a:endParaRPr lang="en-US" dirty="0"/>
          </a:p>
        </p:txBody>
      </p:sp>
      <p:graphicFrame>
        <p:nvGraphicFramePr>
          <p:cNvPr id="8" name="Table 6">
            <a:extLst>
              <a:ext uri="{FF2B5EF4-FFF2-40B4-BE49-F238E27FC236}">
                <a16:creationId xmlns:a16="http://schemas.microsoft.com/office/drawing/2014/main" id="{3AEAE545-08CF-E898-8B83-1D2088576944}"/>
              </a:ext>
            </a:extLst>
          </p:cNvPr>
          <p:cNvGraphicFramePr>
            <a:graphicFrameLocks/>
          </p:cNvGraphicFramePr>
          <p:nvPr/>
        </p:nvGraphicFramePr>
        <p:xfrm>
          <a:off x="344487" y="1252538"/>
          <a:ext cx="11503669" cy="3990415"/>
        </p:xfrm>
        <a:graphic>
          <a:graphicData uri="http://schemas.openxmlformats.org/drawingml/2006/table">
            <a:tbl>
              <a:tblPr firstRow="1" bandRow="1">
                <a:tableStyleId>{5C22544A-7EE6-4342-B048-85BDC9FD1C3A}</a:tableStyleId>
              </a:tblPr>
              <a:tblGrid>
                <a:gridCol w="3273908">
                  <a:extLst>
                    <a:ext uri="{9D8B030D-6E8A-4147-A177-3AD203B41FA5}">
                      <a16:colId xmlns:a16="http://schemas.microsoft.com/office/drawing/2014/main" val="318582559"/>
                    </a:ext>
                  </a:extLst>
                </a:gridCol>
                <a:gridCol w="2645778">
                  <a:extLst>
                    <a:ext uri="{9D8B030D-6E8A-4147-A177-3AD203B41FA5}">
                      <a16:colId xmlns:a16="http://schemas.microsoft.com/office/drawing/2014/main" val="1120917783"/>
                    </a:ext>
                  </a:extLst>
                </a:gridCol>
                <a:gridCol w="2938205">
                  <a:extLst>
                    <a:ext uri="{9D8B030D-6E8A-4147-A177-3AD203B41FA5}">
                      <a16:colId xmlns:a16="http://schemas.microsoft.com/office/drawing/2014/main" val="3666985308"/>
                    </a:ext>
                  </a:extLst>
                </a:gridCol>
                <a:gridCol w="2645778">
                  <a:extLst>
                    <a:ext uri="{9D8B030D-6E8A-4147-A177-3AD203B41FA5}">
                      <a16:colId xmlns:a16="http://schemas.microsoft.com/office/drawing/2014/main" val="944194291"/>
                    </a:ext>
                  </a:extLst>
                </a:gridCol>
              </a:tblGrid>
              <a:tr h="698545">
                <a:tc>
                  <a:txBody>
                    <a:bodyPr/>
                    <a:lstStyle/>
                    <a:p>
                      <a:pPr algn="l"/>
                      <a:r>
                        <a:rPr lang="en-GB" sz="2600" b="1" kern="1200" dirty="0">
                          <a:solidFill>
                            <a:schemeClr val="tx2"/>
                          </a:solidFill>
                          <a:latin typeface="Source Sans Pro" panose="020B0503030403020204" pitchFamily="34" charset="0"/>
                          <a:ea typeface="+mn-ea"/>
                          <a:cs typeface="+mn-cs"/>
                        </a:rPr>
                        <a:t>Negative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Positive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Be very careful</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Diagnostic</a:t>
                      </a:r>
                    </a:p>
                  </a:txBody>
                  <a:tcPr marL="68580" marR="68580" marT="0" marB="0"/>
                </a:tc>
                <a:extLst>
                  <a:ext uri="{0D108BD9-81ED-4DB2-BD59-A6C34878D82A}">
                    <a16:rowId xmlns:a16="http://schemas.microsoft.com/office/drawing/2014/main" val="4105453003"/>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 red flag symptoms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Typical symptoms (e.g. IBS criteria)</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79530482"/>
                  </a:ext>
                </a:extLst>
              </a:tr>
              <a:tr h="730386">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Normal exam</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“functional” signs on exam</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3145581720"/>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Negative tests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Not a diagnosis of exclusion</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lang="en-GB" sz="2400" u="none" strike="noStrike" kern="1200" cap="none" dirty="0">
                        <a:solidFill>
                          <a:srgbClr val="595959"/>
                        </a:solidFill>
                        <a:latin typeface="Source Sans Pro" panose="020B0503030403020204" pitchFamily="34" charset="0"/>
                        <a:ea typeface="+mn-ea"/>
                        <a:cs typeface="+mn-cs"/>
                      </a:endParaRPr>
                    </a:p>
                  </a:txBody>
                  <a:tcPr marL="68580" marR="68580" marT="0" marB="0"/>
                </a:tc>
                <a:extLst>
                  <a:ext uri="{0D108BD9-81ED-4DB2-BD59-A6C34878D82A}">
                    <a16:rowId xmlns:a16="http://schemas.microsoft.com/office/drawing/2014/main" val="3837098594"/>
                  </a:ext>
                </a:extLst>
              </a:tr>
            </a:tbl>
          </a:graphicData>
        </a:graphic>
      </p:graphicFrame>
    </p:spTree>
    <p:extLst>
      <p:ext uri="{BB962C8B-B14F-4D97-AF65-F5344CB8AC3E}">
        <p14:creationId xmlns:p14="http://schemas.microsoft.com/office/powerpoint/2010/main" val="3417103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D0B6F-02D8-5647-8880-E558404F682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C2AC9C-608A-0516-FD57-48C83E6C86CA}"/>
              </a:ext>
            </a:extLst>
          </p:cNvPr>
          <p:cNvSpPr>
            <a:spLocks noGrp="1"/>
          </p:cNvSpPr>
          <p:nvPr>
            <p:ph type="sldNum" sz="quarter" idx="12"/>
          </p:nvPr>
        </p:nvSpPr>
        <p:spPr/>
        <p:txBody>
          <a:bodyPr/>
          <a:lstStyle/>
          <a:p>
            <a:fld id="{8FEAFA59-1A5E-4448-B365-E0C6238BD975}" type="slidenum">
              <a:rPr lang="en-US" smtClean="0"/>
              <a:t>25</a:t>
            </a:fld>
            <a:endParaRPr lang="en-US"/>
          </a:p>
        </p:txBody>
      </p:sp>
      <p:sp>
        <p:nvSpPr>
          <p:cNvPr id="4" name="Text Placeholder 3">
            <a:extLst>
              <a:ext uri="{FF2B5EF4-FFF2-40B4-BE49-F238E27FC236}">
                <a16:creationId xmlns:a16="http://schemas.microsoft.com/office/drawing/2014/main" id="{9F760883-3260-9FFB-10EE-1B229A700B2E}"/>
              </a:ext>
            </a:extLst>
          </p:cNvPr>
          <p:cNvSpPr>
            <a:spLocks noGrp="1"/>
          </p:cNvSpPr>
          <p:nvPr>
            <p:ph type="body" sz="quarter" idx="13"/>
          </p:nvPr>
        </p:nvSpPr>
        <p:spPr/>
        <p:txBody>
          <a:bodyPr>
            <a:normAutofit fontScale="92500" lnSpcReduction="10000"/>
          </a:bodyPr>
          <a:lstStyle/>
          <a:p>
            <a:r>
              <a:rPr lang="en-US" dirty="0"/>
              <a:t>Assessing persistent symptoms / low likelihood of pathology</a:t>
            </a:r>
          </a:p>
        </p:txBody>
      </p:sp>
      <p:sp>
        <p:nvSpPr>
          <p:cNvPr id="7" name="TextBox 6">
            <a:extLst>
              <a:ext uri="{FF2B5EF4-FFF2-40B4-BE49-F238E27FC236}">
                <a16:creationId xmlns:a16="http://schemas.microsoft.com/office/drawing/2014/main" id="{B712A6B9-3301-E4E0-78CF-62739C7B917B}"/>
              </a:ext>
            </a:extLst>
          </p:cNvPr>
          <p:cNvSpPr txBox="1"/>
          <p:nvPr/>
        </p:nvSpPr>
        <p:spPr>
          <a:xfrm>
            <a:off x="3049859" y="3244334"/>
            <a:ext cx="6099716" cy="369332"/>
          </a:xfrm>
          <a:prstGeom prst="rect">
            <a:avLst/>
          </a:prstGeom>
          <a:noFill/>
        </p:spPr>
        <p:txBody>
          <a:bodyPr wrap="square">
            <a:spAutoFit/>
          </a:bodyPr>
          <a:lstStyle/>
          <a:p>
            <a:r>
              <a:rPr lang="en-GB" b="0" dirty="0">
                <a:effectLst/>
              </a:rPr>
              <a:t> </a:t>
            </a:r>
            <a:endParaRPr lang="en-US" dirty="0"/>
          </a:p>
        </p:txBody>
      </p:sp>
      <p:graphicFrame>
        <p:nvGraphicFramePr>
          <p:cNvPr id="8" name="Table 6">
            <a:extLst>
              <a:ext uri="{FF2B5EF4-FFF2-40B4-BE49-F238E27FC236}">
                <a16:creationId xmlns:a16="http://schemas.microsoft.com/office/drawing/2014/main" id="{D6D2A365-AC42-06BB-45F6-9E7F5D3273B3}"/>
              </a:ext>
            </a:extLst>
          </p:cNvPr>
          <p:cNvGraphicFramePr>
            <a:graphicFrameLocks/>
          </p:cNvGraphicFramePr>
          <p:nvPr/>
        </p:nvGraphicFramePr>
        <p:xfrm>
          <a:off x="344487" y="1252538"/>
          <a:ext cx="11503669" cy="3990415"/>
        </p:xfrm>
        <a:graphic>
          <a:graphicData uri="http://schemas.openxmlformats.org/drawingml/2006/table">
            <a:tbl>
              <a:tblPr firstRow="1" bandRow="1">
                <a:tableStyleId>{5C22544A-7EE6-4342-B048-85BDC9FD1C3A}</a:tableStyleId>
              </a:tblPr>
              <a:tblGrid>
                <a:gridCol w="3273908">
                  <a:extLst>
                    <a:ext uri="{9D8B030D-6E8A-4147-A177-3AD203B41FA5}">
                      <a16:colId xmlns:a16="http://schemas.microsoft.com/office/drawing/2014/main" val="318582559"/>
                    </a:ext>
                  </a:extLst>
                </a:gridCol>
                <a:gridCol w="2645778">
                  <a:extLst>
                    <a:ext uri="{9D8B030D-6E8A-4147-A177-3AD203B41FA5}">
                      <a16:colId xmlns:a16="http://schemas.microsoft.com/office/drawing/2014/main" val="1120917783"/>
                    </a:ext>
                  </a:extLst>
                </a:gridCol>
                <a:gridCol w="2938205">
                  <a:extLst>
                    <a:ext uri="{9D8B030D-6E8A-4147-A177-3AD203B41FA5}">
                      <a16:colId xmlns:a16="http://schemas.microsoft.com/office/drawing/2014/main" val="3666985308"/>
                    </a:ext>
                  </a:extLst>
                </a:gridCol>
                <a:gridCol w="2645778">
                  <a:extLst>
                    <a:ext uri="{9D8B030D-6E8A-4147-A177-3AD203B41FA5}">
                      <a16:colId xmlns:a16="http://schemas.microsoft.com/office/drawing/2014/main" val="944194291"/>
                    </a:ext>
                  </a:extLst>
                </a:gridCol>
              </a:tblGrid>
              <a:tr h="698545">
                <a:tc>
                  <a:txBody>
                    <a:bodyPr/>
                    <a:lstStyle/>
                    <a:p>
                      <a:pPr algn="l"/>
                      <a:r>
                        <a:rPr lang="en-GB" sz="2600" b="1" kern="1200" dirty="0">
                          <a:solidFill>
                            <a:schemeClr val="tx2"/>
                          </a:solidFill>
                          <a:latin typeface="Source Sans Pro" panose="020B0503030403020204" pitchFamily="34" charset="0"/>
                          <a:ea typeface="+mn-ea"/>
                          <a:cs typeface="+mn-cs"/>
                        </a:rPr>
                        <a:t>Negative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Positive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Be very careful</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Diagnostic</a:t>
                      </a:r>
                    </a:p>
                  </a:txBody>
                  <a:tcPr marL="68580" marR="68580" marT="0" marB="0"/>
                </a:tc>
                <a:extLst>
                  <a:ext uri="{0D108BD9-81ED-4DB2-BD59-A6C34878D82A}">
                    <a16:rowId xmlns:a16="http://schemas.microsoft.com/office/drawing/2014/main" val="4105453003"/>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 red flag symptoms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Typical symptoms (e.g. IBS criteria)</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a:solidFill>
                            <a:srgbClr val="595959"/>
                          </a:solidFill>
                          <a:latin typeface="Source Sans Pro" panose="020B0503030403020204" pitchFamily="34" charset="0"/>
                          <a:ea typeface="+mn-ea"/>
                          <a:cs typeface="+mn-cs"/>
                        </a:rPr>
                        <a:t>Marked distress</a:t>
                      </a: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79530482"/>
                  </a:ext>
                </a:extLst>
              </a:tr>
              <a:tr h="730386">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Normal exam</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“functional” signs on exam</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Psychological history</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3145581720"/>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Negative tests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Not a diagnosis of exclusion</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History of abuse</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lang="en-GB" sz="2400" u="none" strike="noStrike" kern="1200" cap="none" dirty="0">
                        <a:solidFill>
                          <a:srgbClr val="595959"/>
                        </a:solidFill>
                        <a:latin typeface="Source Sans Pro" panose="020B0503030403020204" pitchFamily="34" charset="0"/>
                        <a:ea typeface="+mn-ea"/>
                        <a:cs typeface="+mn-cs"/>
                      </a:endParaRPr>
                    </a:p>
                  </a:txBody>
                  <a:tcPr marL="68580" marR="68580" marT="0" marB="0"/>
                </a:tc>
                <a:extLst>
                  <a:ext uri="{0D108BD9-81ED-4DB2-BD59-A6C34878D82A}">
                    <a16:rowId xmlns:a16="http://schemas.microsoft.com/office/drawing/2014/main" val="3837098594"/>
                  </a:ext>
                </a:extLst>
              </a:tr>
            </a:tbl>
          </a:graphicData>
        </a:graphic>
      </p:graphicFrame>
    </p:spTree>
    <p:extLst>
      <p:ext uri="{BB962C8B-B14F-4D97-AF65-F5344CB8AC3E}">
        <p14:creationId xmlns:p14="http://schemas.microsoft.com/office/powerpoint/2010/main" val="1849713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4733F-E9CB-317B-EFB1-6EC8ACDFB3F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0EB0483-B9BE-EE28-4789-38A9E4A825B8}"/>
              </a:ext>
            </a:extLst>
          </p:cNvPr>
          <p:cNvSpPr>
            <a:spLocks noGrp="1"/>
          </p:cNvSpPr>
          <p:nvPr>
            <p:ph type="sldNum" sz="quarter" idx="12"/>
          </p:nvPr>
        </p:nvSpPr>
        <p:spPr/>
        <p:txBody>
          <a:bodyPr/>
          <a:lstStyle/>
          <a:p>
            <a:fld id="{8FEAFA59-1A5E-4448-B365-E0C6238BD975}" type="slidenum">
              <a:rPr lang="en-US" smtClean="0"/>
              <a:t>26</a:t>
            </a:fld>
            <a:endParaRPr lang="en-US"/>
          </a:p>
        </p:txBody>
      </p:sp>
      <p:sp>
        <p:nvSpPr>
          <p:cNvPr id="4" name="Text Placeholder 3">
            <a:extLst>
              <a:ext uri="{FF2B5EF4-FFF2-40B4-BE49-F238E27FC236}">
                <a16:creationId xmlns:a16="http://schemas.microsoft.com/office/drawing/2014/main" id="{1B0E2AE0-7685-7C79-AC5D-0306F68CE13E}"/>
              </a:ext>
            </a:extLst>
          </p:cNvPr>
          <p:cNvSpPr>
            <a:spLocks noGrp="1"/>
          </p:cNvSpPr>
          <p:nvPr>
            <p:ph type="body" sz="quarter" idx="13"/>
          </p:nvPr>
        </p:nvSpPr>
        <p:spPr/>
        <p:txBody>
          <a:bodyPr>
            <a:normAutofit fontScale="92500" lnSpcReduction="10000"/>
          </a:bodyPr>
          <a:lstStyle/>
          <a:p>
            <a:r>
              <a:rPr lang="en-US" dirty="0"/>
              <a:t>Assessing persistent symptoms / low likelihood of pathology</a:t>
            </a:r>
          </a:p>
        </p:txBody>
      </p:sp>
      <p:sp>
        <p:nvSpPr>
          <p:cNvPr id="7" name="TextBox 6">
            <a:extLst>
              <a:ext uri="{FF2B5EF4-FFF2-40B4-BE49-F238E27FC236}">
                <a16:creationId xmlns:a16="http://schemas.microsoft.com/office/drawing/2014/main" id="{FF48DF06-6010-A463-9296-70D84E8D84AB}"/>
              </a:ext>
            </a:extLst>
          </p:cNvPr>
          <p:cNvSpPr txBox="1"/>
          <p:nvPr/>
        </p:nvSpPr>
        <p:spPr>
          <a:xfrm>
            <a:off x="3049859" y="3244334"/>
            <a:ext cx="6099716" cy="369332"/>
          </a:xfrm>
          <a:prstGeom prst="rect">
            <a:avLst/>
          </a:prstGeom>
          <a:noFill/>
        </p:spPr>
        <p:txBody>
          <a:bodyPr wrap="square">
            <a:spAutoFit/>
          </a:bodyPr>
          <a:lstStyle/>
          <a:p>
            <a:r>
              <a:rPr lang="en-GB" b="0" dirty="0">
                <a:effectLst/>
              </a:rPr>
              <a:t> </a:t>
            </a:r>
            <a:endParaRPr lang="en-US" dirty="0"/>
          </a:p>
        </p:txBody>
      </p:sp>
      <p:graphicFrame>
        <p:nvGraphicFramePr>
          <p:cNvPr id="8" name="Table 6">
            <a:extLst>
              <a:ext uri="{FF2B5EF4-FFF2-40B4-BE49-F238E27FC236}">
                <a16:creationId xmlns:a16="http://schemas.microsoft.com/office/drawing/2014/main" id="{98C45B0E-BCF2-FF4F-38CD-82266BBC4D74}"/>
              </a:ext>
            </a:extLst>
          </p:cNvPr>
          <p:cNvGraphicFramePr>
            <a:graphicFrameLocks/>
          </p:cNvGraphicFramePr>
          <p:nvPr/>
        </p:nvGraphicFramePr>
        <p:xfrm>
          <a:off x="344487" y="1252538"/>
          <a:ext cx="11503669" cy="4081855"/>
        </p:xfrm>
        <a:graphic>
          <a:graphicData uri="http://schemas.openxmlformats.org/drawingml/2006/table">
            <a:tbl>
              <a:tblPr firstRow="1" bandRow="1">
                <a:tableStyleId>{5C22544A-7EE6-4342-B048-85BDC9FD1C3A}</a:tableStyleId>
              </a:tblPr>
              <a:tblGrid>
                <a:gridCol w="3273908">
                  <a:extLst>
                    <a:ext uri="{9D8B030D-6E8A-4147-A177-3AD203B41FA5}">
                      <a16:colId xmlns:a16="http://schemas.microsoft.com/office/drawing/2014/main" val="318582559"/>
                    </a:ext>
                  </a:extLst>
                </a:gridCol>
                <a:gridCol w="2645778">
                  <a:extLst>
                    <a:ext uri="{9D8B030D-6E8A-4147-A177-3AD203B41FA5}">
                      <a16:colId xmlns:a16="http://schemas.microsoft.com/office/drawing/2014/main" val="1120917783"/>
                    </a:ext>
                  </a:extLst>
                </a:gridCol>
                <a:gridCol w="2938205">
                  <a:extLst>
                    <a:ext uri="{9D8B030D-6E8A-4147-A177-3AD203B41FA5}">
                      <a16:colId xmlns:a16="http://schemas.microsoft.com/office/drawing/2014/main" val="3666985308"/>
                    </a:ext>
                  </a:extLst>
                </a:gridCol>
                <a:gridCol w="2645778">
                  <a:extLst>
                    <a:ext uri="{9D8B030D-6E8A-4147-A177-3AD203B41FA5}">
                      <a16:colId xmlns:a16="http://schemas.microsoft.com/office/drawing/2014/main" val="944194291"/>
                    </a:ext>
                  </a:extLst>
                </a:gridCol>
              </a:tblGrid>
              <a:tr h="698545">
                <a:tc>
                  <a:txBody>
                    <a:bodyPr/>
                    <a:lstStyle/>
                    <a:p>
                      <a:pPr algn="l"/>
                      <a:r>
                        <a:rPr lang="en-GB" sz="2600" b="1" kern="1200" dirty="0">
                          <a:solidFill>
                            <a:schemeClr val="tx2"/>
                          </a:solidFill>
                          <a:latin typeface="Source Sans Pro" panose="020B0503030403020204" pitchFamily="34" charset="0"/>
                          <a:ea typeface="+mn-ea"/>
                          <a:cs typeface="+mn-cs"/>
                        </a:rPr>
                        <a:t>Negative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Positive</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Be very careful</a:t>
                      </a:r>
                    </a:p>
                  </a:txBody>
                  <a:tcPr marL="68580" marR="68580" marT="0" marB="0"/>
                </a:tc>
                <a:tc>
                  <a:txBody>
                    <a:bodyPr/>
                    <a:lstStyle/>
                    <a:p>
                      <a:pPr algn="l"/>
                      <a:r>
                        <a:rPr lang="en-GB" sz="2600" b="1" kern="1200" dirty="0">
                          <a:solidFill>
                            <a:schemeClr val="tx2"/>
                          </a:solidFill>
                          <a:latin typeface="Source Sans Pro" panose="020B0503030403020204" pitchFamily="34" charset="0"/>
                          <a:ea typeface="+mn-ea"/>
                          <a:cs typeface="+mn-cs"/>
                        </a:rPr>
                        <a:t>Diagnostic</a:t>
                      </a:r>
                    </a:p>
                  </a:txBody>
                  <a:tcPr marL="68580" marR="68580" marT="0" marB="0"/>
                </a:tc>
                <a:extLst>
                  <a:ext uri="{0D108BD9-81ED-4DB2-BD59-A6C34878D82A}">
                    <a16:rowId xmlns:a16="http://schemas.microsoft.com/office/drawing/2014/main" val="4105453003"/>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 red flag symptoms</a:t>
                      </a: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Typical symptoms (e.g. IBS criteria)</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a:solidFill>
                            <a:srgbClr val="595959"/>
                          </a:solidFill>
                          <a:latin typeface="Source Sans Pro" panose="020B0503030403020204" pitchFamily="34" charset="0"/>
                          <a:ea typeface="+mn-ea"/>
                          <a:cs typeface="+mn-cs"/>
                        </a:rPr>
                        <a:t>Marked distress</a:t>
                      </a: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a:solidFill>
                            <a:srgbClr val="595959"/>
                          </a:solidFill>
                          <a:latin typeface="Source Sans Pro" panose="020B0503030403020204" pitchFamily="34" charset="0"/>
                          <a:ea typeface="+mn-ea"/>
                          <a:cs typeface="+mn-cs"/>
                        </a:rPr>
                        <a:t>Look up the syndrome criteria …</a:t>
                      </a:r>
                      <a:endParaRPr sz="2400" u="none" strike="noStrike" kern="1200" cap="none">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79530482"/>
                  </a:ext>
                </a:extLst>
              </a:tr>
              <a:tr h="730386">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Normal exam</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“functional” signs on exam</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Psychological history</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 and make a differential</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extLst>
                  <a:ext uri="{0D108BD9-81ED-4DB2-BD59-A6C34878D82A}">
                    <a16:rowId xmlns:a16="http://schemas.microsoft.com/office/drawing/2014/main" val="3145581720"/>
                  </a:ext>
                </a:extLst>
              </a:tr>
              <a:tr h="698545">
                <a:tc>
                  <a:txBody>
                    <a:bodyPr/>
                    <a:lstStyle/>
                    <a:p>
                      <a:pPr marL="0" marR="0" lvl="0" indent="0" algn="l" rtl="0">
                        <a:lnSpc>
                          <a:spcPct val="100000"/>
                        </a:lnSpc>
                        <a:spcBef>
                          <a:spcPts val="0"/>
                        </a:spcBef>
                        <a:spcAft>
                          <a:spcPts val="0"/>
                        </a:spcAft>
                        <a:buClr>
                          <a:srgbClr val="000000"/>
                        </a:buClr>
                        <a:buSzPts val="1800"/>
                        <a:buFont typeface="Arial"/>
                        <a:buNone/>
                      </a:pPr>
                      <a:r>
                        <a:rPr lang="en-GB" sz="2400" u="none" strike="noStrike" cap="none" dirty="0">
                          <a:solidFill>
                            <a:srgbClr val="595959"/>
                          </a:solidFill>
                          <a:latin typeface="Source Sans Pro" panose="020B0503030403020204" pitchFamily="34" charset="0"/>
                        </a:rPr>
                        <a:t>Negative tests</a:t>
                      </a:r>
                    </a:p>
                    <a:p>
                      <a:pPr marL="0" marR="0" lvl="0" indent="0" algn="l" rtl="0">
                        <a:lnSpc>
                          <a:spcPct val="100000"/>
                        </a:lnSpc>
                        <a:spcBef>
                          <a:spcPts val="0"/>
                        </a:spcBef>
                        <a:spcAft>
                          <a:spcPts val="0"/>
                        </a:spcAft>
                        <a:buClr>
                          <a:srgbClr val="000000"/>
                        </a:buClr>
                        <a:buSzPts val="1800"/>
                        <a:buFont typeface="Arial"/>
                        <a:buNone/>
                      </a:pPr>
                      <a:endParaRPr lang="en-GB" sz="2400" u="none" strike="noStrike" cap="none" dirty="0">
                        <a:solidFill>
                          <a:srgbClr val="595959"/>
                        </a:solidFill>
                        <a:latin typeface="Source Sans Pro" panose="020B0503030403020204" pitchFamily="34" charset="0"/>
                      </a:endParaRPr>
                    </a:p>
                    <a:p>
                      <a:pPr marL="0" marR="0" lvl="0" indent="0" algn="l" rtl="0">
                        <a:lnSpc>
                          <a:spcPct val="100000"/>
                        </a:lnSpc>
                        <a:spcBef>
                          <a:spcPts val="0"/>
                        </a:spcBef>
                        <a:spcAft>
                          <a:spcPts val="0"/>
                        </a:spcAft>
                        <a:buClr>
                          <a:srgbClr val="000000"/>
                        </a:buClr>
                        <a:buSzPts val="1800"/>
                        <a:buFont typeface="Arial"/>
                        <a:buNone/>
                      </a:pPr>
                      <a:endParaRPr sz="1800" u="none" strike="noStrike" cap="none" dirty="0">
                        <a:latin typeface="Source Sans Pro" panose="020B0503030403020204" pitchFamily="34" charset="0"/>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Not a diagnosis of exclusion</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r>
                        <a:rPr lang="en-GB" sz="2400" u="none" strike="noStrike" kern="1200" cap="none" dirty="0">
                          <a:solidFill>
                            <a:srgbClr val="595959"/>
                          </a:solidFill>
                          <a:latin typeface="Source Sans Pro" panose="020B0503030403020204" pitchFamily="34" charset="0"/>
                          <a:ea typeface="+mn-ea"/>
                          <a:cs typeface="+mn-cs"/>
                        </a:rPr>
                        <a:t>History of abuse</a:t>
                      </a:r>
                      <a:endParaRPr sz="2400" u="none" strike="noStrike" kern="1200" cap="none" dirty="0">
                        <a:solidFill>
                          <a:srgbClr val="595959"/>
                        </a:solidFill>
                        <a:latin typeface="Source Sans Pro" panose="020B0503030403020204" pitchFamily="34" charset="0"/>
                        <a:ea typeface="+mn-ea"/>
                        <a:cs typeface="+mn-cs"/>
                      </a:endParaRPr>
                    </a:p>
                  </a:txBody>
                  <a:tcPr marL="91450" marR="91450" marT="45725" marB="45725"/>
                </a:tc>
                <a:tc>
                  <a:txBody>
                    <a:bodyPr/>
                    <a:lstStyle/>
                    <a:p>
                      <a:pPr marL="0" marR="0" lvl="0" indent="0" algn="l" defTabSz="914400" rtl="0" eaLnBrk="1" latinLnBrk="0" hangingPunct="1">
                        <a:lnSpc>
                          <a:spcPct val="100000"/>
                        </a:lnSpc>
                        <a:spcBef>
                          <a:spcPts val="0"/>
                        </a:spcBef>
                        <a:spcAft>
                          <a:spcPts val="0"/>
                        </a:spcAft>
                        <a:buClr>
                          <a:srgbClr val="000000"/>
                        </a:buClr>
                        <a:buSzPts val="1800"/>
                        <a:buFont typeface="Arial"/>
                        <a:buNone/>
                      </a:pPr>
                      <a:endParaRPr lang="en-GB" sz="2400" u="none" strike="noStrike" kern="1200" cap="none" dirty="0">
                        <a:solidFill>
                          <a:srgbClr val="595959"/>
                        </a:solidFill>
                        <a:latin typeface="Source Sans Pro" panose="020B0503030403020204" pitchFamily="34" charset="0"/>
                        <a:ea typeface="+mn-ea"/>
                        <a:cs typeface="+mn-cs"/>
                      </a:endParaRPr>
                    </a:p>
                  </a:txBody>
                  <a:tcPr marL="68580" marR="68580" marT="0" marB="0"/>
                </a:tc>
                <a:extLst>
                  <a:ext uri="{0D108BD9-81ED-4DB2-BD59-A6C34878D82A}">
                    <a16:rowId xmlns:a16="http://schemas.microsoft.com/office/drawing/2014/main" val="3837098594"/>
                  </a:ext>
                </a:extLst>
              </a:tr>
            </a:tbl>
          </a:graphicData>
        </a:graphic>
      </p:graphicFrame>
    </p:spTree>
    <p:extLst>
      <p:ext uri="{BB962C8B-B14F-4D97-AF65-F5344CB8AC3E}">
        <p14:creationId xmlns:p14="http://schemas.microsoft.com/office/powerpoint/2010/main" val="41551284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285C5-610E-8D49-D5FE-A5D4BB5B94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A05894-128F-233A-3068-8A03B33022AA}"/>
              </a:ext>
            </a:extLst>
          </p:cNvPr>
          <p:cNvSpPr>
            <a:spLocks noGrp="1"/>
          </p:cNvSpPr>
          <p:nvPr>
            <p:ph type="title"/>
          </p:nvPr>
        </p:nvSpPr>
        <p:spPr>
          <a:xfrm>
            <a:off x="343844" y="136525"/>
            <a:ext cx="11009956" cy="641233"/>
          </a:xfrm>
        </p:spPr>
        <p:txBody>
          <a:bodyPr>
            <a:normAutofit fontScale="90000"/>
          </a:bodyPr>
          <a:lstStyle/>
          <a:p>
            <a:r>
              <a:rPr lang="en-US" dirty="0"/>
              <a:t>Framing expectation for things we won’t be able to see (aka negative tests!)</a:t>
            </a:r>
          </a:p>
        </p:txBody>
      </p:sp>
      <p:sp>
        <p:nvSpPr>
          <p:cNvPr id="4" name="Slide Number Placeholder 3">
            <a:extLst>
              <a:ext uri="{FF2B5EF4-FFF2-40B4-BE49-F238E27FC236}">
                <a16:creationId xmlns:a16="http://schemas.microsoft.com/office/drawing/2014/main" id="{331AF60A-86D6-0EB7-6D37-6B269FF87069}"/>
              </a:ext>
            </a:extLst>
          </p:cNvPr>
          <p:cNvSpPr>
            <a:spLocks noGrp="1"/>
          </p:cNvSpPr>
          <p:nvPr>
            <p:ph type="sldNum" sz="quarter" idx="12"/>
          </p:nvPr>
        </p:nvSpPr>
        <p:spPr/>
        <p:txBody>
          <a:bodyPr/>
          <a:lstStyle/>
          <a:p>
            <a:fld id="{8FEAFA59-1A5E-4448-B365-E0C6238BD975}" type="slidenum">
              <a:rPr lang="en-US" smtClean="0"/>
              <a:t>27</a:t>
            </a:fld>
            <a:endParaRPr lang="en-US"/>
          </a:p>
        </p:txBody>
      </p:sp>
      <p:sp>
        <p:nvSpPr>
          <p:cNvPr id="8" name="Rounded Rectangular Callout 7">
            <a:extLst>
              <a:ext uri="{FF2B5EF4-FFF2-40B4-BE49-F238E27FC236}">
                <a16:creationId xmlns:a16="http://schemas.microsoft.com/office/drawing/2014/main" id="{04379A57-1135-2A3B-32E0-01EDCAEE4040}"/>
              </a:ext>
            </a:extLst>
          </p:cNvPr>
          <p:cNvSpPr/>
          <p:nvPr/>
        </p:nvSpPr>
        <p:spPr>
          <a:xfrm>
            <a:off x="954157" y="1643270"/>
            <a:ext cx="4055165" cy="967408"/>
          </a:xfrm>
          <a:prstGeom prst="wedgeRoundRectCallout">
            <a:avLst>
              <a:gd name="adj1" fmla="val -54820"/>
              <a:gd name="adj2" fmla="val 10222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latin typeface="Source Sans Pro" panose="020B0503030403020204" pitchFamily="34" charset="0"/>
              </a:rPr>
              <a:t>… to find out what is wrong with you</a:t>
            </a:r>
          </a:p>
        </p:txBody>
      </p:sp>
      <p:sp>
        <p:nvSpPr>
          <p:cNvPr id="9" name="Rounded Rectangular Callout 8">
            <a:extLst>
              <a:ext uri="{FF2B5EF4-FFF2-40B4-BE49-F238E27FC236}">
                <a16:creationId xmlns:a16="http://schemas.microsoft.com/office/drawing/2014/main" id="{5D444871-0DD4-ADE4-5021-540E6CF456C3}"/>
              </a:ext>
            </a:extLst>
          </p:cNvPr>
          <p:cNvSpPr/>
          <p:nvPr/>
        </p:nvSpPr>
        <p:spPr>
          <a:xfrm>
            <a:off x="954156" y="3279915"/>
            <a:ext cx="4055165" cy="967408"/>
          </a:xfrm>
          <a:prstGeom prst="wedgeRoundRectCallout">
            <a:avLst>
              <a:gd name="adj1" fmla="val -54820"/>
              <a:gd name="adj2" fmla="val 10222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latin typeface="Source Sans Pro" panose="020B0503030403020204" pitchFamily="34" charset="0"/>
              </a:rPr>
              <a:t>… to confirm that there’s nothing serious going on</a:t>
            </a:r>
          </a:p>
        </p:txBody>
      </p:sp>
      <p:sp>
        <p:nvSpPr>
          <p:cNvPr id="10" name="Rounded Rectangular Callout 9">
            <a:extLst>
              <a:ext uri="{FF2B5EF4-FFF2-40B4-BE49-F238E27FC236}">
                <a16:creationId xmlns:a16="http://schemas.microsoft.com/office/drawing/2014/main" id="{C30AA0AA-1EE7-4F4B-4A37-4CC90A50720E}"/>
              </a:ext>
            </a:extLst>
          </p:cNvPr>
          <p:cNvSpPr/>
          <p:nvPr/>
        </p:nvSpPr>
        <p:spPr>
          <a:xfrm>
            <a:off x="6897757" y="1643270"/>
            <a:ext cx="4055165" cy="967408"/>
          </a:xfrm>
          <a:prstGeom prst="wedgeRoundRectCallout">
            <a:avLst>
              <a:gd name="adj1" fmla="val 56618"/>
              <a:gd name="adj2" fmla="val 95377"/>
              <a:gd name="adj3" fmla="val 16667"/>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Source Sans Pro" panose="020B0503030403020204" pitchFamily="34" charset="0"/>
              </a:rPr>
              <a:t>So if they’re negative will you do more?</a:t>
            </a:r>
          </a:p>
        </p:txBody>
      </p:sp>
      <p:sp>
        <p:nvSpPr>
          <p:cNvPr id="12" name="Rounded Rectangular Callout 11">
            <a:extLst>
              <a:ext uri="{FF2B5EF4-FFF2-40B4-BE49-F238E27FC236}">
                <a16:creationId xmlns:a16="http://schemas.microsoft.com/office/drawing/2014/main" id="{7479B8F5-2430-BA58-1264-042A9DEDF7BE}"/>
              </a:ext>
            </a:extLst>
          </p:cNvPr>
          <p:cNvSpPr/>
          <p:nvPr/>
        </p:nvSpPr>
        <p:spPr>
          <a:xfrm>
            <a:off x="6897757" y="3279915"/>
            <a:ext cx="4055165" cy="967408"/>
          </a:xfrm>
          <a:prstGeom prst="wedgeRoundRectCallout">
            <a:avLst>
              <a:gd name="adj1" fmla="val 56618"/>
              <a:gd name="adj2" fmla="val 95377"/>
              <a:gd name="adj3" fmla="val 16667"/>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Source Sans Pro" panose="020B0503030403020204" pitchFamily="34" charset="0"/>
              </a:rPr>
              <a:t>So you mean I have </a:t>
            </a:r>
            <a:r>
              <a:rPr lang="en-US" sz="2800" b="1" i="1" dirty="0">
                <a:solidFill>
                  <a:schemeClr val="tx1"/>
                </a:solidFill>
                <a:latin typeface="Source Sans Pro" panose="020B0503030403020204" pitchFamily="34" charset="0"/>
              </a:rPr>
              <a:t>nothing</a:t>
            </a:r>
            <a:r>
              <a:rPr lang="en-US" sz="2800" dirty="0">
                <a:solidFill>
                  <a:schemeClr val="tx1"/>
                </a:solidFill>
                <a:latin typeface="Source Sans Pro" panose="020B0503030403020204" pitchFamily="34" charset="0"/>
              </a:rPr>
              <a:t> going on?</a:t>
            </a:r>
          </a:p>
        </p:txBody>
      </p:sp>
      <p:sp>
        <p:nvSpPr>
          <p:cNvPr id="13" name="Rounded Rectangular Callout 12">
            <a:extLst>
              <a:ext uri="{FF2B5EF4-FFF2-40B4-BE49-F238E27FC236}">
                <a16:creationId xmlns:a16="http://schemas.microsoft.com/office/drawing/2014/main" id="{D3DA23EE-C4F8-4D93-69C0-A4C0EF1D0605}"/>
              </a:ext>
            </a:extLst>
          </p:cNvPr>
          <p:cNvSpPr/>
          <p:nvPr/>
        </p:nvSpPr>
        <p:spPr>
          <a:xfrm>
            <a:off x="914400" y="4916559"/>
            <a:ext cx="4823792" cy="1563753"/>
          </a:xfrm>
          <a:prstGeom prst="wedgeRoundRectCallout">
            <a:avLst>
              <a:gd name="adj1" fmla="val -50245"/>
              <a:gd name="adj2" fmla="val 7426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solidFill>
                <a:latin typeface="Source Sans Pro" panose="020B0503030403020204" pitchFamily="34" charset="0"/>
              </a:rPr>
              <a:t>…because most symptoms like this come from processes we can’t see, but I need to rule a few things out first</a:t>
            </a:r>
          </a:p>
        </p:txBody>
      </p:sp>
      <p:sp>
        <p:nvSpPr>
          <p:cNvPr id="14" name="Rounded Rectangular Callout 13">
            <a:extLst>
              <a:ext uri="{FF2B5EF4-FFF2-40B4-BE49-F238E27FC236}">
                <a16:creationId xmlns:a16="http://schemas.microsoft.com/office/drawing/2014/main" id="{43917783-9360-EA40-7B86-62F42156EBC7}"/>
              </a:ext>
            </a:extLst>
          </p:cNvPr>
          <p:cNvSpPr/>
          <p:nvPr/>
        </p:nvSpPr>
        <p:spPr>
          <a:xfrm>
            <a:off x="6897757" y="4916559"/>
            <a:ext cx="4055165" cy="967408"/>
          </a:xfrm>
          <a:prstGeom prst="wedgeRoundRectCallout">
            <a:avLst>
              <a:gd name="adj1" fmla="val 56618"/>
              <a:gd name="adj2" fmla="val 95377"/>
              <a:gd name="adj3" fmla="val 16667"/>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Source Sans Pro" panose="020B0503030403020204" pitchFamily="34" charset="0"/>
              </a:rPr>
              <a:t>OK, so can you tell me about these?</a:t>
            </a:r>
          </a:p>
        </p:txBody>
      </p:sp>
      <p:sp>
        <p:nvSpPr>
          <p:cNvPr id="15" name="TextBox 14">
            <a:extLst>
              <a:ext uri="{FF2B5EF4-FFF2-40B4-BE49-F238E27FC236}">
                <a16:creationId xmlns:a16="http://schemas.microsoft.com/office/drawing/2014/main" id="{D6D2D705-A806-2A92-1DCD-B9220FA6FF87}"/>
              </a:ext>
            </a:extLst>
          </p:cNvPr>
          <p:cNvSpPr txBox="1"/>
          <p:nvPr/>
        </p:nvSpPr>
        <p:spPr>
          <a:xfrm>
            <a:off x="914400" y="948904"/>
            <a:ext cx="3701654" cy="523220"/>
          </a:xfrm>
          <a:prstGeom prst="rect">
            <a:avLst/>
          </a:prstGeom>
          <a:noFill/>
        </p:spPr>
        <p:txBody>
          <a:bodyPr wrap="none" rtlCol="0">
            <a:spAutoFit/>
          </a:bodyPr>
          <a:lstStyle/>
          <a:p>
            <a:r>
              <a:rPr lang="en-US" sz="2800" dirty="0">
                <a:solidFill>
                  <a:schemeClr val="tx2"/>
                </a:solidFill>
                <a:latin typeface="Source Sans Pro" panose="020B0503030403020204" pitchFamily="34" charset="0"/>
              </a:rPr>
              <a:t>I’m doing these tests …</a:t>
            </a:r>
          </a:p>
        </p:txBody>
      </p:sp>
    </p:spTree>
    <p:extLst>
      <p:ext uri="{BB962C8B-B14F-4D97-AF65-F5344CB8AC3E}">
        <p14:creationId xmlns:p14="http://schemas.microsoft.com/office/powerpoint/2010/main" val="328425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CD841-2EEB-A6FD-8843-5E1EA0D523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63094-4473-C2F9-B8F9-201EE69CB580}"/>
              </a:ext>
            </a:extLst>
          </p:cNvPr>
          <p:cNvSpPr>
            <a:spLocks noGrp="1"/>
          </p:cNvSpPr>
          <p:nvPr>
            <p:ph type="title"/>
          </p:nvPr>
        </p:nvSpPr>
        <p:spPr/>
        <p:txBody>
          <a:bodyPr/>
          <a:lstStyle/>
          <a:p>
            <a:r>
              <a:rPr lang="en-GB" dirty="0"/>
              <a:t>Putting this to use …</a:t>
            </a:r>
          </a:p>
        </p:txBody>
      </p:sp>
      <p:sp>
        <p:nvSpPr>
          <p:cNvPr id="3" name="Content Placeholder 2">
            <a:extLst>
              <a:ext uri="{FF2B5EF4-FFF2-40B4-BE49-F238E27FC236}">
                <a16:creationId xmlns:a16="http://schemas.microsoft.com/office/drawing/2014/main" id="{A7782ADF-A475-6819-3216-0A37377F717B}"/>
              </a:ext>
            </a:extLst>
          </p:cNvPr>
          <p:cNvSpPr>
            <a:spLocks noGrp="1"/>
          </p:cNvSpPr>
          <p:nvPr>
            <p:ph idx="1"/>
          </p:nvPr>
        </p:nvSpPr>
        <p:spPr>
          <a:xfrm>
            <a:off x="343845" y="1253330"/>
            <a:ext cx="7071840" cy="4859429"/>
          </a:xfrm>
        </p:spPr>
        <p:txBody>
          <a:bodyPr>
            <a:normAutofit/>
          </a:bodyPr>
          <a:lstStyle/>
          <a:p>
            <a:r>
              <a:rPr lang="en-GB" dirty="0"/>
              <a:t>Explanation for enduring symptoms based on brain-body signalling is scientifically plausible (and doesn’t mean “all in the mind”)</a:t>
            </a:r>
          </a:p>
          <a:p>
            <a:endParaRPr lang="en-GB" dirty="0"/>
          </a:p>
          <a:p>
            <a:r>
              <a:rPr lang="en-GB" dirty="0"/>
              <a:t>And it can be highly acceptable when delivered well. e.g. within an extended clinical consultation model</a:t>
            </a:r>
          </a:p>
          <a:p>
            <a:pPr lvl="1"/>
            <a:r>
              <a:rPr lang="en-GB" b="1" dirty="0"/>
              <a:t>R</a:t>
            </a:r>
            <a:r>
              <a:rPr lang="en-GB" dirty="0"/>
              <a:t>ecognition</a:t>
            </a:r>
          </a:p>
          <a:p>
            <a:pPr lvl="1"/>
            <a:r>
              <a:rPr lang="en-GB" b="1" dirty="0"/>
              <a:t>E</a:t>
            </a:r>
            <a:r>
              <a:rPr lang="en-GB" dirty="0"/>
              <a:t>xplanation</a:t>
            </a:r>
          </a:p>
          <a:p>
            <a:pPr lvl="1"/>
            <a:r>
              <a:rPr lang="en-GB" b="1" dirty="0"/>
              <a:t>A</a:t>
            </a:r>
            <a:r>
              <a:rPr lang="en-GB" dirty="0"/>
              <a:t>ction</a:t>
            </a:r>
          </a:p>
          <a:p>
            <a:pPr lvl="1"/>
            <a:r>
              <a:rPr lang="en-GB" b="1" dirty="0"/>
              <a:t>L</a:t>
            </a:r>
            <a:r>
              <a:rPr lang="en-GB" dirty="0"/>
              <a:t>earning</a:t>
            </a:r>
          </a:p>
          <a:p>
            <a:pPr marL="457200" lvl="1" indent="0">
              <a:buNone/>
            </a:pPr>
            <a:endParaRPr lang="en-GB" dirty="0"/>
          </a:p>
          <a:p>
            <a:pPr indent="-228600"/>
            <a:r>
              <a:rPr lang="en-GB" dirty="0"/>
              <a:t>And it can be effective. 				</a:t>
            </a:r>
          </a:p>
        </p:txBody>
      </p:sp>
      <p:sp>
        <p:nvSpPr>
          <p:cNvPr id="4" name="Slide Number Placeholder 3">
            <a:extLst>
              <a:ext uri="{FF2B5EF4-FFF2-40B4-BE49-F238E27FC236}">
                <a16:creationId xmlns:a16="http://schemas.microsoft.com/office/drawing/2014/main" id="{0AC2F8CE-B959-E287-1EB9-791C29B0463C}"/>
              </a:ext>
            </a:extLst>
          </p:cNvPr>
          <p:cNvSpPr>
            <a:spLocks noGrp="1"/>
          </p:cNvSpPr>
          <p:nvPr>
            <p:ph type="sldNum" sz="quarter" idx="12"/>
          </p:nvPr>
        </p:nvSpPr>
        <p:spPr/>
        <p:txBody>
          <a:bodyPr/>
          <a:lstStyle/>
          <a:p>
            <a:fld id="{8FEAFA59-1A5E-4448-B365-E0C6238BD975}" type="slidenum">
              <a:rPr lang="en-US" smtClean="0"/>
              <a:t>28</a:t>
            </a:fld>
            <a:endParaRPr lang="en-US"/>
          </a:p>
        </p:txBody>
      </p:sp>
      <p:sp>
        <p:nvSpPr>
          <p:cNvPr id="7" name="TextBox 6">
            <a:extLst>
              <a:ext uri="{FF2B5EF4-FFF2-40B4-BE49-F238E27FC236}">
                <a16:creationId xmlns:a16="http://schemas.microsoft.com/office/drawing/2014/main" id="{683B92E6-87F7-2FD9-D851-456A7D945682}"/>
              </a:ext>
            </a:extLst>
          </p:cNvPr>
          <p:cNvSpPr txBox="1"/>
          <p:nvPr/>
        </p:nvSpPr>
        <p:spPr>
          <a:xfrm>
            <a:off x="7986377" y="6352143"/>
            <a:ext cx="3656919" cy="369332"/>
          </a:xfrm>
          <a:prstGeom prst="rect">
            <a:avLst/>
          </a:prstGeom>
          <a:noFill/>
        </p:spPr>
        <p:txBody>
          <a:bodyPr wrap="square">
            <a:spAutoFit/>
          </a:bodyPr>
          <a:lstStyle/>
          <a:p>
            <a:r>
              <a:rPr lang="en-GB" sz="1800" dirty="0"/>
              <a:t>(Burton, Mooney et al Lancet 2024)</a:t>
            </a:r>
            <a:endParaRPr lang="en-US" dirty="0"/>
          </a:p>
        </p:txBody>
      </p:sp>
      <p:pic>
        <p:nvPicPr>
          <p:cNvPr id="8" name="Picture 7" descr="A newspaper with text on it&#10;&#10;Description automatically generated">
            <a:extLst>
              <a:ext uri="{FF2B5EF4-FFF2-40B4-BE49-F238E27FC236}">
                <a16:creationId xmlns:a16="http://schemas.microsoft.com/office/drawing/2014/main" id="{D089BC61-3A57-B0C0-5E22-E2F648119466}"/>
              </a:ext>
            </a:extLst>
          </p:cNvPr>
          <p:cNvPicPr>
            <a:picLocks noChangeAspect="1"/>
          </p:cNvPicPr>
          <p:nvPr/>
        </p:nvPicPr>
        <p:blipFill>
          <a:blip r:embed="rId2"/>
          <a:stretch>
            <a:fillRect/>
          </a:stretch>
        </p:blipFill>
        <p:spPr>
          <a:xfrm>
            <a:off x="7871174" y="980234"/>
            <a:ext cx="4160749" cy="5289562"/>
          </a:xfrm>
          <a:prstGeom prst="rect">
            <a:avLst/>
          </a:prstGeom>
        </p:spPr>
      </p:pic>
    </p:spTree>
    <p:extLst>
      <p:ext uri="{BB962C8B-B14F-4D97-AF65-F5344CB8AC3E}">
        <p14:creationId xmlns:p14="http://schemas.microsoft.com/office/powerpoint/2010/main" val="71325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41676-67F5-B9C1-15DA-ADD729E1C2F0}"/>
              </a:ext>
            </a:extLst>
          </p:cNvPr>
          <p:cNvSpPr>
            <a:spLocks noGrp="1"/>
          </p:cNvSpPr>
          <p:nvPr>
            <p:ph type="title"/>
          </p:nvPr>
        </p:nvSpPr>
        <p:spPr>
          <a:xfrm>
            <a:off x="343844" y="136525"/>
            <a:ext cx="11009956" cy="666363"/>
          </a:xfrm>
        </p:spPr>
        <p:txBody>
          <a:bodyPr anchor="ctr">
            <a:normAutofit/>
          </a:bodyPr>
          <a:lstStyle/>
          <a:p>
            <a:r>
              <a:rPr lang="en-US" dirty="0"/>
              <a:t>Riding two horses</a:t>
            </a:r>
          </a:p>
        </p:txBody>
      </p:sp>
      <p:pic>
        <p:nvPicPr>
          <p:cNvPr id="7" name="Picture 6">
            <a:extLst>
              <a:ext uri="{FF2B5EF4-FFF2-40B4-BE49-F238E27FC236}">
                <a16:creationId xmlns:a16="http://schemas.microsoft.com/office/drawing/2014/main" id="{F902A260-2D93-549B-ED8B-B0DF5697F41F}"/>
              </a:ext>
            </a:extLst>
          </p:cNvPr>
          <p:cNvPicPr>
            <a:picLocks noChangeAspect="1"/>
          </p:cNvPicPr>
          <p:nvPr/>
        </p:nvPicPr>
        <p:blipFill rotWithShape="1">
          <a:blip r:embed="rId2">
            <a:extLst>
              <a:ext uri="{28A0092B-C50C-407E-A947-70E740481C1C}">
                <a14:useLocalDpi xmlns:a14="http://schemas.microsoft.com/office/drawing/2010/main" val="0"/>
              </a:ext>
            </a:extLst>
          </a:blip>
          <a:srcRect t="2988" r="1" b="12658"/>
          <a:stretch>
            <a:fillRect/>
          </a:stretch>
        </p:blipFill>
        <p:spPr>
          <a:xfrm>
            <a:off x="343845" y="1253330"/>
            <a:ext cx="5487112" cy="4859429"/>
          </a:xfrm>
          <a:prstGeom prst="rect">
            <a:avLst/>
          </a:prstGeom>
          <a:noFill/>
        </p:spPr>
      </p:pic>
      <p:pic>
        <p:nvPicPr>
          <p:cNvPr id="6" name="Picture 2" descr="Image result for riding two horses">
            <a:extLst>
              <a:ext uri="{FF2B5EF4-FFF2-40B4-BE49-F238E27FC236}">
                <a16:creationId xmlns:a16="http://schemas.microsoft.com/office/drawing/2014/main" id="{DDF56613-5991-A398-B6B6-92219B29FE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21" r="12106" b="-1"/>
          <a:stretch>
            <a:fillRect/>
          </a:stretch>
        </p:blipFill>
        <p:spPr bwMode="auto">
          <a:xfrm>
            <a:off x="6361043" y="1253331"/>
            <a:ext cx="5487112" cy="4859428"/>
          </a:xfrm>
          <a:prstGeom prst="rect">
            <a:avLst/>
          </a:prstGeom>
          <a:solidFill>
            <a:srgbClr val="FFFFFF"/>
          </a:solidFill>
        </p:spPr>
      </p:pic>
      <p:sp>
        <p:nvSpPr>
          <p:cNvPr id="5" name="Slide Number Placeholder 4">
            <a:extLst>
              <a:ext uri="{FF2B5EF4-FFF2-40B4-BE49-F238E27FC236}">
                <a16:creationId xmlns:a16="http://schemas.microsoft.com/office/drawing/2014/main" id="{7FEA64AF-C01D-1F41-8BFB-161A7DBA23B0}"/>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8FEAFA59-1A5E-4448-B365-E0C6238BD975}" type="slidenum">
              <a:rPr lang="en-US" smtClean="0"/>
              <a:pPr>
                <a:spcAft>
                  <a:spcPts val="600"/>
                </a:spcAft>
              </a:pPr>
              <a:t>29</a:t>
            </a:fld>
            <a:endParaRPr lang="en-US"/>
          </a:p>
        </p:txBody>
      </p:sp>
    </p:spTree>
    <p:extLst>
      <p:ext uri="{BB962C8B-B14F-4D97-AF65-F5344CB8AC3E}">
        <p14:creationId xmlns:p14="http://schemas.microsoft.com/office/powerpoint/2010/main" val="23380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FEBB66-33DC-80BF-A8A3-D4F3207A7C51}"/>
              </a:ext>
            </a:extLst>
          </p:cNvPr>
          <p:cNvSpPr>
            <a:spLocks noGrp="1"/>
          </p:cNvSpPr>
          <p:nvPr>
            <p:ph type="sldNum" sz="quarter" idx="12"/>
          </p:nvPr>
        </p:nvSpPr>
        <p:spPr/>
        <p:txBody>
          <a:bodyPr/>
          <a:lstStyle/>
          <a:p>
            <a:fld id="{8FEAFA59-1A5E-4448-B365-E0C6238BD975}" type="slidenum">
              <a:rPr lang="en-US" smtClean="0"/>
              <a:t>3</a:t>
            </a:fld>
            <a:endParaRPr lang="en-US"/>
          </a:p>
        </p:txBody>
      </p:sp>
      <p:sp>
        <p:nvSpPr>
          <p:cNvPr id="3" name="Text Placeholder 2">
            <a:extLst>
              <a:ext uri="{FF2B5EF4-FFF2-40B4-BE49-F238E27FC236}">
                <a16:creationId xmlns:a16="http://schemas.microsoft.com/office/drawing/2014/main" id="{39C36A49-1D66-7491-98A9-26AF16C269A3}"/>
              </a:ext>
            </a:extLst>
          </p:cNvPr>
          <p:cNvSpPr>
            <a:spLocks noGrp="1"/>
          </p:cNvSpPr>
          <p:nvPr>
            <p:ph type="body" sz="quarter" idx="13"/>
          </p:nvPr>
        </p:nvSpPr>
        <p:spPr/>
        <p:txBody>
          <a:bodyPr>
            <a:normAutofit fontScale="92500" lnSpcReduction="10000"/>
          </a:bodyPr>
          <a:lstStyle/>
          <a:p>
            <a:r>
              <a:rPr lang="en-US" dirty="0"/>
              <a:t>Conclusion</a:t>
            </a:r>
          </a:p>
        </p:txBody>
      </p:sp>
      <p:sp>
        <p:nvSpPr>
          <p:cNvPr id="4" name="TextBox 3">
            <a:extLst>
              <a:ext uri="{FF2B5EF4-FFF2-40B4-BE49-F238E27FC236}">
                <a16:creationId xmlns:a16="http://schemas.microsoft.com/office/drawing/2014/main" id="{75474BEF-269F-C7FB-1105-87412D07EE94}"/>
              </a:ext>
            </a:extLst>
          </p:cNvPr>
          <p:cNvSpPr txBox="1"/>
          <p:nvPr/>
        </p:nvSpPr>
        <p:spPr>
          <a:xfrm>
            <a:off x="1177636" y="1565564"/>
            <a:ext cx="9354897"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Enduring physical symptoms can be both indicators of disease AND things in their own right.</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science behind this that professionals need to recognise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Professionals need to find ways to “ride two horses” – looking for disease and managing symptoms at the same time</a:t>
            </a:r>
          </a:p>
          <a:p>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need for collaborative public discussion that goes beyond binary mind-or-body dualism.</a:t>
            </a:r>
            <a:endParaRPr lang="en-US" sz="2400" dirty="0">
              <a:latin typeface="Source Sans Pro" panose="020B0503030403020204" pitchFamily="34" charset="0"/>
            </a:endParaRPr>
          </a:p>
        </p:txBody>
      </p:sp>
    </p:spTree>
    <p:extLst>
      <p:ext uri="{BB962C8B-B14F-4D97-AF65-F5344CB8AC3E}">
        <p14:creationId xmlns:p14="http://schemas.microsoft.com/office/powerpoint/2010/main" val="1001254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F4B3-4558-03DE-5CB5-29928B3EEB9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2B7EF7-289B-D5D1-4610-8F4F1F3FEAB2}"/>
              </a:ext>
            </a:extLst>
          </p:cNvPr>
          <p:cNvSpPr>
            <a:spLocks noGrp="1"/>
          </p:cNvSpPr>
          <p:nvPr>
            <p:ph type="sldNum" sz="quarter" idx="12"/>
          </p:nvPr>
        </p:nvSpPr>
        <p:spPr/>
        <p:txBody>
          <a:bodyPr/>
          <a:lstStyle/>
          <a:p>
            <a:fld id="{8FEAFA59-1A5E-4448-B365-E0C6238BD975}" type="slidenum">
              <a:rPr lang="en-US" smtClean="0"/>
              <a:t>30</a:t>
            </a:fld>
            <a:endParaRPr lang="en-US"/>
          </a:p>
        </p:txBody>
      </p:sp>
      <p:sp>
        <p:nvSpPr>
          <p:cNvPr id="3" name="Text Placeholder 2">
            <a:extLst>
              <a:ext uri="{FF2B5EF4-FFF2-40B4-BE49-F238E27FC236}">
                <a16:creationId xmlns:a16="http://schemas.microsoft.com/office/drawing/2014/main" id="{DC87F6A0-C998-B855-3B46-D4AE50480EB4}"/>
              </a:ext>
            </a:extLst>
          </p:cNvPr>
          <p:cNvSpPr>
            <a:spLocks noGrp="1"/>
          </p:cNvSpPr>
          <p:nvPr>
            <p:ph type="body" sz="quarter" idx="13"/>
          </p:nvPr>
        </p:nvSpPr>
        <p:spPr/>
        <p:txBody>
          <a:bodyPr>
            <a:normAutofit fontScale="92500" lnSpcReduction="10000"/>
          </a:bodyPr>
          <a:lstStyle/>
          <a:p>
            <a:r>
              <a:rPr lang="en-US" dirty="0"/>
              <a:t>Overview</a:t>
            </a:r>
          </a:p>
        </p:txBody>
      </p:sp>
      <p:sp>
        <p:nvSpPr>
          <p:cNvPr id="4" name="TextBox 3">
            <a:extLst>
              <a:ext uri="{FF2B5EF4-FFF2-40B4-BE49-F238E27FC236}">
                <a16:creationId xmlns:a16="http://schemas.microsoft.com/office/drawing/2014/main" id="{C709D793-C073-709B-8BB3-61CFA15566BC}"/>
              </a:ext>
            </a:extLst>
          </p:cNvPr>
          <p:cNvSpPr txBox="1"/>
          <p:nvPr/>
        </p:nvSpPr>
        <p:spPr>
          <a:xfrm>
            <a:off x="1177636" y="1565564"/>
            <a:ext cx="9354897"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Enduring physical symptoms can be both indicators of disease AND things in their own right.</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science behind this that professionals need to recognise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Professionals need to find ways to “ride two horses” – looking for disease and managing symptoms at the same time</a:t>
            </a:r>
          </a:p>
          <a:p>
            <a:endParaRPr lang="en-GB" sz="2400" dirty="0">
              <a:latin typeface="Source Sans Pro" panose="020B0503030403020204" pitchFamily="34" charset="0"/>
            </a:endParaRPr>
          </a:p>
          <a:p>
            <a:pPr marL="342900" indent="-342900">
              <a:buFont typeface="Arial" panose="020B0604020202020204" pitchFamily="34" charset="0"/>
              <a:buChar char="•"/>
            </a:pPr>
            <a:r>
              <a:rPr lang="en-GB" sz="2400" b="1" dirty="0">
                <a:latin typeface="Source Sans Pro" panose="020B0503030403020204" pitchFamily="34" charset="0"/>
              </a:rPr>
              <a:t>There is a need for collaborative public discussion that goes beyond binary mind-or-body dualism.</a:t>
            </a:r>
            <a:endParaRPr lang="en-US" sz="2400" b="1" dirty="0">
              <a:latin typeface="Source Sans Pro" panose="020B0503030403020204" pitchFamily="34" charset="0"/>
            </a:endParaRPr>
          </a:p>
        </p:txBody>
      </p:sp>
    </p:spTree>
    <p:extLst>
      <p:ext uri="{BB962C8B-B14F-4D97-AF65-F5344CB8AC3E}">
        <p14:creationId xmlns:p14="http://schemas.microsoft.com/office/powerpoint/2010/main" val="25053143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BB2B70-F42E-5EC7-ABA5-8E176C3497EE}"/>
              </a:ext>
            </a:extLst>
          </p:cNvPr>
          <p:cNvSpPr>
            <a:spLocks noGrp="1"/>
          </p:cNvSpPr>
          <p:nvPr>
            <p:ph type="sldNum" sz="quarter" idx="12"/>
          </p:nvPr>
        </p:nvSpPr>
        <p:spPr/>
        <p:txBody>
          <a:bodyPr/>
          <a:lstStyle/>
          <a:p>
            <a:fld id="{8FEAFA59-1A5E-4448-B365-E0C6238BD975}" type="slidenum">
              <a:rPr lang="en-US" smtClean="0"/>
              <a:t>31</a:t>
            </a:fld>
            <a:endParaRPr lang="en-US"/>
          </a:p>
        </p:txBody>
      </p:sp>
      <p:sp>
        <p:nvSpPr>
          <p:cNvPr id="3" name="Text Placeholder 2">
            <a:extLst>
              <a:ext uri="{FF2B5EF4-FFF2-40B4-BE49-F238E27FC236}">
                <a16:creationId xmlns:a16="http://schemas.microsoft.com/office/drawing/2014/main" id="{77CD1DB5-6A08-E2AC-0EDC-BA0BADE7FB78}"/>
              </a:ext>
            </a:extLst>
          </p:cNvPr>
          <p:cNvSpPr>
            <a:spLocks noGrp="1"/>
          </p:cNvSpPr>
          <p:nvPr>
            <p:ph type="body" sz="quarter" idx="13"/>
          </p:nvPr>
        </p:nvSpPr>
        <p:spPr/>
        <p:txBody>
          <a:bodyPr>
            <a:normAutofit fontScale="92500" lnSpcReduction="10000"/>
          </a:bodyPr>
          <a:lstStyle/>
          <a:p>
            <a:r>
              <a:rPr lang="en-US" dirty="0"/>
              <a:t>The big challenge – some messages</a:t>
            </a:r>
          </a:p>
        </p:txBody>
      </p:sp>
      <p:sp>
        <p:nvSpPr>
          <p:cNvPr id="4" name="TextBox 3">
            <a:extLst>
              <a:ext uri="{FF2B5EF4-FFF2-40B4-BE49-F238E27FC236}">
                <a16:creationId xmlns:a16="http://schemas.microsoft.com/office/drawing/2014/main" id="{429654EA-BB06-E52B-00BC-FCCA39E2A7B7}"/>
              </a:ext>
            </a:extLst>
          </p:cNvPr>
          <p:cNvSpPr txBox="1"/>
          <p:nvPr/>
        </p:nvSpPr>
        <p:spPr>
          <a:xfrm>
            <a:off x="1006814" y="1351432"/>
            <a:ext cx="9354897" cy="4832092"/>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Source Sans Pro" panose="020B0503030403020204" pitchFamily="34" charset="0"/>
              </a:rPr>
              <a:t>Psychological factors do not equate to  psychological cause. This is not gaslighting</a:t>
            </a:r>
          </a:p>
          <a:p>
            <a:pPr marL="342900" indent="-342900">
              <a:buFont typeface="Arial" panose="020B0604020202020204" pitchFamily="34" charset="0"/>
              <a:buChar char="•"/>
            </a:pPr>
            <a:endParaRPr lang="en-GB" sz="2200" dirty="0">
              <a:latin typeface="Source Sans Pro" panose="020B0503030403020204" pitchFamily="34" charset="0"/>
            </a:endParaRPr>
          </a:p>
          <a:p>
            <a:pPr marL="342900" indent="-342900">
              <a:buFont typeface="Arial" panose="020B0604020202020204" pitchFamily="34" charset="0"/>
              <a:buChar char="•"/>
            </a:pPr>
            <a:r>
              <a:rPr lang="en-GB" sz="2200" dirty="0">
                <a:latin typeface="Source Sans Pro" panose="020B0503030403020204" pitchFamily="34" charset="0"/>
              </a:rPr>
              <a:t>Fundamental psychological factor is not weakness or damage but a disposition towards a “better safe than sorry” mindset</a:t>
            </a:r>
            <a:r>
              <a:rPr lang="en-GB" sz="2200" baseline="30000" dirty="0">
                <a:latin typeface="Source Sans Pro" panose="020B0503030403020204" pitchFamily="34" charset="0"/>
              </a:rPr>
              <a:t>1</a:t>
            </a:r>
          </a:p>
          <a:p>
            <a:pPr marL="342900" indent="-342900">
              <a:buFont typeface="Arial" panose="020B0604020202020204" pitchFamily="34" charset="0"/>
              <a:buChar char="•"/>
            </a:pPr>
            <a:endParaRPr lang="en-GB" sz="2200" dirty="0">
              <a:latin typeface="Source Sans Pro" panose="020B0503030403020204" pitchFamily="34" charset="0"/>
            </a:endParaRPr>
          </a:p>
          <a:p>
            <a:pPr marL="342900" indent="-342900">
              <a:buFont typeface="Arial" panose="020B0604020202020204" pitchFamily="34" charset="0"/>
              <a:buChar char="•"/>
            </a:pPr>
            <a:r>
              <a:rPr lang="en-GB" sz="2200" dirty="0">
                <a:latin typeface="Source Sans Pro" panose="020B0503030403020204" pitchFamily="34" charset="0"/>
              </a:rPr>
              <a:t>Neuroscience gives us “hard” computational model in the brain that is not in the accessible bits of conscious mind. </a:t>
            </a:r>
          </a:p>
          <a:p>
            <a:pPr marL="342900" indent="-342900">
              <a:buFont typeface="Arial" panose="020B0604020202020204" pitchFamily="34" charset="0"/>
              <a:buChar char="•"/>
            </a:pPr>
            <a:endParaRPr lang="en-GB" sz="2200" dirty="0">
              <a:latin typeface="Source Sans Pro" panose="020B0503030403020204" pitchFamily="34" charset="0"/>
            </a:endParaRPr>
          </a:p>
          <a:p>
            <a:pPr marL="342900" indent="-342900">
              <a:buFont typeface="Arial" panose="020B0604020202020204" pitchFamily="34" charset="0"/>
              <a:buChar char="•"/>
            </a:pPr>
            <a:r>
              <a:rPr lang="en-GB" sz="2200" dirty="0">
                <a:latin typeface="Source Sans Pro" panose="020B0503030403020204" pitchFamily="34" charset="0"/>
              </a:rPr>
              <a:t>Signalling between the brain and the body is in both directions. Evidence of a signal does not equate to evidence of cause.</a:t>
            </a:r>
          </a:p>
          <a:p>
            <a:endParaRPr lang="en-GB" sz="2200" dirty="0">
              <a:latin typeface="Source Sans Pro" panose="020B0503030403020204" pitchFamily="34" charset="0"/>
            </a:endParaRPr>
          </a:p>
          <a:p>
            <a:pPr marL="342900" indent="-342900">
              <a:buFont typeface="Arial" panose="020B0604020202020204" pitchFamily="34" charset="0"/>
              <a:buChar char="•"/>
            </a:pPr>
            <a:r>
              <a:rPr lang="en-GB" sz="2200" dirty="0">
                <a:latin typeface="Source Sans Pro" panose="020B0503030403020204" pitchFamily="34" charset="0"/>
              </a:rPr>
              <a:t>Behavioural approaches (e.g. CBT-informed) have benefits for persistent symptoms regardless of original cause</a:t>
            </a:r>
            <a:r>
              <a:rPr lang="en-GB" sz="2200" baseline="30000" dirty="0">
                <a:latin typeface="Source Sans Pro" panose="020B0503030403020204" pitchFamily="34" charset="0"/>
              </a:rPr>
              <a:t>2</a:t>
            </a:r>
          </a:p>
        </p:txBody>
      </p:sp>
      <p:sp>
        <p:nvSpPr>
          <p:cNvPr id="5" name="TextBox 4">
            <a:extLst>
              <a:ext uri="{FF2B5EF4-FFF2-40B4-BE49-F238E27FC236}">
                <a16:creationId xmlns:a16="http://schemas.microsoft.com/office/drawing/2014/main" id="{09B20EAF-25CA-75DF-B83D-7410A498BE81}"/>
              </a:ext>
            </a:extLst>
          </p:cNvPr>
          <p:cNvSpPr txBox="1"/>
          <p:nvPr/>
        </p:nvSpPr>
        <p:spPr>
          <a:xfrm>
            <a:off x="7043896" y="6277302"/>
            <a:ext cx="4830514" cy="523220"/>
          </a:xfrm>
          <a:prstGeom prst="rect">
            <a:avLst/>
          </a:prstGeom>
          <a:noFill/>
        </p:spPr>
        <p:txBody>
          <a:bodyPr wrap="square">
            <a:spAutoFit/>
          </a:bodyPr>
          <a:lstStyle/>
          <a:p>
            <a:r>
              <a:rPr lang="en-GB" sz="1400" dirty="0"/>
              <a:t>1. Van den Bergh, </a:t>
            </a:r>
            <a:r>
              <a:rPr lang="en-GB" sz="1400" dirty="0" err="1"/>
              <a:t>Perspect</a:t>
            </a:r>
            <a:r>
              <a:rPr lang="en-GB" sz="1400" dirty="0"/>
              <a:t> </a:t>
            </a:r>
            <a:r>
              <a:rPr lang="en-GB" sz="1400" dirty="0" err="1"/>
              <a:t>Psychol</a:t>
            </a:r>
            <a:r>
              <a:rPr lang="en-GB" sz="1400" dirty="0"/>
              <a:t> Sci 2020</a:t>
            </a:r>
            <a:br>
              <a:rPr lang="en-GB" sz="1400" dirty="0"/>
            </a:br>
            <a:r>
              <a:rPr lang="en-GB" sz="1400" dirty="0"/>
              <a:t>2. Burton, BMJ Medicine 2026</a:t>
            </a:r>
            <a:endParaRPr lang="en-US" dirty="0"/>
          </a:p>
        </p:txBody>
      </p:sp>
    </p:spTree>
    <p:extLst>
      <p:ext uri="{BB962C8B-B14F-4D97-AF65-F5344CB8AC3E}">
        <p14:creationId xmlns:p14="http://schemas.microsoft.com/office/powerpoint/2010/main" val="3434104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8AA2E-40F9-5F25-C476-B402A9B2E5B1}"/>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812832-B110-0C4F-EB10-7A8A83B570F0}"/>
              </a:ext>
            </a:extLst>
          </p:cNvPr>
          <p:cNvSpPr>
            <a:spLocks noGrp="1"/>
          </p:cNvSpPr>
          <p:nvPr>
            <p:ph idx="1"/>
          </p:nvPr>
        </p:nvSpPr>
        <p:spPr>
          <a:xfrm>
            <a:off x="343845" y="1253330"/>
            <a:ext cx="11258348" cy="5468145"/>
          </a:xfrm>
        </p:spPr>
        <p:txBody>
          <a:bodyPr>
            <a:normAutofit fontScale="92500" lnSpcReduction="20000"/>
          </a:bodyPr>
          <a:lstStyle/>
          <a:p>
            <a:r>
              <a:rPr lang="en-GB" i="1" dirty="0"/>
              <a:t>Anne gets dizzy… </a:t>
            </a:r>
            <a:r>
              <a:rPr lang="en-GB" dirty="0"/>
              <a:t>Jointly looking up Persistent Postural Perceptual Dizziness on neurosymptoms.org leads to a discussion that validates Anne’s experience and gives her confidence to try new strategies.</a:t>
            </a:r>
          </a:p>
          <a:p>
            <a:endParaRPr lang="en-GB" dirty="0"/>
          </a:p>
          <a:p>
            <a:r>
              <a:rPr lang="en-GB" i="1" dirty="0"/>
              <a:t>Bill had colitis… </a:t>
            </a:r>
            <a:r>
              <a:rPr lang="en-GB" dirty="0"/>
              <a:t>Explanation about post-inflammatory IBS makes sense to Bill. He decides to try some controlled exposure to social situations and he and his GP agree criteria for review and reconsideration of recurrence.</a:t>
            </a:r>
          </a:p>
          <a:p>
            <a:endParaRPr lang="en-GB" dirty="0"/>
          </a:p>
          <a:p>
            <a:r>
              <a:rPr lang="en-GB" i="1" dirty="0"/>
              <a:t>Claire has widespread pain …</a:t>
            </a:r>
            <a:r>
              <a:rPr lang="en-GB" dirty="0"/>
              <a:t> She completes the ACR self-report checklist and reviews the findings with her GP. They agree that she meets the criteria for fibromyalgia and agree to think of it as a pain processing problem. She’s interested to find that tai chi can be an effective treatment .</a:t>
            </a:r>
          </a:p>
          <a:p>
            <a:r>
              <a:rPr lang="en-GB" dirty="0"/>
              <a:t>….</a:t>
            </a:r>
          </a:p>
          <a:p>
            <a:r>
              <a:rPr lang="en-GB" i="1" dirty="0"/>
              <a:t>Zoe has multiple physical symptoms …</a:t>
            </a:r>
            <a:r>
              <a:rPr lang="en-GB" dirty="0"/>
              <a:t> She is able to be seen at a new Symptoms Clinic service where a detailed history allows her to see her symptoms as difficulties in communication between her brain and body. She thinks this might be a result of past trauma and decides to embark on a programme of psychotherapy. Her GP agrees to see her with new symptoms.</a:t>
            </a:r>
          </a:p>
          <a:p>
            <a:r>
              <a:rPr lang="en-GB" dirty="0"/>
              <a:t>6 months later she attends with a new breast lump, her new localised breast cancer is quickly diagnosed and treated</a:t>
            </a:r>
          </a:p>
        </p:txBody>
      </p:sp>
      <p:sp>
        <p:nvSpPr>
          <p:cNvPr id="2" name="Slide Number Placeholder 1">
            <a:extLst>
              <a:ext uri="{FF2B5EF4-FFF2-40B4-BE49-F238E27FC236}">
                <a16:creationId xmlns:a16="http://schemas.microsoft.com/office/drawing/2014/main" id="{8220FC44-CE5C-1C1E-9603-4297E059234B}"/>
              </a:ext>
            </a:extLst>
          </p:cNvPr>
          <p:cNvSpPr>
            <a:spLocks noGrp="1"/>
          </p:cNvSpPr>
          <p:nvPr>
            <p:ph type="sldNum" sz="quarter" idx="12"/>
          </p:nvPr>
        </p:nvSpPr>
        <p:spPr/>
        <p:txBody>
          <a:bodyPr/>
          <a:lstStyle/>
          <a:p>
            <a:fld id="{8FEAFA59-1A5E-4448-B365-E0C6238BD975}" type="slidenum">
              <a:rPr lang="en-US" smtClean="0"/>
              <a:t>32</a:t>
            </a:fld>
            <a:endParaRPr lang="en-US"/>
          </a:p>
        </p:txBody>
      </p:sp>
      <p:sp>
        <p:nvSpPr>
          <p:cNvPr id="3" name="Text Placeholder 2">
            <a:extLst>
              <a:ext uri="{FF2B5EF4-FFF2-40B4-BE49-F238E27FC236}">
                <a16:creationId xmlns:a16="http://schemas.microsoft.com/office/drawing/2014/main" id="{2BF3EA1E-AD2B-3160-A96F-23F8AA5AB736}"/>
              </a:ext>
            </a:extLst>
          </p:cNvPr>
          <p:cNvSpPr>
            <a:spLocks noGrp="1"/>
          </p:cNvSpPr>
          <p:nvPr>
            <p:ph type="body" sz="quarter" idx="13"/>
          </p:nvPr>
        </p:nvSpPr>
        <p:spPr/>
        <p:txBody>
          <a:bodyPr>
            <a:normAutofit fontScale="92500" lnSpcReduction="10000"/>
          </a:bodyPr>
          <a:lstStyle/>
          <a:p>
            <a:r>
              <a:rPr lang="en-GB" dirty="0"/>
              <a:t>Some stories</a:t>
            </a:r>
          </a:p>
        </p:txBody>
      </p:sp>
    </p:spTree>
    <p:extLst>
      <p:ext uri="{BB962C8B-B14F-4D97-AF65-F5344CB8AC3E}">
        <p14:creationId xmlns:p14="http://schemas.microsoft.com/office/powerpoint/2010/main" val="2227394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C041-4147-322C-9448-8F1C8B35A09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0D0862-5CE0-8B06-CC81-199A95437B56}"/>
              </a:ext>
            </a:extLst>
          </p:cNvPr>
          <p:cNvSpPr>
            <a:spLocks noGrp="1"/>
          </p:cNvSpPr>
          <p:nvPr>
            <p:ph type="sldNum" sz="quarter" idx="12"/>
          </p:nvPr>
        </p:nvSpPr>
        <p:spPr/>
        <p:txBody>
          <a:bodyPr/>
          <a:lstStyle/>
          <a:p>
            <a:fld id="{8FEAFA59-1A5E-4448-B365-E0C6238BD975}" type="slidenum">
              <a:rPr lang="en-US" smtClean="0"/>
              <a:t>33</a:t>
            </a:fld>
            <a:endParaRPr lang="en-US"/>
          </a:p>
        </p:txBody>
      </p:sp>
      <p:sp>
        <p:nvSpPr>
          <p:cNvPr id="3" name="Text Placeholder 2">
            <a:extLst>
              <a:ext uri="{FF2B5EF4-FFF2-40B4-BE49-F238E27FC236}">
                <a16:creationId xmlns:a16="http://schemas.microsoft.com/office/drawing/2014/main" id="{741EE3D2-AB85-7A3A-3482-CC5906A1B660}"/>
              </a:ext>
            </a:extLst>
          </p:cNvPr>
          <p:cNvSpPr>
            <a:spLocks noGrp="1"/>
          </p:cNvSpPr>
          <p:nvPr>
            <p:ph type="body" sz="quarter" idx="13"/>
          </p:nvPr>
        </p:nvSpPr>
        <p:spPr/>
        <p:txBody>
          <a:bodyPr>
            <a:normAutofit fontScale="92500" lnSpcReduction="10000"/>
          </a:bodyPr>
          <a:lstStyle/>
          <a:p>
            <a:r>
              <a:rPr lang="en-US" dirty="0"/>
              <a:t>Conclusion</a:t>
            </a:r>
          </a:p>
        </p:txBody>
      </p:sp>
      <p:sp>
        <p:nvSpPr>
          <p:cNvPr id="4" name="TextBox 3">
            <a:extLst>
              <a:ext uri="{FF2B5EF4-FFF2-40B4-BE49-F238E27FC236}">
                <a16:creationId xmlns:a16="http://schemas.microsoft.com/office/drawing/2014/main" id="{E4F8028A-A971-B04E-57A5-8CF9CACA4CFF}"/>
              </a:ext>
            </a:extLst>
          </p:cNvPr>
          <p:cNvSpPr txBox="1"/>
          <p:nvPr/>
        </p:nvSpPr>
        <p:spPr>
          <a:xfrm>
            <a:off x="1177636" y="1565564"/>
            <a:ext cx="9354897" cy="3785652"/>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Source Sans Pro" panose="020B0503030403020204" pitchFamily="34" charset="0"/>
              </a:rPr>
              <a:t>Enduring physical symptoms can be both indicators of disease AND things in their own right.</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science behind this that professionals need to recognise</a:t>
            </a:r>
          </a:p>
          <a:p>
            <a:pPr marL="342900" indent="-342900">
              <a:buFont typeface="Arial" panose="020B0604020202020204" pitchFamily="34" charset="0"/>
              <a:buChar char="•"/>
            </a:pPr>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Professionals need to find ways to “ride two horses” – looking for disease and managing symptoms at the same time</a:t>
            </a:r>
          </a:p>
          <a:p>
            <a:endParaRPr lang="en-GB" sz="2400" dirty="0">
              <a:latin typeface="Source Sans Pro" panose="020B0503030403020204" pitchFamily="34" charset="0"/>
            </a:endParaRPr>
          </a:p>
          <a:p>
            <a:pPr marL="342900" indent="-342900">
              <a:buFont typeface="Arial" panose="020B0604020202020204" pitchFamily="34" charset="0"/>
              <a:buChar char="•"/>
            </a:pPr>
            <a:r>
              <a:rPr lang="en-GB" sz="2400" dirty="0">
                <a:latin typeface="Source Sans Pro" panose="020B0503030403020204" pitchFamily="34" charset="0"/>
              </a:rPr>
              <a:t>There is a need for collaborative public discussion that goes beyond binary mind-or-body dualism.</a:t>
            </a:r>
            <a:endParaRPr lang="en-US" sz="2400" dirty="0">
              <a:latin typeface="Source Sans Pro" panose="020B0503030403020204" pitchFamily="34" charset="0"/>
            </a:endParaRPr>
          </a:p>
        </p:txBody>
      </p:sp>
    </p:spTree>
    <p:extLst>
      <p:ext uri="{BB962C8B-B14F-4D97-AF65-F5344CB8AC3E}">
        <p14:creationId xmlns:p14="http://schemas.microsoft.com/office/powerpoint/2010/main" val="1043826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258B4-04CF-01A7-DCC0-E1E8FEB9677B}"/>
              </a:ext>
            </a:extLst>
          </p:cNvPr>
          <p:cNvSpPr>
            <a:spLocks noGrp="1"/>
          </p:cNvSpPr>
          <p:nvPr>
            <p:ph type="sldNum" sz="quarter" idx="12"/>
          </p:nvPr>
        </p:nvSpPr>
        <p:spPr/>
        <p:txBody>
          <a:bodyPr/>
          <a:lstStyle/>
          <a:p>
            <a:fld id="{8FEAFA59-1A5E-4448-B365-E0C6238BD975}" type="slidenum">
              <a:rPr lang="en-US" smtClean="0"/>
              <a:t>4</a:t>
            </a:fld>
            <a:endParaRPr lang="en-US"/>
          </a:p>
        </p:txBody>
      </p:sp>
      <p:sp>
        <p:nvSpPr>
          <p:cNvPr id="3" name="Text Placeholder 2">
            <a:extLst>
              <a:ext uri="{FF2B5EF4-FFF2-40B4-BE49-F238E27FC236}">
                <a16:creationId xmlns:a16="http://schemas.microsoft.com/office/drawing/2014/main" id="{4C4F6355-A211-9AFA-2553-9EB25AC7A9B1}"/>
              </a:ext>
            </a:extLst>
          </p:cNvPr>
          <p:cNvSpPr>
            <a:spLocks noGrp="1"/>
          </p:cNvSpPr>
          <p:nvPr>
            <p:ph type="body" sz="quarter" idx="13"/>
          </p:nvPr>
        </p:nvSpPr>
        <p:spPr/>
        <p:txBody>
          <a:bodyPr>
            <a:normAutofit fontScale="92500" lnSpcReduction="10000"/>
          </a:bodyPr>
          <a:lstStyle/>
          <a:p>
            <a:r>
              <a:rPr lang="en-US" dirty="0"/>
              <a:t>A “simple” example: acute and chronic pain</a:t>
            </a:r>
          </a:p>
        </p:txBody>
      </p:sp>
      <p:sp>
        <p:nvSpPr>
          <p:cNvPr id="4" name="Content Placeholder 3">
            <a:extLst>
              <a:ext uri="{FF2B5EF4-FFF2-40B4-BE49-F238E27FC236}">
                <a16:creationId xmlns:a16="http://schemas.microsoft.com/office/drawing/2014/main" id="{69588E62-15CF-1B62-4143-821C87ABC880}"/>
              </a:ext>
            </a:extLst>
          </p:cNvPr>
          <p:cNvSpPr txBox="1">
            <a:spLocks/>
          </p:cNvSpPr>
          <p:nvPr/>
        </p:nvSpPr>
        <p:spPr>
          <a:xfrm>
            <a:off x="343844" y="1253330"/>
            <a:ext cx="5444007" cy="53610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John broke his leg when he fell hillwalking.</a:t>
            </a:r>
            <a:br>
              <a:rPr lang="en-GB" dirty="0"/>
            </a:br>
            <a:br>
              <a:rPr lang="en-GB" dirty="0"/>
            </a:br>
            <a:br>
              <a:rPr lang="en-GB" dirty="0"/>
            </a:br>
            <a:br>
              <a:rPr lang="en-GB" dirty="0"/>
            </a:br>
            <a:endParaRPr lang="en-GB" dirty="0"/>
          </a:p>
          <a:p>
            <a:pPr marL="0" indent="0">
              <a:buNone/>
            </a:pPr>
            <a:endParaRPr lang="en-GB" dirty="0"/>
          </a:p>
          <a:p>
            <a:r>
              <a:rPr lang="en-GB" dirty="0"/>
              <a:t>8 months later he still has pain and sensitivity in the ankle, but his specialist assures him that the bones are fully healed and there is no remaining damage.</a:t>
            </a:r>
          </a:p>
          <a:p>
            <a:endParaRPr lang="en-GB" dirty="0"/>
          </a:p>
        </p:txBody>
      </p:sp>
      <p:sp>
        <p:nvSpPr>
          <p:cNvPr id="5" name="Content Placeholder 3">
            <a:extLst>
              <a:ext uri="{FF2B5EF4-FFF2-40B4-BE49-F238E27FC236}">
                <a16:creationId xmlns:a16="http://schemas.microsoft.com/office/drawing/2014/main" id="{593E12C8-82F5-AB59-6E02-2DD7328B14FE}"/>
              </a:ext>
            </a:extLst>
          </p:cNvPr>
          <p:cNvSpPr txBox="1">
            <a:spLocks/>
          </p:cNvSpPr>
          <p:nvPr/>
        </p:nvSpPr>
        <p:spPr>
          <a:xfrm>
            <a:off x="6146242" y="1177831"/>
            <a:ext cx="5444007" cy="53610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Jane broke her leg when she was pushed down some stairs by her violent partner. She had just been to her GP for treatment of depression (which she has had intermittently since her teens)</a:t>
            </a:r>
          </a:p>
          <a:p>
            <a:pPr marL="0" indent="0">
              <a:buNone/>
            </a:pPr>
            <a:endParaRPr lang="en-GB" dirty="0"/>
          </a:p>
          <a:p>
            <a:r>
              <a:rPr lang="en-GB" dirty="0"/>
              <a:t>8 months later she still has pain and sensitivity in the ankle, but her specialist assures her that the bones are fully healed and there is no remaining damage.</a:t>
            </a:r>
          </a:p>
          <a:p>
            <a:endParaRPr lang="en-GB" dirty="0"/>
          </a:p>
        </p:txBody>
      </p:sp>
    </p:spTree>
    <p:extLst>
      <p:ext uri="{BB962C8B-B14F-4D97-AF65-F5344CB8AC3E}">
        <p14:creationId xmlns:p14="http://schemas.microsoft.com/office/powerpoint/2010/main" val="397595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61FCB-0619-D2BB-4AB7-317A588BEC1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162AC1-226E-1128-F3CE-3E9DB2ACA575}"/>
              </a:ext>
            </a:extLst>
          </p:cNvPr>
          <p:cNvSpPr>
            <a:spLocks noGrp="1"/>
          </p:cNvSpPr>
          <p:nvPr>
            <p:ph type="sldNum" sz="quarter" idx="12"/>
          </p:nvPr>
        </p:nvSpPr>
        <p:spPr/>
        <p:txBody>
          <a:bodyPr/>
          <a:lstStyle/>
          <a:p>
            <a:fld id="{8FEAFA59-1A5E-4448-B365-E0C6238BD975}" type="slidenum">
              <a:rPr lang="en-US" smtClean="0"/>
              <a:t>5</a:t>
            </a:fld>
            <a:endParaRPr lang="en-US"/>
          </a:p>
        </p:txBody>
      </p:sp>
      <p:sp>
        <p:nvSpPr>
          <p:cNvPr id="3" name="Text Placeholder 2">
            <a:extLst>
              <a:ext uri="{FF2B5EF4-FFF2-40B4-BE49-F238E27FC236}">
                <a16:creationId xmlns:a16="http://schemas.microsoft.com/office/drawing/2014/main" id="{106FA495-EBCA-E38F-B6EE-D8E6483B6219}"/>
              </a:ext>
            </a:extLst>
          </p:cNvPr>
          <p:cNvSpPr>
            <a:spLocks noGrp="1"/>
          </p:cNvSpPr>
          <p:nvPr>
            <p:ph type="body" sz="quarter" idx="13"/>
          </p:nvPr>
        </p:nvSpPr>
        <p:spPr/>
        <p:txBody>
          <a:bodyPr>
            <a:normAutofit fontScale="92500" lnSpcReduction="10000"/>
          </a:bodyPr>
          <a:lstStyle/>
          <a:p>
            <a:r>
              <a:rPr lang="en-US" dirty="0"/>
              <a:t>Acute and chronic pain</a:t>
            </a:r>
          </a:p>
        </p:txBody>
      </p:sp>
      <p:sp>
        <p:nvSpPr>
          <p:cNvPr id="4" name="Content Placeholder 3">
            <a:extLst>
              <a:ext uri="{FF2B5EF4-FFF2-40B4-BE49-F238E27FC236}">
                <a16:creationId xmlns:a16="http://schemas.microsoft.com/office/drawing/2014/main" id="{2201184A-D553-FC39-61D3-4233248802D5}"/>
              </a:ext>
            </a:extLst>
          </p:cNvPr>
          <p:cNvSpPr txBox="1">
            <a:spLocks/>
          </p:cNvSpPr>
          <p:nvPr/>
        </p:nvSpPr>
        <p:spPr>
          <a:xfrm>
            <a:off x="343844" y="1253330"/>
            <a:ext cx="11283779" cy="53610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Acute pain can morph into chronic pain while the original injury is healing</a:t>
            </a:r>
          </a:p>
          <a:p>
            <a:r>
              <a:rPr lang="en-GB" dirty="0"/>
              <a:t>This happens because the brain’s pain processing system is thrown out of balance and may become stuck in an “on” state.</a:t>
            </a:r>
          </a:p>
          <a:p>
            <a:r>
              <a:rPr lang="en-GB" dirty="0"/>
              <a:t>Psychological and social factors can make this more (or less) likely</a:t>
            </a:r>
          </a:p>
          <a:p>
            <a:r>
              <a:rPr lang="en-GB" dirty="0"/>
              <a:t>But they are </a:t>
            </a:r>
            <a:r>
              <a:rPr lang="en-GB" b="1" dirty="0"/>
              <a:t>neither sufficient nor necessary</a:t>
            </a:r>
          </a:p>
          <a:p>
            <a:pPr marL="0" indent="0">
              <a:buNone/>
            </a:pPr>
            <a:endParaRPr lang="en-GB" dirty="0"/>
          </a:p>
          <a:p>
            <a:endParaRPr lang="en-GB" dirty="0"/>
          </a:p>
        </p:txBody>
      </p:sp>
    </p:spTree>
    <p:extLst>
      <p:ext uri="{BB962C8B-B14F-4D97-AF65-F5344CB8AC3E}">
        <p14:creationId xmlns:p14="http://schemas.microsoft.com/office/powerpoint/2010/main" val="2678306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E188C8D-4D0C-D87C-D412-834CBE74F235}"/>
              </a:ext>
            </a:extLst>
          </p:cNvPr>
          <p:cNvSpPr>
            <a:spLocks noGrp="1"/>
          </p:cNvSpPr>
          <p:nvPr>
            <p:ph idx="1"/>
          </p:nvPr>
        </p:nvSpPr>
        <p:spPr>
          <a:xfrm>
            <a:off x="343844" y="1253330"/>
            <a:ext cx="11283779" cy="5361081"/>
          </a:xfrm>
        </p:spPr>
        <p:txBody>
          <a:bodyPr>
            <a:normAutofit fontScale="92500"/>
          </a:bodyPr>
          <a:lstStyle/>
          <a:p>
            <a:r>
              <a:rPr lang="en-GB" dirty="0"/>
              <a:t>Anne gets dizzy. When it started her GP said it was a viral ear infection, but now he says that has gone. She recently had a normal MRI and the neurologist said she had “</a:t>
            </a:r>
            <a:r>
              <a:rPr lang="en-GB" dirty="0" err="1"/>
              <a:t>tripleP</a:t>
            </a:r>
            <a:r>
              <a:rPr lang="en-GB" dirty="0"/>
              <a:t>-D” then asked her if she was stressed.</a:t>
            </a:r>
          </a:p>
          <a:p>
            <a:endParaRPr lang="en-GB" dirty="0"/>
          </a:p>
          <a:p>
            <a:r>
              <a:rPr lang="en-GB" dirty="0"/>
              <a:t>Bill had colitis a few years ago and his specialist assures him it is in remission, however he still has to go to the bathroom 2 or 3 times most mornings and worries about eating in restaurants.</a:t>
            </a:r>
          </a:p>
          <a:p>
            <a:endParaRPr lang="en-GB" dirty="0"/>
          </a:p>
          <a:p>
            <a:r>
              <a:rPr lang="en-GB" dirty="0"/>
              <a:t>Claire has widespread pain and difficulty sleeping. Her friend told her she had fibromyalgia but that the meds would make her feel terrible.</a:t>
            </a:r>
          </a:p>
          <a:p>
            <a:endParaRPr lang="en-GB" dirty="0"/>
          </a:p>
          <a:p>
            <a:r>
              <a:rPr lang="en-GB" dirty="0"/>
              <a:t>….</a:t>
            </a:r>
          </a:p>
          <a:p>
            <a:endParaRPr lang="en-GB" dirty="0"/>
          </a:p>
          <a:p>
            <a:r>
              <a:rPr lang="en-GB" dirty="0"/>
              <a:t>Zoe has multiple physical symptoms but gets frustrated that tests are always negative. Her physician suspects there is trauma in her background but can’t seem to get a handle on it.</a:t>
            </a:r>
          </a:p>
        </p:txBody>
      </p:sp>
      <p:sp>
        <p:nvSpPr>
          <p:cNvPr id="2" name="Slide Number Placeholder 1">
            <a:extLst>
              <a:ext uri="{FF2B5EF4-FFF2-40B4-BE49-F238E27FC236}">
                <a16:creationId xmlns:a16="http://schemas.microsoft.com/office/drawing/2014/main" id="{F7C43D00-9E1F-2BFC-990E-841816875D24}"/>
              </a:ext>
            </a:extLst>
          </p:cNvPr>
          <p:cNvSpPr>
            <a:spLocks noGrp="1"/>
          </p:cNvSpPr>
          <p:nvPr>
            <p:ph type="sldNum" sz="quarter" idx="12"/>
          </p:nvPr>
        </p:nvSpPr>
        <p:spPr/>
        <p:txBody>
          <a:bodyPr/>
          <a:lstStyle/>
          <a:p>
            <a:fld id="{8FEAFA59-1A5E-4448-B365-E0C6238BD975}" type="slidenum">
              <a:rPr lang="en-US" smtClean="0"/>
              <a:t>6</a:t>
            </a:fld>
            <a:endParaRPr lang="en-US"/>
          </a:p>
        </p:txBody>
      </p:sp>
      <p:sp>
        <p:nvSpPr>
          <p:cNvPr id="3" name="Text Placeholder 2">
            <a:extLst>
              <a:ext uri="{FF2B5EF4-FFF2-40B4-BE49-F238E27FC236}">
                <a16:creationId xmlns:a16="http://schemas.microsoft.com/office/drawing/2014/main" id="{CD79F188-87E1-34D9-426B-8DE65A6EF6E6}"/>
              </a:ext>
            </a:extLst>
          </p:cNvPr>
          <p:cNvSpPr>
            <a:spLocks noGrp="1"/>
          </p:cNvSpPr>
          <p:nvPr>
            <p:ph type="body" sz="quarter" idx="13"/>
          </p:nvPr>
        </p:nvSpPr>
        <p:spPr/>
        <p:txBody>
          <a:bodyPr>
            <a:normAutofit fontScale="92500" lnSpcReduction="10000"/>
          </a:bodyPr>
          <a:lstStyle/>
          <a:p>
            <a:r>
              <a:rPr lang="en-GB" dirty="0"/>
              <a:t>Some more challenging examples</a:t>
            </a:r>
          </a:p>
        </p:txBody>
      </p:sp>
    </p:spTree>
    <p:extLst>
      <p:ext uri="{BB962C8B-B14F-4D97-AF65-F5344CB8AC3E}">
        <p14:creationId xmlns:p14="http://schemas.microsoft.com/office/powerpoint/2010/main" val="141026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72A66B-863A-33B5-6B7F-2FEFB11DBFF3}"/>
              </a:ext>
            </a:extLst>
          </p:cNvPr>
          <p:cNvSpPr>
            <a:spLocks noGrp="1"/>
          </p:cNvSpPr>
          <p:nvPr>
            <p:ph idx="1"/>
          </p:nvPr>
        </p:nvSpPr>
        <p:spPr>
          <a:xfrm>
            <a:off x="0" y="1090492"/>
            <a:ext cx="6889314" cy="5084831"/>
          </a:xfrm>
        </p:spPr>
        <p:txBody>
          <a:bodyPr>
            <a:normAutofit/>
          </a:bodyPr>
          <a:lstStyle/>
          <a:p>
            <a:r>
              <a:rPr lang="en-US" sz="2000" dirty="0"/>
              <a:t>                          1.                  2. 	                     3.                    4.                  5.	</a:t>
            </a:r>
          </a:p>
          <a:p>
            <a:endParaRPr lang="en-US" sz="1200" dirty="0"/>
          </a:p>
          <a:p>
            <a:r>
              <a:rPr lang="en-US" sz="2000" dirty="0"/>
              <a:t>Symptoms</a:t>
            </a:r>
          </a:p>
          <a:p>
            <a:r>
              <a:rPr lang="en-US" sz="2000" dirty="0"/>
              <a:t>Pathology</a:t>
            </a:r>
          </a:p>
          <a:p>
            <a:endParaRPr lang="en-US" dirty="0"/>
          </a:p>
        </p:txBody>
      </p:sp>
      <p:sp>
        <p:nvSpPr>
          <p:cNvPr id="3" name="Slide Number Placeholder 2">
            <a:extLst>
              <a:ext uri="{FF2B5EF4-FFF2-40B4-BE49-F238E27FC236}">
                <a16:creationId xmlns:a16="http://schemas.microsoft.com/office/drawing/2014/main" id="{F728CE70-9CB9-9996-36EE-6BDCE8CD0B4B}"/>
              </a:ext>
            </a:extLst>
          </p:cNvPr>
          <p:cNvSpPr>
            <a:spLocks noGrp="1"/>
          </p:cNvSpPr>
          <p:nvPr>
            <p:ph type="sldNum" sz="quarter" idx="12"/>
          </p:nvPr>
        </p:nvSpPr>
        <p:spPr/>
        <p:txBody>
          <a:bodyPr/>
          <a:lstStyle/>
          <a:p>
            <a:fld id="{8FEAFA59-1A5E-4448-B365-E0C6238BD975}" type="slidenum">
              <a:rPr lang="en-US" smtClean="0"/>
              <a:t>7</a:t>
            </a:fld>
            <a:endParaRPr lang="en-US"/>
          </a:p>
        </p:txBody>
      </p:sp>
      <p:sp>
        <p:nvSpPr>
          <p:cNvPr id="4" name="Text Placeholder 3">
            <a:extLst>
              <a:ext uri="{FF2B5EF4-FFF2-40B4-BE49-F238E27FC236}">
                <a16:creationId xmlns:a16="http://schemas.microsoft.com/office/drawing/2014/main" id="{3AE97E2E-1F59-3373-765C-EF37D6C10257}"/>
              </a:ext>
            </a:extLst>
          </p:cNvPr>
          <p:cNvSpPr>
            <a:spLocks noGrp="1"/>
          </p:cNvSpPr>
          <p:nvPr>
            <p:ph type="body" sz="quarter" idx="13"/>
          </p:nvPr>
        </p:nvSpPr>
        <p:spPr/>
        <p:txBody>
          <a:bodyPr>
            <a:normAutofit fontScale="92500" lnSpcReduction="10000"/>
          </a:bodyPr>
          <a:lstStyle/>
          <a:p>
            <a:r>
              <a:rPr lang="en-US" dirty="0"/>
              <a:t>Trajectories of symptoms, diagnosis and treatment</a:t>
            </a:r>
          </a:p>
        </p:txBody>
      </p:sp>
      <p:grpSp>
        <p:nvGrpSpPr>
          <p:cNvPr id="17" name="Group 16">
            <a:extLst>
              <a:ext uri="{FF2B5EF4-FFF2-40B4-BE49-F238E27FC236}">
                <a16:creationId xmlns:a16="http://schemas.microsoft.com/office/drawing/2014/main" id="{ADF026F8-B9FE-8AB4-071D-B5DA77DDAD6D}"/>
              </a:ext>
            </a:extLst>
          </p:cNvPr>
          <p:cNvGrpSpPr/>
          <p:nvPr/>
        </p:nvGrpSpPr>
        <p:grpSpPr>
          <a:xfrm>
            <a:off x="1329843" y="1485031"/>
            <a:ext cx="5759882" cy="1546783"/>
            <a:chOff x="1066798" y="1610292"/>
            <a:chExt cx="5014024" cy="1560881"/>
          </a:xfrm>
        </p:grpSpPr>
        <p:sp>
          <p:nvSpPr>
            <p:cNvPr id="5" name="Trapezium 4">
              <a:extLst>
                <a:ext uri="{FF2B5EF4-FFF2-40B4-BE49-F238E27FC236}">
                  <a16:creationId xmlns:a16="http://schemas.microsoft.com/office/drawing/2014/main" id="{29927DC3-7D69-ED88-8210-05335C162E68}"/>
                </a:ext>
              </a:extLst>
            </p:cNvPr>
            <p:cNvSpPr/>
            <p:nvPr/>
          </p:nvSpPr>
          <p:spPr>
            <a:xfrm>
              <a:off x="1878901" y="1748078"/>
              <a:ext cx="3382029" cy="551145"/>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Lst>
              <a:ahLst/>
              <a:cxnLst>
                <a:cxn ang="0">
                  <a:pos x="csX0" y="csY0"/>
                </a:cxn>
                <a:cxn ang="0">
                  <a:pos x="csX1" y="csY1"/>
                </a:cxn>
                <a:cxn ang="0">
                  <a:pos x="csX2" y="csY2"/>
                </a:cxn>
                <a:cxn ang="0">
                  <a:pos x="csX3" y="csY3"/>
                </a:cxn>
                <a:cxn ang="0">
                  <a:pos x="csX4" y="csY4"/>
                </a:cxn>
              </a:cxnLst>
              <a:rect l="l" t="t" r="r" b="b"/>
              <a:pathLst>
                <a:path w="3382029" h="551145">
                  <a:moveTo>
                    <a:pt x="0" y="551145"/>
                  </a:moveTo>
                  <a:lnTo>
                    <a:pt x="1315230" y="0"/>
                  </a:lnTo>
                  <a:lnTo>
                    <a:pt x="1966591" y="50104"/>
                  </a:lnTo>
                  <a:lnTo>
                    <a:pt x="3382029" y="551145"/>
                  </a:lnTo>
                  <a:lnTo>
                    <a:pt x="0" y="551145"/>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rapezium 6">
              <a:extLst>
                <a:ext uri="{FF2B5EF4-FFF2-40B4-BE49-F238E27FC236}">
                  <a16:creationId xmlns:a16="http://schemas.microsoft.com/office/drawing/2014/main" id="{9C47BF96-96D8-220F-F051-09DE5421BA50}"/>
                </a:ext>
              </a:extLst>
            </p:cNvPr>
            <p:cNvSpPr/>
            <p:nvPr/>
          </p:nvSpPr>
          <p:spPr>
            <a:xfrm>
              <a:off x="1066798" y="2374379"/>
              <a:ext cx="2640906" cy="601249"/>
            </a:xfrm>
            <a:custGeom>
              <a:avLst/>
              <a:gdLst>
                <a:gd name="csX0" fmla="*/ 0 w 3331924"/>
                <a:gd name="csY0" fmla="*/ 551145 h 551145"/>
                <a:gd name="csX1" fmla="*/ 1490594 w 3331924"/>
                <a:gd name="csY1" fmla="*/ 0 h 551145"/>
                <a:gd name="csX2" fmla="*/ 1841330 w 3331924"/>
                <a:gd name="csY2" fmla="*/ 0 h 551145"/>
                <a:gd name="csX3" fmla="*/ 3331924 w 3331924"/>
                <a:gd name="csY3" fmla="*/ 551145 h 551145"/>
                <a:gd name="csX4" fmla="*/ 0 w 3331924"/>
                <a:gd name="csY4" fmla="*/ 551145 h 551145"/>
                <a:gd name="csX0" fmla="*/ 0 w 3331924"/>
                <a:gd name="csY0" fmla="*/ 601249 h 601249"/>
                <a:gd name="csX1" fmla="*/ 1490594 w 3331924"/>
                <a:gd name="csY1" fmla="*/ 50104 h 601249"/>
                <a:gd name="csX2" fmla="*/ 2668048 w 3331924"/>
                <a:gd name="csY2" fmla="*/ 0 h 601249"/>
                <a:gd name="csX3" fmla="*/ 3331924 w 3331924"/>
                <a:gd name="csY3" fmla="*/ 601249 h 601249"/>
                <a:gd name="csX4" fmla="*/ 0 w 3331924"/>
                <a:gd name="csY4" fmla="*/ 601249 h 601249"/>
                <a:gd name="csX0" fmla="*/ 0 w 3331924"/>
                <a:gd name="csY0" fmla="*/ 601249 h 601249"/>
                <a:gd name="csX1" fmla="*/ 1553225 w 3331924"/>
                <a:gd name="csY1" fmla="*/ 225468 h 601249"/>
                <a:gd name="csX2" fmla="*/ 2668048 w 3331924"/>
                <a:gd name="csY2" fmla="*/ 0 h 601249"/>
                <a:gd name="csX3" fmla="*/ 3331924 w 3331924"/>
                <a:gd name="csY3" fmla="*/ 601249 h 601249"/>
                <a:gd name="csX4" fmla="*/ 0 w 3331924"/>
                <a:gd name="csY4" fmla="*/ 601249 h 601249"/>
              </a:gdLst>
              <a:ahLst/>
              <a:cxnLst>
                <a:cxn ang="0">
                  <a:pos x="csX0" y="csY0"/>
                </a:cxn>
                <a:cxn ang="0">
                  <a:pos x="csX1" y="csY1"/>
                </a:cxn>
                <a:cxn ang="0">
                  <a:pos x="csX2" y="csY2"/>
                </a:cxn>
                <a:cxn ang="0">
                  <a:pos x="csX3" y="csY3"/>
                </a:cxn>
                <a:cxn ang="0">
                  <a:pos x="csX4" y="csY4"/>
                </a:cxn>
              </a:cxnLst>
              <a:rect l="l" t="t" r="r" b="b"/>
              <a:pathLst>
                <a:path w="3331924" h="601249">
                  <a:moveTo>
                    <a:pt x="0" y="601249"/>
                  </a:moveTo>
                  <a:lnTo>
                    <a:pt x="1553225" y="225468"/>
                  </a:lnTo>
                  <a:lnTo>
                    <a:pt x="2668048" y="0"/>
                  </a:lnTo>
                  <a:lnTo>
                    <a:pt x="3331924" y="601249"/>
                  </a:lnTo>
                  <a:lnTo>
                    <a:pt x="0" y="601249"/>
                  </a:lnTo>
                  <a:close/>
                </a:path>
              </a:pathLst>
            </a:cu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04D31A68-FCAF-CF9B-28DE-780967D3E051}"/>
                </a:ext>
              </a:extLst>
            </p:cNvPr>
            <p:cNvCxnSpPr/>
            <p:nvPr/>
          </p:nvCxnSpPr>
          <p:spPr>
            <a:xfrm>
              <a:off x="1878901" y="1610292"/>
              <a:ext cx="0" cy="1533741"/>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92B86F6E-E586-E5FB-F059-AEB808A7AE85}"/>
                </a:ext>
              </a:extLst>
            </p:cNvPr>
            <p:cNvCxnSpPr/>
            <p:nvPr/>
          </p:nvCxnSpPr>
          <p:spPr>
            <a:xfrm>
              <a:off x="3108539" y="1624906"/>
              <a:ext cx="0" cy="1533741"/>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E8304C6C-8803-B8E1-CEE1-283050B8408B}"/>
                </a:ext>
              </a:extLst>
            </p:cNvPr>
            <p:cNvCxnSpPr/>
            <p:nvPr/>
          </p:nvCxnSpPr>
          <p:spPr>
            <a:xfrm>
              <a:off x="3849663" y="1624906"/>
              <a:ext cx="0" cy="1533741"/>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56556F59-5FFC-F3D7-DC25-C5C2F792F89D}"/>
                </a:ext>
              </a:extLst>
            </p:cNvPr>
            <p:cNvCxnSpPr>
              <a:cxnSpLocks/>
            </p:cNvCxnSpPr>
            <p:nvPr/>
          </p:nvCxnSpPr>
          <p:spPr>
            <a:xfrm>
              <a:off x="1066798" y="2334017"/>
              <a:ext cx="5014024"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256DF6C6-A22B-A701-CBA6-6CDB90A6EC39}"/>
                </a:ext>
              </a:extLst>
            </p:cNvPr>
            <p:cNvCxnSpPr/>
            <p:nvPr/>
          </p:nvCxnSpPr>
          <p:spPr>
            <a:xfrm>
              <a:off x="5204559" y="1637432"/>
              <a:ext cx="0" cy="1533741"/>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6" name="Content Placeholder 1">
            <a:extLst>
              <a:ext uri="{FF2B5EF4-FFF2-40B4-BE49-F238E27FC236}">
                <a16:creationId xmlns:a16="http://schemas.microsoft.com/office/drawing/2014/main" id="{2AE05AB2-1508-6CF9-7C55-7A77AF63A818}"/>
              </a:ext>
            </a:extLst>
          </p:cNvPr>
          <p:cNvSpPr txBox="1">
            <a:spLocks/>
          </p:cNvSpPr>
          <p:nvPr/>
        </p:nvSpPr>
        <p:spPr>
          <a:xfrm>
            <a:off x="7432107" y="964508"/>
            <a:ext cx="4075754" cy="20814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A</a:t>
            </a:r>
            <a:r>
              <a:rPr lang="en-US" sz="2000" dirty="0"/>
              <a:t>: </a:t>
            </a:r>
            <a:r>
              <a:rPr lang="en-US" sz="2000" b="1" dirty="0"/>
              <a:t>Conventional</a:t>
            </a:r>
            <a:r>
              <a:rPr lang="en-US" sz="2000" dirty="0"/>
              <a:t> </a:t>
            </a:r>
            <a:r>
              <a:rPr lang="en-US" sz="2000" b="1" dirty="0"/>
              <a:t>trajectory</a:t>
            </a:r>
          </a:p>
          <a:p>
            <a:pPr marL="457200" indent="-457200">
              <a:lnSpc>
                <a:spcPct val="110000"/>
              </a:lnSpc>
              <a:spcBef>
                <a:spcPts val="0"/>
              </a:spcBef>
              <a:buAutoNum type="arabicPeriod"/>
            </a:pPr>
            <a:r>
              <a:rPr lang="en-US" sz="2000" dirty="0"/>
              <a:t>Pre-symptomatic</a:t>
            </a:r>
          </a:p>
          <a:p>
            <a:pPr marL="457200" indent="-457200">
              <a:lnSpc>
                <a:spcPct val="110000"/>
              </a:lnSpc>
              <a:spcBef>
                <a:spcPts val="0"/>
              </a:spcBef>
              <a:buAutoNum type="arabicPeriod"/>
            </a:pPr>
            <a:r>
              <a:rPr lang="en-US" sz="2000" dirty="0"/>
              <a:t>Symptomatic / diagnostic</a:t>
            </a:r>
          </a:p>
          <a:p>
            <a:pPr marL="457200" indent="-457200">
              <a:lnSpc>
                <a:spcPct val="110000"/>
              </a:lnSpc>
              <a:spcBef>
                <a:spcPts val="0"/>
              </a:spcBef>
              <a:buAutoNum type="arabicPeriod"/>
            </a:pPr>
            <a:r>
              <a:rPr lang="en-US" sz="2000" dirty="0"/>
              <a:t>Treatment</a:t>
            </a:r>
          </a:p>
          <a:p>
            <a:pPr marL="457200" indent="-457200">
              <a:lnSpc>
                <a:spcPct val="110000"/>
              </a:lnSpc>
              <a:spcBef>
                <a:spcPts val="0"/>
              </a:spcBef>
              <a:buAutoNum type="arabicPeriod"/>
            </a:pPr>
            <a:r>
              <a:rPr lang="en-US" sz="2000" dirty="0"/>
              <a:t>Recovery</a:t>
            </a:r>
          </a:p>
          <a:p>
            <a:pPr marL="457200" indent="-457200">
              <a:lnSpc>
                <a:spcPct val="110000"/>
              </a:lnSpc>
              <a:spcBef>
                <a:spcPts val="0"/>
              </a:spcBef>
              <a:buAutoNum type="arabicPeriod"/>
            </a:pPr>
            <a:r>
              <a:rPr lang="en-US" sz="2000" dirty="0"/>
              <a:t>Resolution</a:t>
            </a:r>
          </a:p>
          <a:p>
            <a:endParaRPr lang="en-US" dirty="0"/>
          </a:p>
          <a:p>
            <a:endParaRPr lang="en-US" dirty="0"/>
          </a:p>
        </p:txBody>
      </p:sp>
      <p:grpSp>
        <p:nvGrpSpPr>
          <p:cNvPr id="29" name="Group 28">
            <a:extLst>
              <a:ext uri="{FF2B5EF4-FFF2-40B4-BE49-F238E27FC236}">
                <a16:creationId xmlns:a16="http://schemas.microsoft.com/office/drawing/2014/main" id="{1B029213-EC0C-2B56-EE7A-66636E9F7516}"/>
              </a:ext>
            </a:extLst>
          </p:cNvPr>
          <p:cNvGrpSpPr/>
          <p:nvPr/>
        </p:nvGrpSpPr>
        <p:grpSpPr>
          <a:xfrm>
            <a:off x="1325522" y="3250214"/>
            <a:ext cx="5760000" cy="1548000"/>
            <a:chOff x="1325524" y="4252295"/>
            <a:chExt cx="5559472" cy="1818708"/>
          </a:xfrm>
        </p:grpSpPr>
        <p:sp>
          <p:nvSpPr>
            <p:cNvPr id="20" name="Trapezium 4">
              <a:extLst>
                <a:ext uri="{FF2B5EF4-FFF2-40B4-BE49-F238E27FC236}">
                  <a16:creationId xmlns:a16="http://schemas.microsoft.com/office/drawing/2014/main" id="{8FF4E533-3D23-1AAD-0A5A-1C1E99681090}"/>
                </a:ext>
              </a:extLst>
            </p:cNvPr>
            <p:cNvSpPr/>
            <p:nvPr/>
          </p:nvSpPr>
          <p:spPr>
            <a:xfrm>
              <a:off x="2225971" y="4412841"/>
              <a:ext cx="4643202" cy="642183"/>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43581"/>
                <a:gd name="csY0" fmla="*/ 551145 h 551145"/>
                <a:gd name="csX1" fmla="*/ 1161207 w 3943581"/>
                <a:gd name="csY1" fmla="*/ 0 h 551145"/>
                <a:gd name="csX2" fmla="*/ 3943581 w 3943581"/>
                <a:gd name="csY2" fmla="*/ 103855 h 551145"/>
                <a:gd name="csX3" fmla="*/ 3924290 w 3943581"/>
                <a:gd name="csY3" fmla="*/ 529645 h 551145"/>
                <a:gd name="csX4" fmla="*/ 0 w 3943581"/>
                <a:gd name="csY4" fmla="*/ 551145 h 551145"/>
              </a:gdLst>
              <a:ahLst/>
              <a:cxnLst>
                <a:cxn ang="0">
                  <a:pos x="csX0" y="csY0"/>
                </a:cxn>
                <a:cxn ang="0">
                  <a:pos x="csX1" y="csY1"/>
                </a:cxn>
                <a:cxn ang="0">
                  <a:pos x="csX2" y="csY2"/>
                </a:cxn>
                <a:cxn ang="0">
                  <a:pos x="csX3" y="csY3"/>
                </a:cxn>
                <a:cxn ang="0">
                  <a:pos x="csX4" y="csY4"/>
                </a:cxn>
              </a:cxnLst>
              <a:rect l="l" t="t" r="r" b="b"/>
              <a:pathLst>
                <a:path w="3943581" h="551145">
                  <a:moveTo>
                    <a:pt x="0" y="551145"/>
                  </a:moveTo>
                  <a:lnTo>
                    <a:pt x="1161207" y="0"/>
                  </a:lnTo>
                  <a:lnTo>
                    <a:pt x="3943581" y="103855"/>
                  </a:lnTo>
                  <a:lnTo>
                    <a:pt x="3924290" y="529645"/>
                  </a:lnTo>
                  <a:lnTo>
                    <a:pt x="0" y="551145"/>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apezium 6">
              <a:extLst>
                <a:ext uri="{FF2B5EF4-FFF2-40B4-BE49-F238E27FC236}">
                  <a16:creationId xmlns:a16="http://schemas.microsoft.com/office/drawing/2014/main" id="{F606FA69-1444-ACA3-EF7B-E91C69501C29}"/>
                </a:ext>
              </a:extLst>
            </p:cNvPr>
            <p:cNvSpPr/>
            <p:nvPr/>
          </p:nvSpPr>
          <p:spPr>
            <a:xfrm>
              <a:off x="1325524" y="5142594"/>
              <a:ext cx="3992909" cy="725617"/>
            </a:xfrm>
            <a:custGeom>
              <a:avLst/>
              <a:gdLst>
                <a:gd name="csX0" fmla="*/ 0 w 3331924"/>
                <a:gd name="csY0" fmla="*/ 551145 h 551145"/>
                <a:gd name="csX1" fmla="*/ 1490594 w 3331924"/>
                <a:gd name="csY1" fmla="*/ 0 h 551145"/>
                <a:gd name="csX2" fmla="*/ 1841330 w 3331924"/>
                <a:gd name="csY2" fmla="*/ 0 h 551145"/>
                <a:gd name="csX3" fmla="*/ 3331924 w 3331924"/>
                <a:gd name="csY3" fmla="*/ 551145 h 551145"/>
                <a:gd name="csX4" fmla="*/ 0 w 3331924"/>
                <a:gd name="csY4" fmla="*/ 551145 h 551145"/>
                <a:gd name="csX0" fmla="*/ 0 w 3331924"/>
                <a:gd name="csY0" fmla="*/ 601249 h 601249"/>
                <a:gd name="csX1" fmla="*/ 1490594 w 3331924"/>
                <a:gd name="csY1" fmla="*/ 50104 h 601249"/>
                <a:gd name="csX2" fmla="*/ 2668048 w 3331924"/>
                <a:gd name="csY2" fmla="*/ 0 h 601249"/>
                <a:gd name="csX3" fmla="*/ 3331924 w 3331924"/>
                <a:gd name="csY3" fmla="*/ 601249 h 601249"/>
                <a:gd name="csX4" fmla="*/ 0 w 3331924"/>
                <a:gd name="csY4" fmla="*/ 601249 h 601249"/>
                <a:gd name="csX0" fmla="*/ 0 w 3331924"/>
                <a:gd name="csY0" fmla="*/ 601249 h 601249"/>
                <a:gd name="csX1" fmla="*/ 1553225 w 3331924"/>
                <a:gd name="csY1" fmla="*/ 225468 h 601249"/>
                <a:gd name="csX2" fmla="*/ 2668048 w 3331924"/>
                <a:gd name="csY2" fmla="*/ 0 h 601249"/>
                <a:gd name="csX3" fmla="*/ 3331924 w 3331924"/>
                <a:gd name="csY3" fmla="*/ 601249 h 601249"/>
                <a:gd name="csX4" fmla="*/ 0 w 3331924"/>
                <a:gd name="csY4" fmla="*/ 601249 h 601249"/>
                <a:gd name="csX0" fmla="*/ 0 w 3331924"/>
                <a:gd name="csY0" fmla="*/ 601249 h 601249"/>
                <a:gd name="csX1" fmla="*/ 1553225 w 3331924"/>
                <a:gd name="csY1" fmla="*/ 225468 h 601249"/>
                <a:gd name="csX2" fmla="*/ 2668048 w 3331924"/>
                <a:gd name="csY2" fmla="*/ 0 h 601249"/>
                <a:gd name="csX3" fmla="*/ 3331924 w 3331924"/>
                <a:gd name="csY3" fmla="*/ 601249 h 601249"/>
                <a:gd name="csX4" fmla="*/ 0 w 3331924"/>
                <a:gd name="csY4" fmla="*/ 601249 h 601249"/>
                <a:gd name="csX0" fmla="*/ 0 w 4543435"/>
                <a:gd name="csY0" fmla="*/ 601249 h 622750"/>
                <a:gd name="csX1" fmla="*/ 1553225 w 4543435"/>
                <a:gd name="csY1" fmla="*/ 225468 h 622750"/>
                <a:gd name="csX2" fmla="*/ 2668048 w 4543435"/>
                <a:gd name="csY2" fmla="*/ 0 h 622750"/>
                <a:gd name="csX3" fmla="*/ 4543435 w 4543435"/>
                <a:gd name="csY3" fmla="*/ 622750 h 622750"/>
                <a:gd name="csX4" fmla="*/ 0 w 4543435"/>
                <a:gd name="csY4" fmla="*/ 601249 h 622750"/>
                <a:gd name="csX0" fmla="*/ 0 w 4543435"/>
                <a:gd name="csY0" fmla="*/ 601249 h 622750"/>
                <a:gd name="csX1" fmla="*/ 1553225 w 4543435"/>
                <a:gd name="csY1" fmla="*/ 225468 h 622750"/>
                <a:gd name="csX2" fmla="*/ 2668048 w 4543435"/>
                <a:gd name="csY2" fmla="*/ 0 h 622750"/>
                <a:gd name="csX3" fmla="*/ 4543435 w 4543435"/>
                <a:gd name="csY3" fmla="*/ 622750 h 622750"/>
                <a:gd name="csX4" fmla="*/ 0 w 4543435"/>
                <a:gd name="csY4" fmla="*/ 601249 h 622750"/>
              </a:gdLst>
              <a:ahLst/>
              <a:cxnLst>
                <a:cxn ang="0">
                  <a:pos x="csX0" y="csY0"/>
                </a:cxn>
                <a:cxn ang="0">
                  <a:pos x="csX1" y="csY1"/>
                </a:cxn>
                <a:cxn ang="0">
                  <a:pos x="csX2" y="csY2"/>
                </a:cxn>
                <a:cxn ang="0">
                  <a:pos x="csX3" y="csY3"/>
                </a:cxn>
                <a:cxn ang="0">
                  <a:pos x="csX4" y="csY4"/>
                </a:cxn>
              </a:cxnLst>
              <a:rect l="l" t="t" r="r" b="b"/>
              <a:pathLst>
                <a:path w="4543435" h="622750">
                  <a:moveTo>
                    <a:pt x="0" y="601249"/>
                  </a:moveTo>
                  <a:lnTo>
                    <a:pt x="1553225" y="225468"/>
                  </a:lnTo>
                  <a:lnTo>
                    <a:pt x="2668048" y="0"/>
                  </a:lnTo>
                  <a:cubicBezTo>
                    <a:pt x="2704049" y="791682"/>
                    <a:pt x="4322143" y="422334"/>
                    <a:pt x="4543435" y="622750"/>
                  </a:cubicBezTo>
                  <a:lnTo>
                    <a:pt x="0" y="601249"/>
                  </a:lnTo>
                  <a:close/>
                </a:path>
              </a:pathLst>
            </a:cu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E4E5804D-3081-E5D0-5B33-DD98D08227FB}"/>
                </a:ext>
              </a:extLst>
            </p:cNvPr>
            <p:cNvCxnSpPr/>
            <p:nvPr/>
          </p:nvCxnSpPr>
          <p:spPr>
            <a:xfrm>
              <a:off x="2225971" y="4252295"/>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C2C5AE71-A23B-DD22-3028-3D74970C25C9}"/>
                </a:ext>
              </a:extLst>
            </p:cNvPr>
            <p:cNvCxnSpPr>
              <a:cxnSpLocks/>
            </p:cNvCxnSpPr>
            <p:nvPr/>
          </p:nvCxnSpPr>
          <p:spPr>
            <a:xfrm>
              <a:off x="1325524" y="5095565"/>
              <a:ext cx="5559472"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5C2F4084-C2C2-DAB2-A0AB-8E0BAC205FE3}"/>
                </a:ext>
              </a:extLst>
            </p:cNvPr>
            <p:cNvCxnSpPr/>
            <p:nvPr/>
          </p:nvCxnSpPr>
          <p:spPr>
            <a:xfrm>
              <a:off x="3589375"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23D2FD7D-78FC-8034-C7EF-8F644BAFB64E}"/>
                </a:ext>
              </a:extLst>
            </p:cNvPr>
            <p:cNvCxnSpPr/>
            <p:nvPr/>
          </p:nvCxnSpPr>
          <p:spPr>
            <a:xfrm>
              <a:off x="4411122"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51F78384-5544-3595-A81B-96F80BEFEBA5}"/>
                </a:ext>
              </a:extLst>
            </p:cNvPr>
            <p:cNvCxnSpPr/>
            <p:nvPr/>
          </p:nvCxnSpPr>
          <p:spPr>
            <a:xfrm>
              <a:off x="5913409" y="4283918"/>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7" name="Trapezium 4">
            <a:extLst>
              <a:ext uri="{FF2B5EF4-FFF2-40B4-BE49-F238E27FC236}">
                <a16:creationId xmlns:a16="http://schemas.microsoft.com/office/drawing/2014/main" id="{BDFD1793-91E0-AE83-0C89-FB5332F1863D}"/>
              </a:ext>
            </a:extLst>
          </p:cNvPr>
          <p:cNvSpPr/>
          <p:nvPr/>
        </p:nvSpPr>
        <p:spPr>
          <a:xfrm>
            <a:off x="2233395" y="3071003"/>
            <a:ext cx="4852122" cy="847427"/>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32284"/>
              <a:gd name="csY0" fmla="*/ 866551 h 866551"/>
              <a:gd name="csX1" fmla="*/ 1315230 w 3932284"/>
              <a:gd name="csY1" fmla="*/ 315406 h 866551"/>
              <a:gd name="csX2" fmla="*/ 3932284 w 3932284"/>
              <a:gd name="csY2" fmla="*/ 0 h 866551"/>
              <a:gd name="csX3" fmla="*/ 3924290 w 3932284"/>
              <a:gd name="csY3" fmla="*/ 845051 h 866551"/>
              <a:gd name="csX4" fmla="*/ 0 w 3932284"/>
              <a:gd name="csY4" fmla="*/ 866551 h 866551"/>
              <a:gd name="csX0" fmla="*/ 0 w 3932284"/>
              <a:gd name="csY0" fmla="*/ 866551 h 866551"/>
              <a:gd name="csX1" fmla="*/ 1202603 w 3932284"/>
              <a:gd name="csY1" fmla="*/ 328214 h 866551"/>
              <a:gd name="csX2" fmla="*/ 3932284 w 3932284"/>
              <a:gd name="csY2" fmla="*/ 0 h 866551"/>
              <a:gd name="csX3" fmla="*/ 3924290 w 3932284"/>
              <a:gd name="csY3" fmla="*/ 845051 h 866551"/>
              <a:gd name="csX4" fmla="*/ 0 w 3932284"/>
              <a:gd name="csY4" fmla="*/ 866551 h 866551"/>
            </a:gdLst>
            <a:ahLst/>
            <a:cxnLst>
              <a:cxn ang="0">
                <a:pos x="csX0" y="csY0"/>
              </a:cxn>
              <a:cxn ang="0">
                <a:pos x="csX1" y="csY1"/>
              </a:cxn>
              <a:cxn ang="0">
                <a:pos x="csX2" y="csY2"/>
              </a:cxn>
              <a:cxn ang="0">
                <a:pos x="csX3" y="csY3"/>
              </a:cxn>
              <a:cxn ang="0">
                <a:pos x="csX4" y="csY4"/>
              </a:cxn>
            </a:cxnLst>
            <a:rect l="l" t="t" r="r" b="b"/>
            <a:pathLst>
              <a:path w="3932284" h="866551">
                <a:moveTo>
                  <a:pt x="0" y="866551"/>
                </a:moveTo>
                <a:lnTo>
                  <a:pt x="1202603" y="328214"/>
                </a:lnTo>
                <a:lnTo>
                  <a:pt x="3932284" y="0"/>
                </a:lnTo>
                <a:cubicBezTo>
                  <a:pt x="3929619" y="281684"/>
                  <a:pt x="3926955" y="563367"/>
                  <a:pt x="3924290" y="845051"/>
                </a:cubicBezTo>
                <a:lnTo>
                  <a:pt x="0" y="866551"/>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5144F25-FDB4-8BD6-F8AE-C04C8A43BC98}"/>
              </a:ext>
            </a:extLst>
          </p:cNvPr>
          <p:cNvSpPr txBox="1"/>
          <p:nvPr/>
        </p:nvSpPr>
        <p:spPr>
          <a:xfrm>
            <a:off x="0" y="3608424"/>
            <a:ext cx="2509604" cy="707886"/>
          </a:xfrm>
          <a:prstGeom prst="rect">
            <a:avLst/>
          </a:prstGeom>
          <a:noFill/>
        </p:spPr>
        <p:txBody>
          <a:bodyPr wrap="square">
            <a:spAutoFit/>
          </a:bodyPr>
          <a:lstStyle/>
          <a:p>
            <a:r>
              <a:rPr lang="en-US" sz="2000" dirty="0">
                <a:latin typeface="Source Sans Pro" panose="020B0503030403020204" pitchFamily="34" charset="0"/>
              </a:rPr>
              <a:t>Symptoms</a:t>
            </a:r>
          </a:p>
          <a:p>
            <a:r>
              <a:rPr lang="en-US" sz="2000" dirty="0">
                <a:latin typeface="Source Sans Pro" panose="020B0503030403020204" pitchFamily="34" charset="0"/>
              </a:rPr>
              <a:t>Pathology</a:t>
            </a:r>
          </a:p>
        </p:txBody>
      </p:sp>
      <p:grpSp>
        <p:nvGrpSpPr>
          <p:cNvPr id="53" name="Group 52">
            <a:extLst>
              <a:ext uri="{FF2B5EF4-FFF2-40B4-BE49-F238E27FC236}">
                <a16:creationId xmlns:a16="http://schemas.microsoft.com/office/drawing/2014/main" id="{2E4005DC-6FBE-E77D-BB2B-9B5BAAAA17C2}"/>
              </a:ext>
            </a:extLst>
          </p:cNvPr>
          <p:cNvGrpSpPr/>
          <p:nvPr/>
        </p:nvGrpSpPr>
        <p:grpSpPr>
          <a:xfrm>
            <a:off x="8076" y="5144077"/>
            <a:ext cx="7080794" cy="1548000"/>
            <a:chOff x="-29502" y="5131551"/>
            <a:chExt cx="7080794" cy="1548000"/>
          </a:xfrm>
        </p:grpSpPr>
        <p:grpSp>
          <p:nvGrpSpPr>
            <p:cNvPr id="52" name="Group 51">
              <a:extLst>
                <a:ext uri="{FF2B5EF4-FFF2-40B4-BE49-F238E27FC236}">
                  <a16:creationId xmlns:a16="http://schemas.microsoft.com/office/drawing/2014/main" id="{C12551B2-1043-DD4A-9F46-095BEA7BFF98}"/>
                </a:ext>
              </a:extLst>
            </p:cNvPr>
            <p:cNvGrpSpPr/>
            <p:nvPr/>
          </p:nvGrpSpPr>
          <p:grpSpPr>
            <a:xfrm>
              <a:off x="1291292" y="5131551"/>
              <a:ext cx="5760000" cy="1548000"/>
              <a:chOff x="1291292" y="5131551"/>
              <a:chExt cx="5760000" cy="1548000"/>
            </a:xfrm>
          </p:grpSpPr>
          <p:grpSp>
            <p:nvGrpSpPr>
              <p:cNvPr id="38" name="Group 37">
                <a:extLst>
                  <a:ext uri="{FF2B5EF4-FFF2-40B4-BE49-F238E27FC236}">
                    <a16:creationId xmlns:a16="http://schemas.microsoft.com/office/drawing/2014/main" id="{75C04ED5-526E-8EAD-9395-7B2BD36D584C}"/>
                  </a:ext>
                </a:extLst>
              </p:cNvPr>
              <p:cNvGrpSpPr/>
              <p:nvPr/>
            </p:nvGrpSpPr>
            <p:grpSpPr>
              <a:xfrm>
                <a:off x="1291292" y="5131551"/>
                <a:ext cx="5760000" cy="1548000"/>
                <a:chOff x="1325524" y="4252295"/>
                <a:chExt cx="5559472" cy="1818708"/>
              </a:xfrm>
            </p:grpSpPr>
            <p:sp>
              <p:nvSpPr>
                <p:cNvPr id="39" name="Trapezium 4">
                  <a:extLst>
                    <a:ext uri="{FF2B5EF4-FFF2-40B4-BE49-F238E27FC236}">
                      <a16:creationId xmlns:a16="http://schemas.microsoft.com/office/drawing/2014/main" id="{16998BF6-B8A2-43DD-995B-F5F42EB67E18}"/>
                    </a:ext>
                  </a:extLst>
                </p:cNvPr>
                <p:cNvSpPr/>
                <p:nvPr/>
              </p:nvSpPr>
              <p:spPr>
                <a:xfrm>
                  <a:off x="2225970" y="4427557"/>
                  <a:ext cx="4655792" cy="627466"/>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43581"/>
                    <a:gd name="csY0" fmla="*/ 538515 h 538515"/>
                    <a:gd name="csX1" fmla="*/ 1192344 w 3943581"/>
                    <a:gd name="csY1" fmla="*/ 0 h 538515"/>
                    <a:gd name="csX2" fmla="*/ 3943581 w 3943581"/>
                    <a:gd name="csY2" fmla="*/ 91225 h 538515"/>
                    <a:gd name="csX3" fmla="*/ 3924290 w 3943581"/>
                    <a:gd name="csY3" fmla="*/ 517015 h 538515"/>
                    <a:gd name="csX4" fmla="*/ 0 w 3943581"/>
                    <a:gd name="csY4" fmla="*/ 538515 h 538515"/>
                  </a:gdLst>
                  <a:ahLst/>
                  <a:cxnLst>
                    <a:cxn ang="0">
                      <a:pos x="csX0" y="csY0"/>
                    </a:cxn>
                    <a:cxn ang="0">
                      <a:pos x="csX1" y="csY1"/>
                    </a:cxn>
                    <a:cxn ang="0">
                      <a:pos x="csX2" y="csY2"/>
                    </a:cxn>
                    <a:cxn ang="0">
                      <a:pos x="csX3" y="csY3"/>
                    </a:cxn>
                    <a:cxn ang="0">
                      <a:pos x="csX4" y="csY4"/>
                    </a:cxn>
                  </a:cxnLst>
                  <a:rect l="l" t="t" r="r" b="b"/>
                  <a:pathLst>
                    <a:path w="3943581" h="538515">
                      <a:moveTo>
                        <a:pt x="0" y="538515"/>
                      </a:moveTo>
                      <a:lnTo>
                        <a:pt x="1192344" y="0"/>
                      </a:lnTo>
                      <a:lnTo>
                        <a:pt x="3943581" y="91225"/>
                      </a:lnTo>
                      <a:lnTo>
                        <a:pt x="3924290" y="517015"/>
                      </a:lnTo>
                      <a:lnTo>
                        <a:pt x="0" y="538515"/>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0295DF84-80E2-0BA4-5E3F-068CF2C889BD}"/>
                    </a:ext>
                  </a:extLst>
                </p:cNvPr>
                <p:cNvCxnSpPr/>
                <p:nvPr/>
              </p:nvCxnSpPr>
              <p:spPr>
                <a:xfrm>
                  <a:off x="2225971" y="4252295"/>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a:extLst>
                    <a:ext uri="{FF2B5EF4-FFF2-40B4-BE49-F238E27FC236}">
                      <a16:creationId xmlns:a16="http://schemas.microsoft.com/office/drawing/2014/main" id="{9B89385F-46ED-57AB-16CB-82FCCBB3F5A0}"/>
                    </a:ext>
                  </a:extLst>
                </p:cNvPr>
                <p:cNvCxnSpPr>
                  <a:cxnSpLocks/>
                </p:cNvCxnSpPr>
                <p:nvPr/>
              </p:nvCxnSpPr>
              <p:spPr>
                <a:xfrm>
                  <a:off x="1325524" y="5095565"/>
                  <a:ext cx="5559472"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C7C5A2DB-F7B3-CA4C-1174-D0C17EAA7E17}"/>
                    </a:ext>
                  </a:extLst>
                </p:cNvPr>
                <p:cNvCxnSpPr/>
                <p:nvPr/>
              </p:nvCxnSpPr>
              <p:spPr>
                <a:xfrm>
                  <a:off x="3589375"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4" name="Straight Connector 43">
                  <a:extLst>
                    <a:ext uri="{FF2B5EF4-FFF2-40B4-BE49-F238E27FC236}">
                      <a16:creationId xmlns:a16="http://schemas.microsoft.com/office/drawing/2014/main" id="{E938C39B-74B0-85DC-5760-72EDAB26CA39}"/>
                    </a:ext>
                  </a:extLst>
                </p:cNvPr>
                <p:cNvCxnSpPr/>
                <p:nvPr/>
              </p:nvCxnSpPr>
              <p:spPr>
                <a:xfrm>
                  <a:off x="4411122"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Straight Connector 44">
                  <a:extLst>
                    <a:ext uri="{FF2B5EF4-FFF2-40B4-BE49-F238E27FC236}">
                      <a16:creationId xmlns:a16="http://schemas.microsoft.com/office/drawing/2014/main" id="{3BD1B017-430C-5DFC-AAF8-4BC1B4EB9F0E}"/>
                    </a:ext>
                  </a:extLst>
                </p:cNvPr>
                <p:cNvCxnSpPr/>
                <p:nvPr/>
              </p:nvCxnSpPr>
              <p:spPr>
                <a:xfrm>
                  <a:off x="5913409" y="4283918"/>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46" name="Action Button: Help 45">
                <a:hlinkClick r:id="" action="ppaction://noaction" highlightClick="1"/>
                <a:extLst>
                  <a:ext uri="{FF2B5EF4-FFF2-40B4-BE49-F238E27FC236}">
                    <a16:creationId xmlns:a16="http://schemas.microsoft.com/office/drawing/2014/main" id="{D14EA14A-E979-8EDD-8C13-3DF14AAFD6FB}"/>
                  </a:ext>
                </a:extLst>
              </p:cNvPr>
              <p:cNvSpPr/>
              <p:nvPr/>
            </p:nvSpPr>
            <p:spPr>
              <a:xfrm>
                <a:off x="1665966" y="5922564"/>
                <a:ext cx="2782470" cy="711229"/>
              </a:xfrm>
              <a:prstGeom prst="actionButtonHelp">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TextBox 50">
              <a:extLst>
                <a:ext uri="{FF2B5EF4-FFF2-40B4-BE49-F238E27FC236}">
                  <a16:creationId xmlns:a16="http://schemas.microsoft.com/office/drawing/2014/main" id="{3E341345-5658-B4DD-737A-1DC8BDC72D36}"/>
                </a:ext>
              </a:extLst>
            </p:cNvPr>
            <p:cNvSpPr txBox="1"/>
            <p:nvPr/>
          </p:nvSpPr>
          <p:spPr>
            <a:xfrm>
              <a:off x="-29502" y="5493800"/>
              <a:ext cx="2509604" cy="707886"/>
            </a:xfrm>
            <a:prstGeom prst="rect">
              <a:avLst/>
            </a:prstGeom>
            <a:noFill/>
          </p:spPr>
          <p:txBody>
            <a:bodyPr wrap="square">
              <a:spAutoFit/>
            </a:bodyPr>
            <a:lstStyle/>
            <a:p>
              <a:r>
                <a:rPr lang="en-US" sz="2000" dirty="0">
                  <a:latin typeface="Source Sans Pro" panose="020B0503030403020204" pitchFamily="34" charset="0"/>
                </a:rPr>
                <a:t>Symptoms</a:t>
              </a:r>
            </a:p>
            <a:p>
              <a:r>
                <a:rPr lang="en-US" sz="2000" dirty="0">
                  <a:latin typeface="Source Sans Pro" panose="020B0503030403020204" pitchFamily="34" charset="0"/>
                </a:rPr>
                <a:t>Pathology</a:t>
              </a:r>
            </a:p>
          </p:txBody>
        </p:sp>
      </p:grpSp>
      <p:sp>
        <p:nvSpPr>
          <p:cNvPr id="54" name="Content Placeholder 1">
            <a:extLst>
              <a:ext uri="{FF2B5EF4-FFF2-40B4-BE49-F238E27FC236}">
                <a16:creationId xmlns:a16="http://schemas.microsoft.com/office/drawing/2014/main" id="{6524B50E-BA79-17D5-1B6E-1C5DCAFDDC7B}"/>
              </a:ext>
            </a:extLst>
          </p:cNvPr>
          <p:cNvSpPr txBox="1">
            <a:spLocks/>
          </p:cNvSpPr>
          <p:nvPr/>
        </p:nvSpPr>
        <p:spPr>
          <a:xfrm>
            <a:off x="7510968" y="3339663"/>
            <a:ext cx="4326128" cy="888722"/>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t>B: Enduring symptoms</a:t>
            </a:r>
          </a:p>
          <a:p>
            <a:r>
              <a:rPr lang="en-US" sz="2200" dirty="0"/>
              <a:t>Symptoms “detached” from pathology</a:t>
            </a:r>
          </a:p>
          <a:p>
            <a:endParaRPr lang="en-US" dirty="0"/>
          </a:p>
        </p:txBody>
      </p:sp>
      <p:sp>
        <p:nvSpPr>
          <p:cNvPr id="55" name="Content Placeholder 1">
            <a:extLst>
              <a:ext uri="{FF2B5EF4-FFF2-40B4-BE49-F238E27FC236}">
                <a16:creationId xmlns:a16="http://schemas.microsoft.com/office/drawing/2014/main" id="{1909580F-04ED-A120-E437-A99A67BA09B7}"/>
              </a:ext>
            </a:extLst>
          </p:cNvPr>
          <p:cNvSpPr txBox="1">
            <a:spLocks/>
          </p:cNvSpPr>
          <p:nvPr/>
        </p:nvSpPr>
        <p:spPr>
          <a:xfrm>
            <a:off x="7536182" y="5097136"/>
            <a:ext cx="4852052" cy="162433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C: “Unexplained” symptoms</a:t>
            </a:r>
          </a:p>
          <a:p>
            <a:pPr marL="457200" indent="-457200">
              <a:lnSpc>
                <a:spcPct val="120000"/>
              </a:lnSpc>
              <a:spcBef>
                <a:spcPts val="0"/>
              </a:spcBef>
              <a:buFont typeface="Arial" panose="020B0604020202020204" pitchFamily="34" charset="0"/>
              <a:buAutoNum type="arabicPeriod"/>
            </a:pPr>
            <a:r>
              <a:rPr lang="en-US" sz="2000" dirty="0" err="1"/>
              <a:t>Unrecognised</a:t>
            </a:r>
            <a:r>
              <a:rPr lang="en-US" sz="2000" dirty="0"/>
              <a:t> / missed pathology</a:t>
            </a:r>
          </a:p>
          <a:p>
            <a:pPr marL="457200" indent="-457200">
              <a:lnSpc>
                <a:spcPct val="120000"/>
              </a:lnSpc>
              <a:spcBef>
                <a:spcPts val="0"/>
              </a:spcBef>
              <a:buFont typeface="Arial" panose="020B0604020202020204" pitchFamily="34" charset="0"/>
              <a:buAutoNum type="arabicPeriod"/>
            </a:pPr>
            <a:r>
              <a:rPr lang="en-US" sz="2000" dirty="0"/>
              <a:t>“Different” pathology (e.g. mental)</a:t>
            </a:r>
          </a:p>
          <a:p>
            <a:pPr marL="457200" indent="-457200">
              <a:lnSpc>
                <a:spcPct val="120000"/>
              </a:lnSpc>
              <a:spcBef>
                <a:spcPts val="0"/>
              </a:spcBef>
              <a:buFont typeface="Arial" panose="020B0604020202020204" pitchFamily="34" charset="0"/>
              <a:buAutoNum type="arabicPeriod"/>
            </a:pPr>
            <a:r>
              <a:rPr lang="en-US" sz="2000" dirty="0"/>
              <a:t>Other </a:t>
            </a:r>
          </a:p>
        </p:txBody>
      </p:sp>
    </p:spTree>
    <p:extLst>
      <p:ext uri="{BB962C8B-B14F-4D97-AF65-F5344CB8AC3E}">
        <p14:creationId xmlns:p14="http://schemas.microsoft.com/office/powerpoint/2010/main" val="44377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8" grpId="0"/>
      <p:bldP spid="54" grpId="0"/>
      <p:bldP spid="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C81CF-07C4-DE00-8457-09FB1CF0E8D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DA1905-FAD8-A114-8BBC-EDF56B6CCE79}"/>
              </a:ext>
            </a:extLst>
          </p:cNvPr>
          <p:cNvSpPr>
            <a:spLocks noGrp="1"/>
          </p:cNvSpPr>
          <p:nvPr>
            <p:ph type="sldNum" sz="quarter" idx="12"/>
          </p:nvPr>
        </p:nvSpPr>
        <p:spPr/>
        <p:txBody>
          <a:bodyPr/>
          <a:lstStyle/>
          <a:p>
            <a:fld id="{8FEAFA59-1A5E-4448-B365-E0C6238BD975}" type="slidenum">
              <a:rPr lang="en-US" smtClean="0"/>
              <a:t>8</a:t>
            </a:fld>
            <a:endParaRPr lang="en-US"/>
          </a:p>
        </p:txBody>
      </p:sp>
      <p:sp>
        <p:nvSpPr>
          <p:cNvPr id="4" name="Text Placeholder 3">
            <a:extLst>
              <a:ext uri="{FF2B5EF4-FFF2-40B4-BE49-F238E27FC236}">
                <a16:creationId xmlns:a16="http://schemas.microsoft.com/office/drawing/2014/main" id="{3CB601C4-A2EA-A902-2296-1D2A89D09110}"/>
              </a:ext>
            </a:extLst>
          </p:cNvPr>
          <p:cNvSpPr>
            <a:spLocks noGrp="1"/>
          </p:cNvSpPr>
          <p:nvPr>
            <p:ph type="body" sz="quarter" idx="13"/>
          </p:nvPr>
        </p:nvSpPr>
        <p:spPr/>
        <p:txBody>
          <a:bodyPr>
            <a:normAutofit fontScale="92500" lnSpcReduction="10000"/>
          </a:bodyPr>
          <a:lstStyle/>
          <a:p>
            <a:r>
              <a:rPr lang="en-US" dirty="0"/>
              <a:t>Two forms of Persistent Physical Symptoms, with moral implications</a:t>
            </a:r>
          </a:p>
        </p:txBody>
      </p:sp>
      <p:grpSp>
        <p:nvGrpSpPr>
          <p:cNvPr id="29" name="Group 28">
            <a:extLst>
              <a:ext uri="{FF2B5EF4-FFF2-40B4-BE49-F238E27FC236}">
                <a16:creationId xmlns:a16="http://schemas.microsoft.com/office/drawing/2014/main" id="{9831FE97-90E7-797F-E2DB-197C3EA2595D}"/>
              </a:ext>
            </a:extLst>
          </p:cNvPr>
          <p:cNvGrpSpPr/>
          <p:nvPr/>
        </p:nvGrpSpPr>
        <p:grpSpPr>
          <a:xfrm>
            <a:off x="1325522" y="3250214"/>
            <a:ext cx="5760000" cy="1548000"/>
            <a:chOff x="1325524" y="4252295"/>
            <a:chExt cx="5559472" cy="1818708"/>
          </a:xfrm>
        </p:grpSpPr>
        <p:sp>
          <p:nvSpPr>
            <p:cNvPr id="20" name="Trapezium 4">
              <a:extLst>
                <a:ext uri="{FF2B5EF4-FFF2-40B4-BE49-F238E27FC236}">
                  <a16:creationId xmlns:a16="http://schemas.microsoft.com/office/drawing/2014/main" id="{8F03A99B-5669-570E-B862-9CD22E398BFF}"/>
                </a:ext>
              </a:extLst>
            </p:cNvPr>
            <p:cNvSpPr/>
            <p:nvPr/>
          </p:nvSpPr>
          <p:spPr>
            <a:xfrm>
              <a:off x="2225971" y="4412841"/>
              <a:ext cx="4643202" cy="642183"/>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43581"/>
                <a:gd name="csY0" fmla="*/ 551145 h 551145"/>
                <a:gd name="csX1" fmla="*/ 1161207 w 3943581"/>
                <a:gd name="csY1" fmla="*/ 0 h 551145"/>
                <a:gd name="csX2" fmla="*/ 3943581 w 3943581"/>
                <a:gd name="csY2" fmla="*/ 103855 h 551145"/>
                <a:gd name="csX3" fmla="*/ 3924290 w 3943581"/>
                <a:gd name="csY3" fmla="*/ 529645 h 551145"/>
                <a:gd name="csX4" fmla="*/ 0 w 3943581"/>
                <a:gd name="csY4" fmla="*/ 551145 h 551145"/>
              </a:gdLst>
              <a:ahLst/>
              <a:cxnLst>
                <a:cxn ang="0">
                  <a:pos x="csX0" y="csY0"/>
                </a:cxn>
                <a:cxn ang="0">
                  <a:pos x="csX1" y="csY1"/>
                </a:cxn>
                <a:cxn ang="0">
                  <a:pos x="csX2" y="csY2"/>
                </a:cxn>
                <a:cxn ang="0">
                  <a:pos x="csX3" y="csY3"/>
                </a:cxn>
                <a:cxn ang="0">
                  <a:pos x="csX4" y="csY4"/>
                </a:cxn>
              </a:cxnLst>
              <a:rect l="l" t="t" r="r" b="b"/>
              <a:pathLst>
                <a:path w="3943581" h="551145">
                  <a:moveTo>
                    <a:pt x="0" y="551145"/>
                  </a:moveTo>
                  <a:lnTo>
                    <a:pt x="1161207" y="0"/>
                  </a:lnTo>
                  <a:lnTo>
                    <a:pt x="3943581" y="103855"/>
                  </a:lnTo>
                  <a:lnTo>
                    <a:pt x="3924290" y="529645"/>
                  </a:lnTo>
                  <a:lnTo>
                    <a:pt x="0" y="551145"/>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rapezium 6">
              <a:extLst>
                <a:ext uri="{FF2B5EF4-FFF2-40B4-BE49-F238E27FC236}">
                  <a16:creationId xmlns:a16="http://schemas.microsoft.com/office/drawing/2014/main" id="{F7304B3D-60BA-6B56-413B-763ABAB9FDC0}"/>
                </a:ext>
              </a:extLst>
            </p:cNvPr>
            <p:cNvSpPr/>
            <p:nvPr/>
          </p:nvSpPr>
          <p:spPr>
            <a:xfrm>
              <a:off x="1325524" y="5142594"/>
              <a:ext cx="3992909" cy="725617"/>
            </a:xfrm>
            <a:custGeom>
              <a:avLst/>
              <a:gdLst>
                <a:gd name="csX0" fmla="*/ 0 w 3331924"/>
                <a:gd name="csY0" fmla="*/ 551145 h 551145"/>
                <a:gd name="csX1" fmla="*/ 1490594 w 3331924"/>
                <a:gd name="csY1" fmla="*/ 0 h 551145"/>
                <a:gd name="csX2" fmla="*/ 1841330 w 3331924"/>
                <a:gd name="csY2" fmla="*/ 0 h 551145"/>
                <a:gd name="csX3" fmla="*/ 3331924 w 3331924"/>
                <a:gd name="csY3" fmla="*/ 551145 h 551145"/>
                <a:gd name="csX4" fmla="*/ 0 w 3331924"/>
                <a:gd name="csY4" fmla="*/ 551145 h 551145"/>
                <a:gd name="csX0" fmla="*/ 0 w 3331924"/>
                <a:gd name="csY0" fmla="*/ 601249 h 601249"/>
                <a:gd name="csX1" fmla="*/ 1490594 w 3331924"/>
                <a:gd name="csY1" fmla="*/ 50104 h 601249"/>
                <a:gd name="csX2" fmla="*/ 2668048 w 3331924"/>
                <a:gd name="csY2" fmla="*/ 0 h 601249"/>
                <a:gd name="csX3" fmla="*/ 3331924 w 3331924"/>
                <a:gd name="csY3" fmla="*/ 601249 h 601249"/>
                <a:gd name="csX4" fmla="*/ 0 w 3331924"/>
                <a:gd name="csY4" fmla="*/ 601249 h 601249"/>
                <a:gd name="csX0" fmla="*/ 0 w 3331924"/>
                <a:gd name="csY0" fmla="*/ 601249 h 601249"/>
                <a:gd name="csX1" fmla="*/ 1553225 w 3331924"/>
                <a:gd name="csY1" fmla="*/ 225468 h 601249"/>
                <a:gd name="csX2" fmla="*/ 2668048 w 3331924"/>
                <a:gd name="csY2" fmla="*/ 0 h 601249"/>
                <a:gd name="csX3" fmla="*/ 3331924 w 3331924"/>
                <a:gd name="csY3" fmla="*/ 601249 h 601249"/>
                <a:gd name="csX4" fmla="*/ 0 w 3331924"/>
                <a:gd name="csY4" fmla="*/ 601249 h 601249"/>
                <a:gd name="csX0" fmla="*/ 0 w 3331924"/>
                <a:gd name="csY0" fmla="*/ 601249 h 601249"/>
                <a:gd name="csX1" fmla="*/ 1553225 w 3331924"/>
                <a:gd name="csY1" fmla="*/ 225468 h 601249"/>
                <a:gd name="csX2" fmla="*/ 2668048 w 3331924"/>
                <a:gd name="csY2" fmla="*/ 0 h 601249"/>
                <a:gd name="csX3" fmla="*/ 3331924 w 3331924"/>
                <a:gd name="csY3" fmla="*/ 601249 h 601249"/>
                <a:gd name="csX4" fmla="*/ 0 w 3331924"/>
                <a:gd name="csY4" fmla="*/ 601249 h 601249"/>
                <a:gd name="csX0" fmla="*/ 0 w 4543435"/>
                <a:gd name="csY0" fmla="*/ 601249 h 622750"/>
                <a:gd name="csX1" fmla="*/ 1553225 w 4543435"/>
                <a:gd name="csY1" fmla="*/ 225468 h 622750"/>
                <a:gd name="csX2" fmla="*/ 2668048 w 4543435"/>
                <a:gd name="csY2" fmla="*/ 0 h 622750"/>
                <a:gd name="csX3" fmla="*/ 4543435 w 4543435"/>
                <a:gd name="csY3" fmla="*/ 622750 h 622750"/>
                <a:gd name="csX4" fmla="*/ 0 w 4543435"/>
                <a:gd name="csY4" fmla="*/ 601249 h 622750"/>
                <a:gd name="csX0" fmla="*/ 0 w 4543435"/>
                <a:gd name="csY0" fmla="*/ 601249 h 622750"/>
                <a:gd name="csX1" fmla="*/ 1553225 w 4543435"/>
                <a:gd name="csY1" fmla="*/ 225468 h 622750"/>
                <a:gd name="csX2" fmla="*/ 2668048 w 4543435"/>
                <a:gd name="csY2" fmla="*/ 0 h 622750"/>
                <a:gd name="csX3" fmla="*/ 4543435 w 4543435"/>
                <a:gd name="csY3" fmla="*/ 622750 h 622750"/>
                <a:gd name="csX4" fmla="*/ 0 w 4543435"/>
                <a:gd name="csY4" fmla="*/ 601249 h 622750"/>
              </a:gdLst>
              <a:ahLst/>
              <a:cxnLst>
                <a:cxn ang="0">
                  <a:pos x="csX0" y="csY0"/>
                </a:cxn>
                <a:cxn ang="0">
                  <a:pos x="csX1" y="csY1"/>
                </a:cxn>
                <a:cxn ang="0">
                  <a:pos x="csX2" y="csY2"/>
                </a:cxn>
                <a:cxn ang="0">
                  <a:pos x="csX3" y="csY3"/>
                </a:cxn>
                <a:cxn ang="0">
                  <a:pos x="csX4" y="csY4"/>
                </a:cxn>
              </a:cxnLst>
              <a:rect l="l" t="t" r="r" b="b"/>
              <a:pathLst>
                <a:path w="4543435" h="622750">
                  <a:moveTo>
                    <a:pt x="0" y="601249"/>
                  </a:moveTo>
                  <a:lnTo>
                    <a:pt x="1553225" y="225468"/>
                  </a:lnTo>
                  <a:lnTo>
                    <a:pt x="2668048" y="0"/>
                  </a:lnTo>
                  <a:cubicBezTo>
                    <a:pt x="2704049" y="791682"/>
                    <a:pt x="4322143" y="422334"/>
                    <a:pt x="4543435" y="622750"/>
                  </a:cubicBezTo>
                  <a:lnTo>
                    <a:pt x="0" y="601249"/>
                  </a:lnTo>
                  <a:close/>
                </a:path>
              </a:pathLst>
            </a:cu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EE097D3E-F0FC-1F16-6213-ACA5D4FBBF35}"/>
                </a:ext>
              </a:extLst>
            </p:cNvPr>
            <p:cNvCxnSpPr/>
            <p:nvPr/>
          </p:nvCxnSpPr>
          <p:spPr>
            <a:xfrm>
              <a:off x="2225971" y="4252295"/>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1B20794B-C322-8BB3-7F4D-1A2232599818}"/>
                </a:ext>
              </a:extLst>
            </p:cNvPr>
            <p:cNvCxnSpPr>
              <a:cxnSpLocks/>
            </p:cNvCxnSpPr>
            <p:nvPr/>
          </p:nvCxnSpPr>
          <p:spPr>
            <a:xfrm>
              <a:off x="1325524" y="5095565"/>
              <a:ext cx="5559472"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9D68B998-9DE4-71A9-3E08-31ADD86EAF24}"/>
                </a:ext>
              </a:extLst>
            </p:cNvPr>
            <p:cNvCxnSpPr/>
            <p:nvPr/>
          </p:nvCxnSpPr>
          <p:spPr>
            <a:xfrm>
              <a:off x="3589375"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4" name="Straight Connector 23">
              <a:extLst>
                <a:ext uri="{FF2B5EF4-FFF2-40B4-BE49-F238E27FC236}">
                  <a16:creationId xmlns:a16="http://schemas.microsoft.com/office/drawing/2014/main" id="{F027CB1C-FBE0-056F-2900-05B9AF4C944A}"/>
                </a:ext>
              </a:extLst>
            </p:cNvPr>
            <p:cNvCxnSpPr/>
            <p:nvPr/>
          </p:nvCxnSpPr>
          <p:spPr>
            <a:xfrm>
              <a:off x="4411122"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55DAF603-3DFF-84D7-1909-93F12F646D4E}"/>
                </a:ext>
              </a:extLst>
            </p:cNvPr>
            <p:cNvCxnSpPr/>
            <p:nvPr/>
          </p:nvCxnSpPr>
          <p:spPr>
            <a:xfrm>
              <a:off x="5913409" y="4283918"/>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7" name="Trapezium 4">
            <a:extLst>
              <a:ext uri="{FF2B5EF4-FFF2-40B4-BE49-F238E27FC236}">
                <a16:creationId xmlns:a16="http://schemas.microsoft.com/office/drawing/2014/main" id="{78BEB81D-2293-1E28-A6A0-91EF92C32912}"/>
              </a:ext>
            </a:extLst>
          </p:cNvPr>
          <p:cNvSpPr/>
          <p:nvPr/>
        </p:nvSpPr>
        <p:spPr>
          <a:xfrm>
            <a:off x="2233395" y="3071003"/>
            <a:ext cx="4810681" cy="847427"/>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32284"/>
              <a:gd name="csY0" fmla="*/ 866551 h 866551"/>
              <a:gd name="csX1" fmla="*/ 1315230 w 3932284"/>
              <a:gd name="csY1" fmla="*/ 315406 h 866551"/>
              <a:gd name="csX2" fmla="*/ 3932284 w 3932284"/>
              <a:gd name="csY2" fmla="*/ 0 h 866551"/>
              <a:gd name="csX3" fmla="*/ 3924290 w 3932284"/>
              <a:gd name="csY3" fmla="*/ 845051 h 866551"/>
              <a:gd name="csX4" fmla="*/ 0 w 3932284"/>
              <a:gd name="csY4" fmla="*/ 866551 h 866551"/>
              <a:gd name="csX0" fmla="*/ 0 w 3932284"/>
              <a:gd name="csY0" fmla="*/ 866551 h 866551"/>
              <a:gd name="csX1" fmla="*/ 1202603 w 3932284"/>
              <a:gd name="csY1" fmla="*/ 328214 h 866551"/>
              <a:gd name="csX2" fmla="*/ 3932284 w 3932284"/>
              <a:gd name="csY2" fmla="*/ 0 h 866551"/>
              <a:gd name="csX3" fmla="*/ 3924290 w 3932284"/>
              <a:gd name="csY3" fmla="*/ 845051 h 866551"/>
              <a:gd name="csX4" fmla="*/ 0 w 3932284"/>
              <a:gd name="csY4" fmla="*/ 866551 h 866551"/>
            </a:gdLst>
            <a:ahLst/>
            <a:cxnLst>
              <a:cxn ang="0">
                <a:pos x="csX0" y="csY0"/>
              </a:cxn>
              <a:cxn ang="0">
                <a:pos x="csX1" y="csY1"/>
              </a:cxn>
              <a:cxn ang="0">
                <a:pos x="csX2" y="csY2"/>
              </a:cxn>
              <a:cxn ang="0">
                <a:pos x="csX3" y="csY3"/>
              </a:cxn>
              <a:cxn ang="0">
                <a:pos x="csX4" y="csY4"/>
              </a:cxn>
            </a:cxnLst>
            <a:rect l="l" t="t" r="r" b="b"/>
            <a:pathLst>
              <a:path w="3932284" h="866551">
                <a:moveTo>
                  <a:pt x="0" y="866551"/>
                </a:moveTo>
                <a:lnTo>
                  <a:pt x="1202603" y="328214"/>
                </a:lnTo>
                <a:lnTo>
                  <a:pt x="3932284" y="0"/>
                </a:lnTo>
                <a:cubicBezTo>
                  <a:pt x="3929619" y="281684"/>
                  <a:pt x="3926955" y="563367"/>
                  <a:pt x="3924290" y="845051"/>
                </a:cubicBezTo>
                <a:lnTo>
                  <a:pt x="0" y="866551"/>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EE7F48F-7AA0-A1DB-D4C2-8A3520A6A513}"/>
              </a:ext>
            </a:extLst>
          </p:cNvPr>
          <p:cNvSpPr txBox="1"/>
          <p:nvPr/>
        </p:nvSpPr>
        <p:spPr>
          <a:xfrm>
            <a:off x="0" y="3608424"/>
            <a:ext cx="2509604" cy="707886"/>
          </a:xfrm>
          <a:prstGeom prst="rect">
            <a:avLst/>
          </a:prstGeom>
          <a:noFill/>
        </p:spPr>
        <p:txBody>
          <a:bodyPr wrap="square">
            <a:spAutoFit/>
          </a:bodyPr>
          <a:lstStyle/>
          <a:p>
            <a:r>
              <a:rPr lang="en-US" sz="2000" dirty="0">
                <a:latin typeface="Source Sans Pro" panose="020B0503030403020204" pitchFamily="34" charset="0"/>
              </a:rPr>
              <a:t>Symptoms</a:t>
            </a:r>
          </a:p>
          <a:p>
            <a:r>
              <a:rPr lang="en-US" sz="2000" dirty="0">
                <a:latin typeface="Source Sans Pro" panose="020B0503030403020204" pitchFamily="34" charset="0"/>
              </a:rPr>
              <a:t>Pathology</a:t>
            </a:r>
          </a:p>
        </p:txBody>
      </p:sp>
      <p:grpSp>
        <p:nvGrpSpPr>
          <p:cNvPr id="53" name="Group 52">
            <a:extLst>
              <a:ext uri="{FF2B5EF4-FFF2-40B4-BE49-F238E27FC236}">
                <a16:creationId xmlns:a16="http://schemas.microsoft.com/office/drawing/2014/main" id="{234784BE-2810-CD61-37C9-B62BB54623C4}"/>
              </a:ext>
            </a:extLst>
          </p:cNvPr>
          <p:cNvGrpSpPr/>
          <p:nvPr/>
        </p:nvGrpSpPr>
        <p:grpSpPr>
          <a:xfrm>
            <a:off x="8076" y="5144077"/>
            <a:ext cx="7080794" cy="1548000"/>
            <a:chOff x="-29502" y="5131551"/>
            <a:chExt cx="7080794" cy="1548000"/>
          </a:xfrm>
        </p:grpSpPr>
        <p:grpSp>
          <p:nvGrpSpPr>
            <p:cNvPr id="52" name="Group 51">
              <a:extLst>
                <a:ext uri="{FF2B5EF4-FFF2-40B4-BE49-F238E27FC236}">
                  <a16:creationId xmlns:a16="http://schemas.microsoft.com/office/drawing/2014/main" id="{6D96C2DF-4C7A-801D-C804-5E807E804E72}"/>
                </a:ext>
              </a:extLst>
            </p:cNvPr>
            <p:cNvGrpSpPr/>
            <p:nvPr/>
          </p:nvGrpSpPr>
          <p:grpSpPr>
            <a:xfrm>
              <a:off x="1291292" y="5131551"/>
              <a:ext cx="5760000" cy="1548000"/>
              <a:chOff x="1291292" y="5131551"/>
              <a:chExt cx="5760000" cy="1548000"/>
            </a:xfrm>
          </p:grpSpPr>
          <p:grpSp>
            <p:nvGrpSpPr>
              <p:cNvPr id="38" name="Group 37">
                <a:extLst>
                  <a:ext uri="{FF2B5EF4-FFF2-40B4-BE49-F238E27FC236}">
                    <a16:creationId xmlns:a16="http://schemas.microsoft.com/office/drawing/2014/main" id="{73FCBE1E-ED56-2E3D-3EBF-9E39188F9691}"/>
                  </a:ext>
                </a:extLst>
              </p:cNvPr>
              <p:cNvGrpSpPr/>
              <p:nvPr/>
            </p:nvGrpSpPr>
            <p:grpSpPr>
              <a:xfrm>
                <a:off x="1291292" y="5131551"/>
                <a:ext cx="5760000" cy="1548000"/>
                <a:chOff x="1325524" y="4252295"/>
                <a:chExt cx="5559472" cy="1818708"/>
              </a:xfrm>
            </p:grpSpPr>
            <p:sp>
              <p:nvSpPr>
                <p:cNvPr id="39" name="Trapezium 4">
                  <a:extLst>
                    <a:ext uri="{FF2B5EF4-FFF2-40B4-BE49-F238E27FC236}">
                      <a16:creationId xmlns:a16="http://schemas.microsoft.com/office/drawing/2014/main" id="{E46E5419-E948-236D-E9A3-37859FD5C927}"/>
                    </a:ext>
                  </a:extLst>
                </p:cNvPr>
                <p:cNvSpPr/>
                <p:nvPr/>
              </p:nvSpPr>
              <p:spPr>
                <a:xfrm>
                  <a:off x="2225970" y="4427557"/>
                  <a:ext cx="4655792" cy="627466"/>
                </a:xfrm>
                <a:custGeom>
                  <a:avLst/>
                  <a:gdLst>
                    <a:gd name="csX0" fmla="*/ 0 w 3382029"/>
                    <a:gd name="csY0" fmla="*/ 551145 h 551145"/>
                    <a:gd name="csX1" fmla="*/ 1315230 w 3382029"/>
                    <a:gd name="csY1" fmla="*/ 0 h 551145"/>
                    <a:gd name="csX2" fmla="*/ 2066799 w 3382029"/>
                    <a:gd name="csY2" fmla="*/ 0 h 551145"/>
                    <a:gd name="csX3" fmla="*/ 3382029 w 3382029"/>
                    <a:gd name="csY3" fmla="*/ 551145 h 551145"/>
                    <a:gd name="csX4" fmla="*/ 0 w 3382029"/>
                    <a:gd name="csY4" fmla="*/ 551145 h 551145"/>
                    <a:gd name="csX0" fmla="*/ 0 w 3382029"/>
                    <a:gd name="csY0" fmla="*/ 551145 h 551145"/>
                    <a:gd name="csX1" fmla="*/ 1315230 w 3382029"/>
                    <a:gd name="csY1" fmla="*/ 0 h 551145"/>
                    <a:gd name="csX2" fmla="*/ 1966591 w 3382029"/>
                    <a:gd name="csY2" fmla="*/ 50104 h 551145"/>
                    <a:gd name="csX3" fmla="*/ 3382029 w 3382029"/>
                    <a:gd name="csY3" fmla="*/ 551145 h 551145"/>
                    <a:gd name="csX4" fmla="*/ 0 w 3382029"/>
                    <a:gd name="csY4" fmla="*/ 551145 h 551145"/>
                    <a:gd name="csX0" fmla="*/ 0 w 3943581"/>
                    <a:gd name="csY0" fmla="*/ 551145 h 551145"/>
                    <a:gd name="csX1" fmla="*/ 1315230 w 3943581"/>
                    <a:gd name="csY1" fmla="*/ 0 h 551145"/>
                    <a:gd name="csX2" fmla="*/ 3943581 w 3943581"/>
                    <a:gd name="csY2" fmla="*/ 103855 h 551145"/>
                    <a:gd name="csX3" fmla="*/ 3382029 w 3943581"/>
                    <a:gd name="csY3" fmla="*/ 551145 h 551145"/>
                    <a:gd name="csX4" fmla="*/ 0 w 3943581"/>
                    <a:gd name="csY4" fmla="*/ 551145 h 551145"/>
                    <a:gd name="csX0" fmla="*/ 0 w 3943581"/>
                    <a:gd name="csY0" fmla="*/ 551145 h 583396"/>
                    <a:gd name="csX1" fmla="*/ 1315230 w 3943581"/>
                    <a:gd name="csY1" fmla="*/ 0 h 583396"/>
                    <a:gd name="csX2" fmla="*/ 3943581 w 3943581"/>
                    <a:gd name="csY2" fmla="*/ 103855 h 583396"/>
                    <a:gd name="csX3" fmla="*/ 3935586 w 3943581"/>
                    <a:gd name="csY3" fmla="*/ 583396 h 583396"/>
                    <a:gd name="csX4" fmla="*/ 0 w 3943581"/>
                    <a:gd name="csY4" fmla="*/ 551145 h 583396"/>
                    <a:gd name="csX0" fmla="*/ 0 w 3943581"/>
                    <a:gd name="csY0" fmla="*/ 551145 h 551145"/>
                    <a:gd name="csX1" fmla="*/ 1315230 w 3943581"/>
                    <a:gd name="csY1" fmla="*/ 0 h 551145"/>
                    <a:gd name="csX2" fmla="*/ 3943581 w 3943581"/>
                    <a:gd name="csY2" fmla="*/ 103855 h 551145"/>
                    <a:gd name="csX3" fmla="*/ 3924290 w 3943581"/>
                    <a:gd name="csY3" fmla="*/ 529645 h 551145"/>
                    <a:gd name="csX4" fmla="*/ 0 w 3943581"/>
                    <a:gd name="csY4" fmla="*/ 551145 h 551145"/>
                    <a:gd name="csX0" fmla="*/ 0 w 3943581"/>
                    <a:gd name="csY0" fmla="*/ 538515 h 538515"/>
                    <a:gd name="csX1" fmla="*/ 1192344 w 3943581"/>
                    <a:gd name="csY1" fmla="*/ 0 h 538515"/>
                    <a:gd name="csX2" fmla="*/ 3943581 w 3943581"/>
                    <a:gd name="csY2" fmla="*/ 91225 h 538515"/>
                    <a:gd name="csX3" fmla="*/ 3924290 w 3943581"/>
                    <a:gd name="csY3" fmla="*/ 517015 h 538515"/>
                    <a:gd name="csX4" fmla="*/ 0 w 3943581"/>
                    <a:gd name="csY4" fmla="*/ 538515 h 538515"/>
                  </a:gdLst>
                  <a:ahLst/>
                  <a:cxnLst>
                    <a:cxn ang="0">
                      <a:pos x="csX0" y="csY0"/>
                    </a:cxn>
                    <a:cxn ang="0">
                      <a:pos x="csX1" y="csY1"/>
                    </a:cxn>
                    <a:cxn ang="0">
                      <a:pos x="csX2" y="csY2"/>
                    </a:cxn>
                    <a:cxn ang="0">
                      <a:pos x="csX3" y="csY3"/>
                    </a:cxn>
                    <a:cxn ang="0">
                      <a:pos x="csX4" y="csY4"/>
                    </a:cxn>
                  </a:cxnLst>
                  <a:rect l="l" t="t" r="r" b="b"/>
                  <a:pathLst>
                    <a:path w="3943581" h="538515">
                      <a:moveTo>
                        <a:pt x="0" y="538515"/>
                      </a:moveTo>
                      <a:lnTo>
                        <a:pt x="1192344" y="0"/>
                      </a:lnTo>
                      <a:lnTo>
                        <a:pt x="3943581" y="91225"/>
                      </a:lnTo>
                      <a:lnTo>
                        <a:pt x="3924290" y="517015"/>
                      </a:lnTo>
                      <a:lnTo>
                        <a:pt x="0" y="538515"/>
                      </a:lnTo>
                      <a:close/>
                    </a:path>
                  </a:pathLst>
                </a:cu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Connector 40">
                  <a:extLst>
                    <a:ext uri="{FF2B5EF4-FFF2-40B4-BE49-F238E27FC236}">
                      <a16:creationId xmlns:a16="http://schemas.microsoft.com/office/drawing/2014/main" id="{A848EC17-9FA7-264A-B7AE-864B056B8CBD}"/>
                    </a:ext>
                  </a:extLst>
                </p:cNvPr>
                <p:cNvCxnSpPr/>
                <p:nvPr/>
              </p:nvCxnSpPr>
              <p:spPr>
                <a:xfrm>
                  <a:off x="2225971" y="4252295"/>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a:extLst>
                    <a:ext uri="{FF2B5EF4-FFF2-40B4-BE49-F238E27FC236}">
                      <a16:creationId xmlns:a16="http://schemas.microsoft.com/office/drawing/2014/main" id="{8A85369B-6FB3-48D6-743B-015B702A2406}"/>
                    </a:ext>
                  </a:extLst>
                </p:cNvPr>
                <p:cNvCxnSpPr>
                  <a:cxnSpLocks/>
                </p:cNvCxnSpPr>
                <p:nvPr/>
              </p:nvCxnSpPr>
              <p:spPr>
                <a:xfrm>
                  <a:off x="1325524" y="5095565"/>
                  <a:ext cx="5559472" cy="0"/>
                </a:xfrm>
                <a:prstGeom prst="line">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642960D8-C292-4C61-04CD-9D98A5D845B9}"/>
                    </a:ext>
                  </a:extLst>
                </p:cNvPr>
                <p:cNvCxnSpPr/>
                <p:nvPr/>
              </p:nvCxnSpPr>
              <p:spPr>
                <a:xfrm>
                  <a:off x="3589375"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4" name="Straight Connector 43">
                  <a:extLst>
                    <a:ext uri="{FF2B5EF4-FFF2-40B4-BE49-F238E27FC236}">
                      <a16:creationId xmlns:a16="http://schemas.microsoft.com/office/drawing/2014/main" id="{58D735AC-772D-390D-EA02-D66350461938}"/>
                    </a:ext>
                  </a:extLst>
                </p:cNvPr>
                <p:cNvCxnSpPr/>
                <p:nvPr/>
              </p:nvCxnSpPr>
              <p:spPr>
                <a:xfrm>
                  <a:off x="4411122" y="4269323"/>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 name="Straight Connector 44">
                  <a:extLst>
                    <a:ext uri="{FF2B5EF4-FFF2-40B4-BE49-F238E27FC236}">
                      <a16:creationId xmlns:a16="http://schemas.microsoft.com/office/drawing/2014/main" id="{0CE93C60-232D-49FF-C99B-47106C6A6D72}"/>
                    </a:ext>
                  </a:extLst>
                </p:cNvPr>
                <p:cNvCxnSpPr/>
                <p:nvPr/>
              </p:nvCxnSpPr>
              <p:spPr>
                <a:xfrm>
                  <a:off x="5913409" y="4283918"/>
                  <a:ext cx="0" cy="178708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46" name="Action Button: Help 45">
                <a:hlinkClick r:id="" action="ppaction://noaction" highlightClick="1"/>
                <a:extLst>
                  <a:ext uri="{FF2B5EF4-FFF2-40B4-BE49-F238E27FC236}">
                    <a16:creationId xmlns:a16="http://schemas.microsoft.com/office/drawing/2014/main" id="{AFA3394B-362B-E47E-8271-43FCF9D37F7B}"/>
                  </a:ext>
                </a:extLst>
              </p:cNvPr>
              <p:cNvSpPr/>
              <p:nvPr/>
            </p:nvSpPr>
            <p:spPr>
              <a:xfrm>
                <a:off x="1578288" y="5922564"/>
                <a:ext cx="2870148" cy="711229"/>
              </a:xfrm>
              <a:prstGeom prst="actionButtonHelp">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1" name="TextBox 50">
              <a:extLst>
                <a:ext uri="{FF2B5EF4-FFF2-40B4-BE49-F238E27FC236}">
                  <a16:creationId xmlns:a16="http://schemas.microsoft.com/office/drawing/2014/main" id="{14ADA00C-3070-72B9-6912-0DC1BE2DC8F4}"/>
                </a:ext>
              </a:extLst>
            </p:cNvPr>
            <p:cNvSpPr txBox="1"/>
            <p:nvPr/>
          </p:nvSpPr>
          <p:spPr>
            <a:xfrm>
              <a:off x="-29502" y="5493800"/>
              <a:ext cx="2509604" cy="707886"/>
            </a:xfrm>
            <a:prstGeom prst="rect">
              <a:avLst/>
            </a:prstGeom>
            <a:noFill/>
          </p:spPr>
          <p:txBody>
            <a:bodyPr wrap="square">
              <a:spAutoFit/>
            </a:bodyPr>
            <a:lstStyle/>
            <a:p>
              <a:r>
                <a:rPr lang="en-US" sz="2000" dirty="0">
                  <a:latin typeface="Source Sans Pro" panose="020B0503030403020204" pitchFamily="34" charset="0"/>
                </a:rPr>
                <a:t>Symptoms</a:t>
              </a:r>
            </a:p>
            <a:p>
              <a:r>
                <a:rPr lang="en-US" sz="2000" dirty="0">
                  <a:latin typeface="Source Sans Pro" panose="020B0503030403020204" pitchFamily="34" charset="0"/>
                </a:rPr>
                <a:t>Pathology</a:t>
              </a:r>
            </a:p>
          </p:txBody>
        </p:sp>
      </p:grpSp>
      <p:sp>
        <p:nvSpPr>
          <p:cNvPr id="14" name="TextBox 13">
            <a:extLst>
              <a:ext uri="{FF2B5EF4-FFF2-40B4-BE49-F238E27FC236}">
                <a16:creationId xmlns:a16="http://schemas.microsoft.com/office/drawing/2014/main" id="{997335DC-D2CA-8B7A-E20D-82AB1EEDCE42}"/>
              </a:ext>
            </a:extLst>
          </p:cNvPr>
          <p:cNvSpPr txBox="1"/>
          <p:nvPr/>
        </p:nvSpPr>
        <p:spPr>
          <a:xfrm>
            <a:off x="8272680" y="3071003"/>
            <a:ext cx="2911374" cy="954107"/>
          </a:xfrm>
          <a:prstGeom prst="rect">
            <a:avLst/>
          </a:prstGeom>
          <a:noFill/>
        </p:spPr>
        <p:txBody>
          <a:bodyPr wrap="none" rtlCol="0">
            <a:spAutoFit/>
          </a:bodyPr>
          <a:lstStyle/>
          <a:p>
            <a:r>
              <a:rPr lang="en-US" sz="2800" dirty="0">
                <a:latin typeface="Source Sans Pro" panose="020B0503030403020204" pitchFamily="34" charset="0"/>
              </a:rPr>
              <a:t>Moral status as </a:t>
            </a:r>
            <a:br>
              <a:rPr lang="en-US" sz="2800" dirty="0">
                <a:latin typeface="Source Sans Pro" panose="020B0503030403020204" pitchFamily="34" charset="0"/>
              </a:rPr>
            </a:br>
            <a:r>
              <a:rPr lang="en-US" sz="2800" b="1" dirty="0">
                <a:latin typeface="Source Sans Pro" panose="020B0503030403020204" pitchFamily="34" charset="0"/>
              </a:rPr>
              <a:t>casualty</a:t>
            </a:r>
            <a:r>
              <a:rPr lang="en-US" sz="2800" dirty="0">
                <a:latin typeface="Source Sans Pro" panose="020B0503030403020204" pitchFamily="34" charset="0"/>
              </a:rPr>
              <a:t> of illness</a:t>
            </a:r>
            <a:endParaRPr lang="en-US" dirty="0">
              <a:latin typeface="Source Sans Pro" panose="020B0503030403020204" pitchFamily="34" charset="0"/>
            </a:endParaRPr>
          </a:p>
        </p:txBody>
      </p:sp>
      <p:sp>
        <p:nvSpPr>
          <p:cNvPr id="18" name="TextBox 17">
            <a:extLst>
              <a:ext uri="{FF2B5EF4-FFF2-40B4-BE49-F238E27FC236}">
                <a16:creationId xmlns:a16="http://schemas.microsoft.com/office/drawing/2014/main" id="{AF7BF4A4-C10A-3D5E-D429-1537A3E7FA89}"/>
              </a:ext>
            </a:extLst>
          </p:cNvPr>
          <p:cNvSpPr txBox="1"/>
          <p:nvPr/>
        </p:nvSpPr>
        <p:spPr>
          <a:xfrm>
            <a:off x="8272680" y="5170993"/>
            <a:ext cx="3544560" cy="954107"/>
          </a:xfrm>
          <a:prstGeom prst="rect">
            <a:avLst/>
          </a:prstGeom>
          <a:noFill/>
        </p:spPr>
        <p:txBody>
          <a:bodyPr wrap="none" rtlCol="0">
            <a:spAutoFit/>
          </a:bodyPr>
          <a:lstStyle/>
          <a:p>
            <a:r>
              <a:rPr lang="en-US" sz="2800" dirty="0">
                <a:latin typeface="Source Sans Pro" panose="020B0503030403020204" pitchFamily="34" charset="0"/>
              </a:rPr>
              <a:t>Moral status as</a:t>
            </a:r>
            <a:br>
              <a:rPr lang="en-US" sz="2800" dirty="0">
                <a:latin typeface="Source Sans Pro" panose="020B0503030403020204" pitchFamily="34" charset="0"/>
              </a:rPr>
            </a:br>
            <a:r>
              <a:rPr lang="en-US" sz="2800" b="1" dirty="0">
                <a:latin typeface="Source Sans Pro" panose="020B0503030403020204" pitchFamily="34" charset="0"/>
              </a:rPr>
              <a:t>not having</a:t>
            </a:r>
            <a:r>
              <a:rPr lang="en-US" sz="2800" dirty="0">
                <a:latin typeface="Source Sans Pro" panose="020B0503030403020204" pitchFamily="34" charset="0"/>
              </a:rPr>
              <a:t> real illness</a:t>
            </a:r>
            <a:endParaRPr lang="en-US" dirty="0">
              <a:latin typeface="Source Sans Pro" panose="020B0503030403020204" pitchFamily="34" charset="0"/>
            </a:endParaRPr>
          </a:p>
        </p:txBody>
      </p:sp>
    </p:spTree>
    <p:extLst>
      <p:ext uri="{BB962C8B-B14F-4D97-AF65-F5344CB8AC3E}">
        <p14:creationId xmlns:p14="http://schemas.microsoft.com/office/powerpoint/2010/main" val="20986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F39B397-098E-B9EE-10E0-425B3A842A15}"/>
              </a:ext>
            </a:extLst>
          </p:cNvPr>
          <p:cNvSpPr>
            <a:spLocks noGrp="1"/>
          </p:cNvSpPr>
          <p:nvPr>
            <p:ph idx="1"/>
          </p:nvPr>
        </p:nvSpPr>
        <p:spPr>
          <a:xfrm>
            <a:off x="343845" y="1253330"/>
            <a:ext cx="3262384" cy="4859429"/>
          </a:xfrm>
        </p:spPr>
        <p:txBody>
          <a:bodyPr/>
          <a:lstStyle/>
          <a:p>
            <a:r>
              <a:rPr lang="en-GB" dirty="0"/>
              <a:t>Symptoms ….</a:t>
            </a:r>
          </a:p>
          <a:p>
            <a:endParaRPr lang="en-GB" dirty="0"/>
          </a:p>
          <a:p>
            <a:pPr marL="342900" indent="-342900">
              <a:buFont typeface="Arial" panose="020B0604020202020204" pitchFamily="34" charset="0"/>
              <a:buChar char="•"/>
            </a:pPr>
            <a:r>
              <a:rPr lang="en-GB" dirty="0"/>
              <a:t>Pain</a:t>
            </a:r>
          </a:p>
          <a:p>
            <a:pPr marL="342900" indent="-342900">
              <a:buFont typeface="Arial" panose="020B0604020202020204" pitchFamily="34" charset="0"/>
              <a:buChar char="•"/>
            </a:pPr>
            <a:r>
              <a:rPr lang="en-GB" dirty="0"/>
              <a:t>Fatigue</a:t>
            </a:r>
          </a:p>
          <a:p>
            <a:pPr marL="342900" indent="-342900">
              <a:buFont typeface="Arial" panose="020B0604020202020204" pitchFamily="34" charset="0"/>
              <a:buChar char="•"/>
            </a:pPr>
            <a:r>
              <a:rPr lang="en-GB" dirty="0"/>
              <a:t>Dizziness</a:t>
            </a:r>
          </a:p>
          <a:p>
            <a:pPr marL="342900" indent="-342900">
              <a:buFont typeface="Arial" panose="020B0604020202020204" pitchFamily="34" charset="0"/>
              <a:buChar char="•"/>
            </a:pPr>
            <a:r>
              <a:rPr lang="en-GB" dirty="0"/>
              <a:t>Breathlessness</a:t>
            </a:r>
          </a:p>
          <a:p>
            <a:r>
              <a:rPr lang="en-GB" dirty="0"/>
              <a:t>…</a:t>
            </a:r>
          </a:p>
          <a:p>
            <a:endParaRPr lang="en-GB" dirty="0"/>
          </a:p>
        </p:txBody>
      </p:sp>
      <p:sp>
        <p:nvSpPr>
          <p:cNvPr id="2" name="Slide Number Placeholder 1">
            <a:extLst>
              <a:ext uri="{FF2B5EF4-FFF2-40B4-BE49-F238E27FC236}">
                <a16:creationId xmlns:a16="http://schemas.microsoft.com/office/drawing/2014/main" id="{BE158FFF-108D-D854-AAB0-CC957D7BE5DE}"/>
              </a:ext>
            </a:extLst>
          </p:cNvPr>
          <p:cNvSpPr>
            <a:spLocks noGrp="1"/>
          </p:cNvSpPr>
          <p:nvPr>
            <p:ph type="sldNum" sz="quarter" idx="12"/>
          </p:nvPr>
        </p:nvSpPr>
        <p:spPr/>
        <p:txBody>
          <a:bodyPr/>
          <a:lstStyle/>
          <a:p>
            <a:fld id="{8FEAFA59-1A5E-4448-B365-E0C6238BD975}" type="slidenum">
              <a:rPr lang="en-US" smtClean="0"/>
              <a:t>9</a:t>
            </a:fld>
            <a:endParaRPr lang="en-US"/>
          </a:p>
        </p:txBody>
      </p:sp>
      <p:sp>
        <p:nvSpPr>
          <p:cNvPr id="3" name="Text Placeholder 2">
            <a:extLst>
              <a:ext uri="{FF2B5EF4-FFF2-40B4-BE49-F238E27FC236}">
                <a16:creationId xmlns:a16="http://schemas.microsoft.com/office/drawing/2014/main" id="{ACD00260-A624-F925-3FE2-CC5E5D41FAD8}"/>
              </a:ext>
            </a:extLst>
          </p:cNvPr>
          <p:cNvSpPr>
            <a:spLocks noGrp="1"/>
          </p:cNvSpPr>
          <p:nvPr>
            <p:ph type="body" sz="quarter" idx="13"/>
          </p:nvPr>
        </p:nvSpPr>
        <p:spPr/>
        <p:txBody>
          <a:bodyPr>
            <a:normAutofit fontScale="92500" lnSpcReduction="10000"/>
          </a:bodyPr>
          <a:lstStyle/>
          <a:p>
            <a:r>
              <a:rPr lang="en-GB" dirty="0"/>
              <a:t>Persistent physical symptoms</a:t>
            </a:r>
          </a:p>
        </p:txBody>
      </p:sp>
      <p:sp>
        <p:nvSpPr>
          <p:cNvPr id="5" name="Content Placeholder 4">
            <a:extLst>
              <a:ext uri="{FF2B5EF4-FFF2-40B4-BE49-F238E27FC236}">
                <a16:creationId xmlns:a16="http://schemas.microsoft.com/office/drawing/2014/main" id="{264FBA8F-3F4F-3098-23B0-531AE041B322}"/>
              </a:ext>
            </a:extLst>
          </p:cNvPr>
          <p:cNvSpPr>
            <a:spLocks noGrp="1"/>
          </p:cNvSpPr>
          <p:nvPr>
            <p:ph idx="14"/>
          </p:nvPr>
        </p:nvSpPr>
        <p:spPr>
          <a:xfrm>
            <a:off x="3318552" y="1253330"/>
            <a:ext cx="4292216" cy="4859428"/>
          </a:xfrm>
        </p:spPr>
        <p:txBody>
          <a:bodyPr/>
          <a:lstStyle/>
          <a:p>
            <a:r>
              <a:rPr lang="en-GB" dirty="0"/>
              <a:t>that are…</a:t>
            </a:r>
          </a:p>
          <a:p>
            <a:endParaRPr lang="en-GB" dirty="0"/>
          </a:p>
          <a:p>
            <a:pPr marL="342900" indent="-342900">
              <a:buFont typeface="Arial" panose="020B0604020202020204" pitchFamily="34" charset="0"/>
              <a:buChar char="•"/>
            </a:pPr>
            <a:r>
              <a:rPr lang="en-GB" dirty="0"/>
              <a:t>Secondary - to a disease or injury which has resolved / remitted</a:t>
            </a:r>
          </a:p>
          <a:p>
            <a:pPr marL="342900" indent="-342900">
              <a:buFont typeface="Arial" panose="020B0604020202020204" pitchFamily="34" charset="0"/>
              <a:buChar char="•"/>
            </a:pPr>
            <a:r>
              <a:rPr lang="en-GB" dirty="0"/>
              <a:t>Primary – there was no clearly defined initial illness</a:t>
            </a:r>
          </a:p>
          <a:p>
            <a:endParaRPr lang="en-GB" dirty="0"/>
          </a:p>
          <a:p>
            <a:endParaRPr lang="en-GB" dirty="0"/>
          </a:p>
        </p:txBody>
      </p:sp>
      <p:sp>
        <p:nvSpPr>
          <p:cNvPr id="6" name="Content Placeholder 4">
            <a:extLst>
              <a:ext uri="{FF2B5EF4-FFF2-40B4-BE49-F238E27FC236}">
                <a16:creationId xmlns:a16="http://schemas.microsoft.com/office/drawing/2014/main" id="{5E039480-FB12-31F4-EEF0-F80710F4B5E1}"/>
              </a:ext>
            </a:extLst>
          </p:cNvPr>
          <p:cNvSpPr txBox="1">
            <a:spLocks/>
          </p:cNvSpPr>
          <p:nvPr/>
        </p:nvSpPr>
        <p:spPr>
          <a:xfrm>
            <a:off x="7830960" y="1253330"/>
            <a:ext cx="4210351" cy="485942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Such as …</a:t>
            </a:r>
          </a:p>
          <a:p>
            <a:endParaRPr lang="en-GB" dirty="0"/>
          </a:p>
          <a:p>
            <a:pPr marL="342900" indent="-342900">
              <a:buFont typeface="Arial" panose="020B0604020202020204" pitchFamily="34" charset="0"/>
              <a:buChar char="•"/>
            </a:pPr>
            <a:r>
              <a:rPr lang="en-GB" dirty="0"/>
              <a:t>Chronic pain / Fibromyalgia</a:t>
            </a:r>
          </a:p>
          <a:p>
            <a:pPr marL="342900" indent="-342900">
              <a:buFont typeface="Arial" panose="020B0604020202020204" pitchFamily="34" charset="0"/>
              <a:buChar char="•"/>
            </a:pPr>
            <a:r>
              <a:rPr lang="en-GB" dirty="0"/>
              <a:t>GI disorder such as IBS</a:t>
            </a:r>
          </a:p>
          <a:p>
            <a:pPr marL="342900" indent="-342900">
              <a:buFont typeface="Arial" panose="020B0604020202020204" pitchFamily="34" charset="0"/>
              <a:buChar char="•"/>
            </a:pPr>
            <a:r>
              <a:rPr lang="en-GB" dirty="0"/>
              <a:t>Post infection disorders</a:t>
            </a:r>
          </a:p>
          <a:p>
            <a:pPr marL="342900" indent="-342900">
              <a:buFont typeface="Arial" panose="020B0604020202020204" pitchFamily="34" charset="0"/>
              <a:buChar char="•"/>
            </a:pPr>
            <a:r>
              <a:rPr lang="en-GB" dirty="0"/>
              <a:t>Fatigue in Long Term Conditions (e.g. MS, RA)</a:t>
            </a:r>
          </a:p>
          <a:p>
            <a:endParaRPr lang="en-GB" dirty="0"/>
          </a:p>
        </p:txBody>
      </p:sp>
      <p:sp>
        <p:nvSpPr>
          <p:cNvPr id="7" name="Content Placeholder 4">
            <a:extLst>
              <a:ext uri="{FF2B5EF4-FFF2-40B4-BE49-F238E27FC236}">
                <a16:creationId xmlns:a16="http://schemas.microsoft.com/office/drawing/2014/main" id="{4B76D74C-A654-E87D-A91B-0FEC52984BD7}"/>
              </a:ext>
            </a:extLst>
          </p:cNvPr>
          <p:cNvSpPr txBox="1">
            <a:spLocks/>
          </p:cNvSpPr>
          <p:nvPr/>
        </p:nvSpPr>
        <p:spPr>
          <a:xfrm>
            <a:off x="455220" y="4862179"/>
            <a:ext cx="10526750" cy="1737763"/>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With a difficult history of conceptualisation (and names) ….</a:t>
            </a:r>
          </a:p>
          <a:p>
            <a:pPr marL="342900" indent="-342900">
              <a:buFont typeface="Arial" panose="020B0604020202020204" pitchFamily="34" charset="0"/>
              <a:buChar char="•"/>
            </a:pPr>
            <a:r>
              <a:rPr lang="en-GB" dirty="0"/>
              <a:t>Somatisation </a:t>
            </a:r>
          </a:p>
          <a:p>
            <a:pPr marL="342900" indent="-342900">
              <a:buFont typeface="Arial" panose="020B0604020202020204" pitchFamily="34" charset="0"/>
              <a:buChar char="•"/>
            </a:pPr>
            <a:r>
              <a:rPr lang="en-GB" dirty="0"/>
              <a:t>“Medically Unexplained Symptoms”</a:t>
            </a:r>
          </a:p>
          <a:p>
            <a:pPr marL="342900" indent="-342900">
              <a:buFont typeface="Arial" panose="020B0604020202020204" pitchFamily="34" charset="0"/>
              <a:buChar char="•"/>
            </a:pPr>
            <a:r>
              <a:rPr lang="en-GB" dirty="0"/>
              <a:t>Functional disorders </a:t>
            </a:r>
          </a:p>
          <a:p>
            <a:endParaRPr lang="en-GB" dirty="0"/>
          </a:p>
        </p:txBody>
      </p:sp>
      <p:sp>
        <p:nvSpPr>
          <p:cNvPr id="9" name="TextBox 8">
            <a:extLst>
              <a:ext uri="{FF2B5EF4-FFF2-40B4-BE49-F238E27FC236}">
                <a16:creationId xmlns:a16="http://schemas.microsoft.com/office/drawing/2014/main" id="{151974B8-AEB8-9B10-42BC-094B95BE43EF}"/>
              </a:ext>
            </a:extLst>
          </p:cNvPr>
          <p:cNvSpPr txBox="1"/>
          <p:nvPr/>
        </p:nvSpPr>
        <p:spPr>
          <a:xfrm>
            <a:off x="9167104" y="4386253"/>
            <a:ext cx="2613991" cy="369332"/>
          </a:xfrm>
          <a:prstGeom prst="rect">
            <a:avLst/>
          </a:prstGeom>
          <a:noFill/>
        </p:spPr>
        <p:txBody>
          <a:bodyPr wrap="square">
            <a:spAutoFit/>
          </a:bodyPr>
          <a:lstStyle/>
          <a:p>
            <a:r>
              <a:rPr lang="en-US" dirty="0"/>
              <a:t>(</a:t>
            </a:r>
            <a:r>
              <a:rPr lang="en-US" sz="1800" dirty="0"/>
              <a:t>L</a:t>
            </a:r>
            <a:r>
              <a:rPr lang="en-GB" dirty="0" err="1"/>
              <a:t>ö</a:t>
            </a:r>
            <a:r>
              <a:rPr lang="en-US" sz="1800" dirty="0"/>
              <a:t>we, Lancet 2024</a:t>
            </a:r>
            <a:r>
              <a:rPr lang="en-US" dirty="0"/>
              <a:t>)</a:t>
            </a:r>
          </a:p>
        </p:txBody>
      </p:sp>
    </p:spTree>
    <p:extLst>
      <p:ext uri="{BB962C8B-B14F-4D97-AF65-F5344CB8AC3E}">
        <p14:creationId xmlns:p14="http://schemas.microsoft.com/office/powerpoint/2010/main" val="1329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The Univerity of Sheffield">
      <a:dk1>
        <a:srgbClr val="121E2B"/>
      </a:dk1>
      <a:lt1>
        <a:srgbClr val="FFFFFF"/>
      </a:lt1>
      <a:dk2>
        <a:srgbClr val="440099"/>
      </a:dk2>
      <a:lt2>
        <a:srgbClr val="E7E6E6"/>
      </a:lt2>
      <a:accent1>
        <a:srgbClr val="C2E9F1"/>
      </a:accent1>
      <a:accent2>
        <a:srgbClr val="440099"/>
      </a:accent2>
      <a:accent3>
        <a:srgbClr val="F2F2F2"/>
      </a:accent3>
      <a:accent4>
        <a:srgbClr val="FF6371"/>
      </a:accent4>
      <a:accent5>
        <a:srgbClr val="00598F"/>
      </a:accent5>
      <a:accent6>
        <a:srgbClr val="9ADBE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UOS - Standard 3" id="{1E559335-80D5-0746-868F-3228CD2126FF}" vid="{52F698E6-CBB8-EA4C-9705-765B0E1042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2883</TotalTime>
  <Words>1918</Words>
  <Application>Microsoft Macintosh PowerPoint</Application>
  <PresentationFormat>Widescreen</PresentationFormat>
  <Paragraphs>286</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Source Sans Pro</vt:lpstr>
      <vt:lpstr>Arial</vt:lpstr>
      <vt:lpstr>Source Sans Pro Black</vt:lpstr>
      <vt:lpstr>Source Serif Pro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Persistent Physical Symptoms are associated with things in the body</vt:lpstr>
      <vt:lpstr>Persistent Physical Symptoms are associated with brain-body signalling</vt:lpstr>
      <vt:lpstr>PowerPoint Presentation</vt:lpstr>
      <vt:lpstr>PowerPoint Presentation</vt:lpstr>
      <vt:lpstr>PowerPoint Presentation</vt:lpstr>
      <vt:lpstr>PowerPoint Presentation</vt:lpstr>
      <vt:lpstr>PowerPoint Presentation</vt:lpstr>
      <vt:lpstr>PowerPoint Presentation</vt:lpstr>
      <vt:lpstr>Further reading on this</vt:lpstr>
      <vt:lpstr>PowerPoint Presentation</vt:lpstr>
      <vt:lpstr>PowerPoint Presentation</vt:lpstr>
      <vt:lpstr>PowerPoint Presentation</vt:lpstr>
      <vt:lpstr>PowerPoint Presentation</vt:lpstr>
      <vt:lpstr>PowerPoint Presentation</vt:lpstr>
      <vt:lpstr>PowerPoint Presentation</vt:lpstr>
      <vt:lpstr>Framing expectation for things we won’t be able to see (aka negative tests!)</vt:lpstr>
      <vt:lpstr>Putting this to use …</vt:lpstr>
      <vt:lpstr>Riding two horses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Burton</dc:creator>
  <cp:lastModifiedBy>Chris Burton</cp:lastModifiedBy>
  <cp:revision>56</cp:revision>
  <dcterms:created xsi:type="dcterms:W3CDTF">2023-06-11T06:10:44Z</dcterms:created>
  <dcterms:modified xsi:type="dcterms:W3CDTF">2026-06-22T10:52:18Z</dcterms:modified>
</cp:coreProperties>
</file>